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2.xml" ContentType="application/vnd.openxmlformats-officedocument.drawingml.chart+xml"/>
  <Override PartName="/ppt/notesSlides/notesSlide13.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1.xml" ContentType="application/vnd.openxmlformats-officedocument.presentationml.tags+xml"/>
  <Override PartName="/ppt/notesSlides/notesSlide21.xml" ContentType="application/vnd.openxmlformats-officedocument.presentationml.notesSlide+xml"/>
  <Override PartName="/ppt/tags/tag2.xml" ContentType="application/vnd.openxmlformats-officedocument.presentationml.tags+xml"/>
  <Override PartName="/ppt/notesSlides/notesSlide22.xml" ContentType="application/vnd.openxmlformats-officedocument.presentationml.notesSlide+xml"/>
  <Override PartName="/ppt/tags/tag3.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4.xml" ContentType="application/vnd.openxmlformats-officedocument.presentationml.tags+xml"/>
  <Override PartName="/ppt/notesSlides/notesSlide25.xml" ContentType="application/vnd.openxmlformats-officedocument.presentationml.notesSl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notesSlides/notesSlide26.xml" ContentType="application/vnd.openxmlformats-officedocument.presentationml.notesSlide+xml"/>
  <Override PartName="/ppt/charts/chart5.xml" ContentType="application/vnd.openxmlformats-officedocument.drawingml.chart+xml"/>
  <Override PartName="/ppt/notesSlides/notesSlide27.xml" ContentType="application/vnd.openxmlformats-officedocument.presentationml.notesSlide+xml"/>
  <Override PartName="/ppt/tags/tag5.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ags/tag6.xml" ContentType="application/vnd.openxmlformats-officedocument.presentationml.tags+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ags/tag7.xml" ContentType="application/vnd.openxmlformats-officedocument.presentationml.tag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4230" r:id="rId2"/>
    <p:sldMasterId id="2147484242" r:id="rId3"/>
  </p:sldMasterIdLst>
  <p:notesMasterIdLst>
    <p:notesMasterId r:id="rId54"/>
  </p:notesMasterIdLst>
  <p:handoutMasterIdLst>
    <p:handoutMasterId r:id="rId55"/>
  </p:handoutMasterIdLst>
  <p:sldIdLst>
    <p:sldId id="394" r:id="rId4"/>
    <p:sldId id="289" r:id="rId5"/>
    <p:sldId id="364" r:id="rId6"/>
    <p:sldId id="290" r:id="rId7"/>
    <p:sldId id="375" r:id="rId8"/>
    <p:sldId id="406" r:id="rId9"/>
    <p:sldId id="365" r:id="rId10"/>
    <p:sldId id="291" r:id="rId11"/>
    <p:sldId id="292" r:id="rId12"/>
    <p:sldId id="407" r:id="rId13"/>
    <p:sldId id="295" r:id="rId14"/>
    <p:sldId id="396" r:id="rId15"/>
    <p:sldId id="408" r:id="rId16"/>
    <p:sldId id="368" r:id="rId17"/>
    <p:sldId id="398" r:id="rId18"/>
    <p:sldId id="399" r:id="rId19"/>
    <p:sldId id="400" r:id="rId20"/>
    <p:sldId id="412" r:id="rId21"/>
    <p:sldId id="397" r:id="rId22"/>
    <p:sldId id="385" r:id="rId23"/>
    <p:sldId id="386" r:id="rId24"/>
    <p:sldId id="387" r:id="rId25"/>
    <p:sldId id="333" r:id="rId26"/>
    <p:sldId id="409" r:id="rId27"/>
    <p:sldId id="402" r:id="rId28"/>
    <p:sldId id="314" r:id="rId29"/>
    <p:sldId id="410" r:id="rId30"/>
    <p:sldId id="369" r:id="rId31"/>
    <p:sldId id="376" r:id="rId32"/>
    <p:sldId id="388" r:id="rId33"/>
    <p:sldId id="372" r:id="rId34"/>
    <p:sldId id="380" r:id="rId35"/>
    <p:sldId id="373" r:id="rId36"/>
    <p:sldId id="379" r:id="rId37"/>
    <p:sldId id="401" r:id="rId38"/>
    <p:sldId id="334" r:id="rId39"/>
    <p:sldId id="404" r:id="rId40"/>
    <p:sldId id="362" r:id="rId41"/>
    <p:sldId id="374" r:id="rId42"/>
    <p:sldId id="317" r:id="rId43"/>
    <p:sldId id="353" r:id="rId44"/>
    <p:sldId id="403" r:id="rId45"/>
    <p:sldId id="383" r:id="rId46"/>
    <p:sldId id="321" r:id="rId47"/>
    <p:sldId id="325" r:id="rId48"/>
    <p:sldId id="326" r:id="rId49"/>
    <p:sldId id="327" r:id="rId50"/>
    <p:sldId id="389" r:id="rId51"/>
    <p:sldId id="395" r:id="rId52"/>
    <p:sldId id="329" r:id="rId53"/>
  </p:sldIdLst>
  <p:sldSz cx="9144000" cy="6858000" type="screen4x3"/>
  <p:notesSz cx="7315200" cy="96012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864">
          <p15:clr>
            <a:srgbClr val="A4A3A4"/>
          </p15:clr>
        </p15:guide>
        <p15:guide id="2" orient="horz" pos="144">
          <p15:clr>
            <a:srgbClr val="A4A3A4"/>
          </p15:clr>
        </p15:guide>
        <p15:guide id="3" orient="horz" pos="4176">
          <p15:clr>
            <a:srgbClr val="A4A3A4"/>
          </p15:clr>
        </p15:guide>
        <p15:guide id="4" orient="horz" pos="4080">
          <p15:clr>
            <a:srgbClr val="A4A3A4"/>
          </p15:clr>
        </p15:guide>
        <p15:guide id="5" pos="2880">
          <p15:clr>
            <a:srgbClr val="A4A3A4"/>
          </p15:clr>
        </p15:guide>
        <p15:guide id="6" pos="144">
          <p15:clr>
            <a:srgbClr val="A4A3A4"/>
          </p15:clr>
        </p15:guide>
        <p15:guide id="7" pos="5616">
          <p15:clr>
            <a:srgbClr val="A4A3A4"/>
          </p15:clr>
        </p15:guide>
        <p15:guide id="8" pos="288">
          <p15:clr>
            <a:srgbClr val="A4A3A4"/>
          </p15:clr>
        </p15:guide>
        <p15:guide id="9" pos="5472">
          <p15:clr>
            <a:srgbClr val="A4A3A4"/>
          </p15:clr>
        </p15:guide>
        <p15:guide id="10" orient="horz" pos="1056" userDrawn="1">
          <p15:clr>
            <a:srgbClr val="A4A3A4"/>
          </p15:clr>
        </p15:guide>
        <p15:guide id="11" orient="horz" pos="4110">
          <p15:clr>
            <a:srgbClr val="A4A3A4"/>
          </p15:clr>
        </p15:guide>
        <p15:guide id="12" orient="horz" pos="1373">
          <p15:clr>
            <a:srgbClr val="A4A3A4"/>
          </p15:clr>
        </p15:guide>
        <p15:guide id="13" orient="horz" pos="1848" userDrawn="1">
          <p15:clr>
            <a:srgbClr val="A4A3A4"/>
          </p15:clr>
        </p15:guide>
        <p15:guide id="14" orient="horz" pos="2232" userDrawn="1">
          <p15:clr>
            <a:srgbClr val="A4A3A4"/>
          </p15:clr>
        </p15:guide>
        <p15:guide id="15" orient="horz" pos="2837">
          <p15:clr>
            <a:srgbClr val="A4A3A4"/>
          </p15:clr>
        </p15:guide>
        <p15:guide id="16" orient="horz" pos="3456" userDrawn="1">
          <p15:clr>
            <a:srgbClr val="A4A3A4"/>
          </p15:clr>
        </p15:guide>
        <p15:guide id="17" pos="287">
          <p15:clr>
            <a:srgbClr val="A4A3A4"/>
          </p15:clr>
        </p15:guide>
        <p15:guide id="18" pos="354">
          <p15:clr>
            <a:srgbClr val="A4A3A4"/>
          </p15:clr>
        </p15:guide>
        <p15:guide id="19" orient="horz" pos="193">
          <p15:clr>
            <a:srgbClr val="A4A3A4"/>
          </p15:clr>
        </p15:guide>
        <p15:guide id="20" orient="horz" pos="4135">
          <p15:clr>
            <a:srgbClr val="A4A3A4"/>
          </p15:clr>
        </p15:guide>
        <p15:guide id="21" orient="horz" pos="3318">
          <p15:clr>
            <a:srgbClr val="A4A3A4"/>
          </p15:clr>
        </p15:guide>
        <p15:guide id="22" orient="horz" pos="2784" userDrawn="1">
          <p15:clr>
            <a:srgbClr val="A4A3A4"/>
          </p15:clr>
        </p15:guide>
        <p15:guide id="23" pos="3464">
          <p15:clr>
            <a:srgbClr val="A4A3A4"/>
          </p15:clr>
        </p15:guide>
        <p15:guide id="24" pos="193">
          <p15:clr>
            <a:srgbClr val="A4A3A4"/>
          </p15:clr>
        </p15:guide>
        <p15:guide id="25" pos="5579">
          <p15:clr>
            <a:srgbClr val="A4A3A4"/>
          </p15:clr>
        </p15:guide>
        <p15:guide id="26" orient="horz" pos="3572">
          <p15:clr>
            <a:srgbClr val="A4A3A4"/>
          </p15:clr>
        </p15:guide>
        <p15:guide id="27" orient="horz" pos="3807">
          <p15:clr>
            <a:srgbClr val="A4A3A4"/>
          </p15:clr>
        </p15:guide>
        <p15:guide id="28" orient="horz" pos="1536">
          <p15:clr>
            <a:srgbClr val="A4A3A4"/>
          </p15:clr>
        </p15:guide>
        <p15:guide id="29" orient="horz" pos="3684">
          <p15:clr>
            <a:srgbClr val="A4A3A4"/>
          </p15:clr>
        </p15:guide>
        <p15:guide id="30" pos="998">
          <p15:clr>
            <a:srgbClr val="A4A3A4"/>
          </p15:clr>
        </p15:guide>
        <p15:guide id="31" pos="5084">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guide id="3" orient="horz" pos="2949">
          <p15:clr>
            <a:srgbClr val="A4A3A4"/>
          </p15:clr>
        </p15:guide>
        <p15:guide id="4" pos="2229">
          <p15:clr>
            <a:srgbClr val="A4A3A4"/>
          </p15:clr>
        </p15:guide>
        <p15:guide id="5" orient="horz" pos="3002">
          <p15:clr>
            <a:srgbClr val="A4A3A4"/>
          </p15:clr>
        </p15:guide>
        <p15:guide id="6" orient="horz" pos="3024">
          <p15:clr>
            <a:srgbClr val="A4A3A4"/>
          </p15:clr>
        </p15:guide>
        <p15:guide id="7" pos="2282">
          <p15:clr>
            <a:srgbClr val="A4A3A4"/>
          </p15:clr>
        </p15:guide>
        <p15:guide id="8" pos="2304">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ennedy, Karen" initials="KEK" lastIdx="1" clrIdx="0"/>
</p:cmAuthorLst>
</file>

<file path=ppt/presProps.xml><?xml version="1.0" encoding="utf-8"?>
<p:presentationPr xmlns:a="http://schemas.openxmlformats.org/drawingml/2006/main" xmlns:r="http://schemas.openxmlformats.org/officeDocument/2006/relationships" xmlns:p="http://schemas.openxmlformats.org/presentationml/2006/main">
  <p:prnPr prnWhat="notes" hidden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7963A"/>
    <a:srgbClr val="000000"/>
    <a:srgbClr val="FFFFFF"/>
    <a:srgbClr val="D6E6F3"/>
    <a:srgbClr val="CBCDD2"/>
    <a:srgbClr val="F37720"/>
    <a:srgbClr val="E7F0DD"/>
    <a:srgbClr val="E7E8EA"/>
    <a:srgbClr val="669639"/>
    <a:srgbClr val="002D5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01" autoAdjust="0"/>
    <p:restoredTop sz="84420" autoAdjust="0"/>
  </p:normalViewPr>
  <p:slideViewPr>
    <p:cSldViewPr snapToGrid="0">
      <p:cViewPr varScale="1">
        <p:scale>
          <a:sx n="64" d="100"/>
          <a:sy n="64" d="100"/>
        </p:scale>
        <p:origin x="1860" y="78"/>
      </p:cViewPr>
      <p:guideLst>
        <p:guide orient="horz" pos="864"/>
        <p:guide orient="horz" pos="144"/>
        <p:guide orient="horz" pos="4176"/>
        <p:guide orient="horz" pos="4080"/>
        <p:guide pos="2880"/>
        <p:guide pos="144"/>
        <p:guide pos="5616"/>
        <p:guide pos="288"/>
        <p:guide pos="5472"/>
        <p:guide orient="horz" pos="1056"/>
        <p:guide orient="horz" pos="4110"/>
        <p:guide orient="horz" pos="1373"/>
        <p:guide orient="horz" pos="1848"/>
        <p:guide orient="horz" pos="2232"/>
        <p:guide orient="horz" pos="2837"/>
        <p:guide orient="horz" pos="3456"/>
        <p:guide pos="287"/>
        <p:guide pos="354"/>
        <p:guide orient="horz" pos="193"/>
        <p:guide orient="horz" pos="4135"/>
        <p:guide orient="horz" pos="3318"/>
        <p:guide orient="horz" pos="2784"/>
        <p:guide pos="3464"/>
        <p:guide pos="193"/>
        <p:guide pos="5579"/>
        <p:guide orient="horz" pos="3572"/>
        <p:guide orient="horz" pos="3807"/>
        <p:guide orient="horz" pos="1536"/>
        <p:guide orient="horz" pos="3684"/>
        <p:guide pos="998"/>
        <p:guide pos="5084"/>
      </p:guideLst>
    </p:cSldViewPr>
  </p:slideViewPr>
  <p:notesTextViewPr>
    <p:cViewPr>
      <p:scale>
        <a:sx n="1" d="1"/>
        <a:sy n="1" d="1"/>
      </p:scale>
      <p:origin x="0" y="0"/>
    </p:cViewPr>
  </p:notesTextViewPr>
  <p:sorterViewPr>
    <p:cViewPr>
      <p:scale>
        <a:sx n="130" d="100"/>
        <a:sy n="130" d="100"/>
      </p:scale>
      <p:origin x="0" y="21048"/>
    </p:cViewPr>
  </p:sorterViewPr>
  <p:notesViewPr>
    <p:cSldViewPr snapToGrid="0">
      <p:cViewPr>
        <p:scale>
          <a:sx n="80" d="100"/>
          <a:sy n="80" d="100"/>
        </p:scale>
        <p:origin x="-1944" y="-78"/>
      </p:cViewPr>
      <p:guideLst>
        <p:guide orient="horz" pos="2928"/>
        <p:guide pos="2208"/>
        <p:guide orient="horz" pos="2949"/>
        <p:guide pos="2229"/>
        <p:guide orient="horz" pos="3002"/>
        <p:guide orient="horz" pos="3024"/>
        <p:guide pos="2282"/>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handoutMaster" Target="handoutMasters/handout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commentAuthors" Target="commentAuthor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Revenues</c:v>
                </c:pt>
              </c:strCache>
            </c:strRef>
          </c:tx>
          <c:spPr>
            <a:solidFill>
              <a:schemeClr val="accent3">
                <a:lumMod val="75000"/>
              </a:schemeClr>
            </a:solidFill>
            <a:ln>
              <a:noFill/>
            </a:ln>
            <a:effectLst/>
          </c:spPr>
          <c:invertIfNegative val="0"/>
          <c:cat>
            <c:numRef>
              <c:f>Sheet1!$A$2:$A$3</c:f>
              <c:numCache>
                <c:formatCode>General</c:formatCode>
                <c:ptCount val="2"/>
                <c:pt idx="0">
                  <c:v>2010</c:v>
                </c:pt>
                <c:pt idx="1">
                  <c:v>2019</c:v>
                </c:pt>
              </c:numCache>
            </c:numRef>
          </c:cat>
          <c:val>
            <c:numRef>
              <c:f>Sheet1!$B$2:$B$3</c:f>
              <c:numCache>
                <c:formatCode>General</c:formatCode>
                <c:ptCount val="2"/>
                <c:pt idx="0">
                  <c:v>3</c:v>
                </c:pt>
                <c:pt idx="1">
                  <c:v>3</c:v>
                </c:pt>
              </c:numCache>
            </c:numRef>
          </c:val>
          <c:extLst>
            <c:ext xmlns:c16="http://schemas.microsoft.com/office/drawing/2014/chart" uri="{C3380CC4-5D6E-409C-BE32-E72D297353CC}">
              <c16:uniqueId val="{00000000-E4B0-4EE2-B6A7-E13DAF287379}"/>
            </c:ext>
          </c:extLst>
        </c:ser>
        <c:ser>
          <c:idx val="1"/>
          <c:order val="1"/>
          <c:tx>
            <c:strRef>
              <c:f>Sheet1!$C$1</c:f>
              <c:strCache>
                <c:ptCount val="1"/>
                <c:pt idx="0">
                  <c:v>Benefits</c:v>
                </c:pt>
              </c:strCache>
            </c:strRef>
          </c:tx>
          <c:spPr>
            <a:solidFill>
              <a:schemeClr val="accent6">
                <a:lumMod val="75000"/>
              </a:schemeClr>
            </a:solidFill>
            <a:ln>
              <a:noFill/>
            </a:ln>
            <a:effectLst/>
          </c:spPr>
          <c:invertIfNegative val="0"/>
          <c:dPt>
            <c:idx val="0"/>
            <c:invertIfNegative val="0"/>
            <c:bubble3D val="0"/>
            <c:spPr>
              <a:solidFill>
                <a:srgbClr val="00B3DC"/>
              </a:solidFill>
              <a:ln>
                <a:noFill/>
              </a:ln>
              <a:effectLst/>
            </c:spPr>
            <c:extLst>
              <c:ext xmlns:c16="http://schemas.microsoft.com/office/drawing/2014/chart" uri="{C3380CC4-5D6E-409C-BE32-E72D297353CC}">
                <c16:uniqueId val="{00000002-E4B0-4EE2-B6A7-E13DAF287379}"/>
              </c:ext>
            </c:extLst>
          </c:dPt>
          <c:dPt>
            <c:idx val="1"/>
            <c:invertIfNegative val="0"/>
            <c:bubble3D val="0"/>
            <c:spPr>
              <a:solidFill>
                <a:srgbClr val="00B3DC"/>
              </a:solidFill>
              <a:ln>
                <a:noFill/>
              </a:ln>
              <a:effectLst/>
            </c:spPr>
            <c:extLst>
              <c:ext xmlns:c16="http://schemas.microsoft.com/office/drawing/2014/chart" uri="{C3380CC4-5D6E-409C-BE32-E72D297353CC}">
                <c16:uniqueId val="{00000004-E4B0-4EE2-B6A7-E13DAF287379}"/>
              </c:ext>
            </c:extLst>
          </c:dPt>
          <c:cat>
            <c:numRef>
              <c:f>Sheet1!$A$2:$A$3</c:f>
              <c:numCache>
                <c:formatCode>General</c:formatCode>
                <c:ptCount val="2"/>
                <c:pt idx="0">
                  <c:v>2010</c:v>
                </c:pt>
                <c:pt idx="1">
                  <c:v>2019</c:v>
                </c:pt>
              </c:numCache>
            </c:numRef>
          </c:cat>
          <c:val>
            <c:numRef>
              <c:f>Sheet1!$C$2:$C$3</c:f>
              <c:numCache>
                <c:formatCode>General</c:formatCode>
                <c:ptCount val="2"/>
                <c:pt idx="0">
                  <c:v>4</c:v>
                </c:pt>
                <c:pt idx="1">
                  <c:v>4</c:v>
                </c:pt>
              </c:numCache>
            </c:numRef>
          </c:val>
          <c:extLst>
            <c:ext xmlns:c16="http://schemas.microsoft.com/office/drawing/2014/chart" uri="{C3380CC4-5D6E-409C-BE32-E72D297353CC}">
              <c16:uniqueId val="{00000005-E4B0-4EE2-B6A7-E13DAF287379}"/>
            </c:ext>
          </c:extLst>
        </c:ser>
        <c:dLbls>
          <c:showLegendKey val="0"/>
          <c:showVal val="0"/>
          <c:showCatName val="0"/>
          <c:showSerName val="0"/>
          <c:showPercent val="0"/>
          <c:showBubbleSize val="0"/>
        </c:dLbls>
        <c:gapWidth val="100"/>
        <c:axId val="-962468080"/>
        <c:axId val="-958359088"/>
      </c:barChart>
      <c:catAx>
        <c:axId val="-962468080"/>
        <c:scaling>
          <c:orientation val="minMax"/>
        </c:scaling>
        <c:delete val="0"/>
        <c:axPos val="b"/>
        <c:numFmt formatCode="General" sourceLinked="1"/>
        <c:majorTickMark val="none"/>
        <c:minorTickMark val="none"/>
        <c:tickLblPos val="nextTo"/>
        <c:spPr>
          <a:noFill/>
          <a:ln w="12700" cap="flat" cmpd="sng" algn="ctr">
            <a:solidFill>
              <a:srgbClr val="000000"/>
            </a:solidFill>
            <a:round/>
          </a:ln>
          <a:effectLst/>
        </c:spPr>
        <c:txPr>
          <a:bodyPr rot="-60000000" spcFirstLastPara="1" vertOverflow="ellipsis" vert="horz" wrap="square" anchor="ctr" anchorCtr="1"/>
          <a:lstStyle/>
          <a:p>
            <a:pPr>
              <a:defRPr sz="2200" b="1" i="0" u="none" strike="noStrike" kern="1200" baseline="0">
                <a:solidFill>
                  <a:schemeClr val="tx1"/>
                </a:solidFill>
                <a:latin typeface="+mn-lt"/>
                <a:ea typeface="+mn-ea"/>
                <a:cs typeface="+mn-cs"/>
              </a:defRPr>
            </a:pPr>
            <a:endParaRPr lang="en-US"/>
          </a:p>
        </c:txPr>
        <c:crossAx val="-958359088"/>
        <c:crosses val="autoZero"/>
        <c:auto val="1"/>
        <c:lblAlgn val="ctr"/>
        <c:lblOffset val="0"/>
        <c:noMultiLvlLbl val="0"/>
      </c:catAx>
      <c:valAx>
        <c:axId val="-958359088"/>
        <c:scaling>
          <c:orientation val="minMax"/>
          <c:max val="4"/>
          <c:min val="0"/>
        </c:scaling>
        <c:delete val="1"/>
        <c:axPos val="l"/>
        <c:majorGridlines>
          <c:spPr>
            <a:ln w="9525" cap="flat" cmpd="sng" algn="ctr">
              <a:solidFill>
                <a:schemeClr val="bg1">
                  <a:lumMod val="85000"/>
                </a:schemeClr>
              </a:solidFill>
              <a:round/>
            </a:ln>
            <a:effectLst/>
          </c:spPr>
        </c:majorGridlines>
        <c:numFmt formatCode="General" sourceLinked="1"/>
        <c:majorTickMark val="none"/>
        <c:minorTickMark val="none"/>
        <c:tickLblPos val="nextTo"/>
        <c:crossAx val="-96246808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992247459353201"/>
          <c:y val="3.80434812208989E-2"/>
          <c:w val="0.71630771998558296"/>
          <c:h val="0.90417617753697199"/>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5"/>
            <c:invertIfNegative val="0"/>
            <c:bubble3D val="0"/>
            <c:spPr>
              <a:solidFill>
                <a:srgbClr val="67963A"/>
              </a:solidFill>
              <a:ln>
                <a:noFill/>
              </a:ln>
              <a:effectLst/>
            </c:spPr>
            <c:extLst>
              <c:ext xmlns:c16="http://schemas.microsoft.com/office/drawing/2014/chart" uri="{C3380CC4-5D6E-409C-BE32-E72D297353CC}">
                <c16:uniqueId val="{00000001-5BF0-4670-8578-85ED855ABC6D}"/>
              </c:ext>
            </c:extLst>
          </c:dPt>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Health Care</c:v>
                </c:pt>
                <c:pt idx="1">
                  <c:v>Car</c:v>
                </c:pt>
                <c:pt idx="2">
                  <c:v>Housing</c:v>
                </c:pt>
                <c:pt idx="3">
                  <c:v>Education</c:v>
                </c:pt>
                <c:pt idx="4">
                  <c:v>Milk</c:v>
                </c:pt>
                <c:pt idx="5">
                  <c:v>Social Security</c:v>
                </c:pt>
              </c:strCache>
            </c:strRef>
          </c:cat>
          <c:val>
            <c:numRef>
              <c:f>Sheet1!$B$2:$B$7</c:f>
              <c:numCache>
                <c:formatCode>0.0%</c:formatCode>
                <c:ptCount val="6"/>
                <c:pt idx="0">
                  <c:v>0.1</c:v>
                </c:pt>
                <c:pt idx="1">
                  <c:v>0.08</c:v>
                </c:pt>
                <c:pt idx="2">
                  <c:v>4.9000000000000002E-2</c:v>
                </c:pt>
                <c:pt idx="3">
                  <c:v>4.7E-2</c:v>
                </c:pt>
                <c:pt idx="4">
                  <c:v>2.7E-2</c:v>
                </c:pt>
                <c:pt idx="5">
                  <c:v>2.7E-2</c:v>
                </c:pt>
              </c:numCache>
            </c:numRef>
          </c:val>
          <c:extLst>
            <c:ext xmlns:c16="http://schemas.microsoft.com/office/drawing/2014/chart" uri="{C3380CC4-5D6E-409C-BE32-E72D297353CC}">
              <c16:uniqueId val="{00000002-5BF0-4670-8578-85ED855ABC6D}"/>
            </c:ext>
          </c:extLst>
        </c:ser>
        <c:dLbls>
          <c:showLegendKey val="0"/>
          <c:showVal val="0"/>
          <c:showCatName val="0"/>
          <c:showSerName val="0"/>
          <c:showPercent val="0"/>
          <c:showBubbleSize val="0"/>
        </c:dLbls>
        <c:gapWidth val="30"/>
        <c:axId val="78414976"/>
        <c:axId val="78416512"/>
      </c:barChart>
      <c:catAx>
        <c:axId val="78414976"/>
        <c:scaling>
          <c:orientation val="minMax"/>
        </c:scaling>
        <c:delete val="0"/>
        <c:axPos val="l"/>
        <c:numFmt formatCode="General" sourceLinked="1"/>
        <c:majorTickMark val="none"/>
        <c:minorTickMark val="none"/>
        <c:tickLblPos val="nextTo"/>
        <c:spPr>
          <a:noFill/>
          <a:ln w="15875" cap="flat" cmpd="sng" algn="ctr">
            <a:solidFill>
              <a:srgbClr val="000000"/>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78416512"/>
        <c:crosses val="autoZero"/>
        <c:auto val="1"/>
        <c:lblAlgn val="ctr"/>
        <c:lblOffset val="100"/>
        <c:noMultiLvlLbl val="0"/>
      </c:catAx>
      <c:valAx>
        <c:axId val="78416512"/>
        <c:scaling>
          <c:orientation val="minMax"/>
        </c:scaling>
        <c:delete val="1"/>
        <c:axPos val="b"/>
        <c:majorGridlines>
          <c:spPr>
            <a:ln w="9525" cap="flat" cmpd="sng" algn="ctr">
              <a:solidFill>
                <a:schemeClr val="bg1">
                  <a:lumMod val="85000"/>
                </a:schemeClr>
              </a:solidFill>
              <a:round/>
            </a:ln>
            <a:effectLst/>
          </c:spPr>
        </c:majorGridlines>
        <c:numFmt formatCode="0.0%" sourceLinked="1"/>
        <c:majorTickMark val="none"/>
        <c:minorTickMark val="none"/>
        <c:tickLblPos val="nextTo"/>
        <c:crossAx val="784149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648406679226445"/>
          <c:y val="4.1902430409655869E-2"/>
          <c:w val="0.85552002318728559"/>
          <c:h val="0.86125533612242788"/>
        </c:manualLayout>
      </c:layout>
      <c:barChart>
        <c:barDir val="col"/>
        <c:grouping val="clustered"/>
        <c:varyColors val="0"/>
        <c:ser>
          <c:idx val="0"/>
          <c:order val="0"/>
          <c:tx>
            <c:strRef>
              <c:f>Sheet1!$B$1</c:f>
              <c:strCache>
                <c:ptCount val="1"/>
                <c:pt idx="0">
                  <c:v>Series 1</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2007</c:v>
                </c:pt>
                <c:pt idx="1">
                  <c:v>2008</c:v>
                </c:pt>
                <c:pt idx="2">
                  <c:v>2009</c:v>
                </c:pt>
                <c:pt idx="3">
                  <c:v>2010</c:v>
                </c:pt>
                <c:pt idx="4">
                  <c:v>2011</c:v>
                </c:pt>
                <c:pt idx="5">
                  <c:v>2012</c:v>
                </c:pt>
                <c:pt idx="6">
                  <c:v>2013</c:v>
                </c:pt>
                <c:pt idx="7">
                  <c:v>2014</c:v>
                </c:pt>
                <c:pt idx="8">
                  <c:v>2015</c:v>
                </c:pt>
                <c:pt idx="9">
                  <c:v>2016</c:v>
                </c:pt>
                <c:pt idx="10">
                  <c:v>2017</c:v>
                </c:pt>
              </c:strCache>
            </c:strRef>
          </c:cat>
          <c:val>
            <c:numRef>
              <c:f>Sheet1!$B$2:$B$12</c:f>
              <c:numCache>
                <c:formatCode>0.0%</c:formatCode>
                <c:ptCount val="11"/>
                <c:pt idx="0">
                  <c:v>2.3E-2</c:v>
                </c:pt>
                <c:pt idx="1">
                  <c:v>5.8000000000000003E-2</c:v>
                </c:pt>
                <c:pt idx="2">
                  <c:v>0</c:v>
                </c:pt>
                <c:pt idx="3">
                  <c:v>0</c:v>
                </c:pt>
                <c:pt idx="4">
                  <c:v>3.5999999999999997E-2</c:v>
                </c:pt>
                <c:pt idx="5">
                  <c:v>1.7000000000000001E-2</c:v>
                </c:pt>
                <c:pt idx="6">
                  <c:v>1.4999999999999999E-2</c:v>
                </c:pt>
                <c:pt idx="7">
                  <c:v>1.7000000000000001E-2</c:v>
                </c:pt>
                <c:pt idx="8">
                  <c:v>0</c:v>
                </c:pt>
                <c:pt idx="9">
                  <c:v>3.0000000000000001E-3</c:v>
                </c:pt>
                <c:pt idx="10">
                  <c:v>0.02</c:v>
                </c:pt>
              </c:numCache>
            </c:numRef>
          </c:val>
          <c:extLst>
            <c:ext xmlns:c16="http://schemas.microsoft.com/office/drawing/2014/chart" uri="{C3380CC4-5D6E-409C-BE32-E72D297353CC}">
              <c16:uniqueId val="{00000004-865D-445A-926F-8CCE768ACEB5}"/>
            </c:ext>
          </c:extLst>
        </c:ser>
        <c:dLbls>
          <c:showLegendKey val="0"/>
          <c:showVal val="0"/>
          <c:showCatName val="0"/>
          <c:showSerName val="0"/>
          <c:showPercent val="0"/>
          <c:showBubbleSize val="0"/>
        </c:dLbls>
        <c:gapWidth val="35"/>
        <c:axId val="-958136064"/>
        <c:axId val="-958133056"/>
      </c:barChart>
      <c:catAx>
        <c:axId val="-958136064"/>
        <c:scaling>
          <c:orientation val="minMax"/>
        </c:scaling>
        <c:delete val="0"/>
        <c:axPos val="b"/>
        <c:numFmt formatCode="General" sourceLinked="1"/>
        <c:majorTickMark val="none"/>
        <c:minorTickMark val="none"/>
        <c:tickLblPos val="nextTo"/>
        <c:spPr>
          <a:noFill/>
          <a:ln w="12700" cap="flat" cmpd="sng" algn="ctr">
            <a:solidFill>
              <a:srgbClr val="000000"/>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crossAx val="-958133056"/>
        <c:crosses val="autoZero"/>
        <c:auto val="1"/>
        <c:lblAlgn val="ctr"/>
        <c:lblOffset val="0"/>
        <c:noMultiLvlLbl val="0"/>
      </c:catAx>
      <c:valAx>
        <c:axId val="-958133056"/>
        <c:scaling>
          <c:orientation val="minMax"/>
        </c:scaling>
        <c:delete val="0"/>
        <c:axPos val="l"/>
        <c:majorGridlines>
          <c:spPr>
            <a:ln w="9525" cap="flat" cmpd="sng" algn="ctr">
              <a:solidFill>
                <a:schemeClr val="bg1">
                  <a:lumMod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sz="1400" b="1" dirty="0">
                    <a:solidFill>
                      <a:schemeClr val="tx1"/>
                    </a:solidFill>
                  </a:rPr>
                  <a:t>%</a:t>
                </a:r>
              </a:p>
            </c:rich>
          </c:tx>
          <c:layout>
            <c:manualLayout>
              <c:xMode val="edge"/>
              <c:yMode val="edge"/>
              <c:x val="1.3087934560327199E-2"/>
              <c:y val="0.44746429898118883"/>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95813606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rgbClr val="012D5C"/>
            </a:solidFill>
            <a:ln>
              <a:noFill/>
            </a:ln>
            <a:effectLst/>
          </c:spPr>
          <c:invertIfNegative val="0"/>
          <c:dLbls>
            <c:dLbl>
              <c:idx val="3"/>
              <c:tx>
                <c:rich>
                  <a:bodyPr rot="0" spcFirstLastPara="1" vertOverflow="ellipsis" vert="horz" wrap="square" lIns="38100" tIns="19050" rIns="38100" bIns="19050" anchor="ctr" anchorCtr="1">
                    <a:spAutoFit/>
                  </a:bodyPr>
                  <a:lstStyle/>
                  <a:p>
                    <a:pPr>
                      <a:defRPr sz="1500" b="0" i="0" u="none" strike="noStrike" kern="1200" baseline="0">
                        <a:solidFill>
                          <a:srgbClr val="002D5B"/>
                        </a:solidFill>
                        <a:latin typeface="+mn-lt"/>
                        <a:ea typeface="+mn-ea"/>
                        <a:cs typeface="+mn-cs"/>
                      </a:defRPr>
                    </a:pPr>
                    <a:r>
                      <a:rPr lang="en-US" sz="1500" b="0" dirty="0">
                        <a:solidFill>
                          <a:srgbClr val="002D5B"/>
                        </a:solidFill>
                      </a:rPr>
                      <a:t>$22,399</a:t>
                    </a:r>
                  </a:p>
                </c:rich>
              </c:tx>
              <c:numFmt formatCode="&quot;$&quot;#,##0" sourceLinked="0"/>
              <c:spPr>
                <a:solidFill>
                  <a:srgbClr val="FFFFFF"/>
                </a:solidFill>
                <a:ln>
                  <a:noFill/>
                </a:ln>
                <a:effectLst/>
              </c:spPr>
              <c:txPr>
                <a:bodyPr rot="0" spcFirstLastPara="1" vertOverflow="ellipsis" vert="horz" wrap="square" lIns="38100" tIns="19050" rIns="38100" bIns="19050" anchor="ctr" anchorCtr="1">
                  <a:spAutoFit/>
                </a:bodyPr>
                <a:lstStyle/>
                <a:p>
                  <a:pPr>
                    <a:defRPr sz="1500" b="0" i="0" u="none" strike="noStrike" kern="1200" baseline="0">
                      <a:solidFill>
                        <a:srgbClr val="002D5B"/>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694-407C-BFB5-A0DE0E4CFD36}"/>
                </c:ext>
              </c:extLst>
            </c:dLbl>
            <c:dLbl>
              <c:idx val="4"/>
              <c:numFmt formatCode="&quot;$&quot;#,##0" sourceLinked="0"/>
              <c:spPr>
                <a:solidFill>
                  <a:srgbClr val="FFFFFF"/>
                </a:solid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rgbClr val="669639"/>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4694-407C-BFB5-A0DE0E4CFD36}"/>
                </c:ext>
              </c:extLst>
            </c:dLbl>
            <c:dLbl>
              <c:idx val="5"/>
              <c:tx>
                <c:rich>
                  <a:bodyPr rot="0" spcFirstLastPara="1" vertOverflow="ellipsis" vert="horz" wrap="square" lIns="38100" tIns="19050" rIns="38100" bIns="19050" anchor="ctr" anchorCtr="1">
                    <a:spAutoFit/>
                  </a:bodyPr>
                  <a:lstStyle/>
                  <a:p>
                    <a:pPr>
                      <a:defRPr sz="1800" b="1" i="0" u="none" strike="noStrike" kern="1200" baseline="0">
                        <a:solidFill>
                          <a:srgbClr val="67963A"/>
                        </a:solidFill>
                        <a:latin typeface="+mn-lt"/>
                        <a:ea typeface="+mn-ea"/>
                        <a:cs typeface="+mn-cs"/>
                      </a:defRPr>
                    </a:pPr>
                    <a:r>
                      <a:rPr lang="en-US" sz="1600" b="0" dirty="0">
                        <a:solidFill>
                          <a:srgbClr val="002D5B"/>
                        </a:solidFill>
                      </a:rPr>
                      <a:t>$25,920</a:t>
                    </a:r>
                  </a:p>
                </c:rich>
              </c:tx>
              <c:numFmt formatCode="&quot;$&quot;#,##0" sourceLinked="0"/>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rgbClr val="67963A"/>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694-407C-BFB5-A0DE0E4CFD36}"/>
                </c:ext>
              </c:extLst>
            </c:dLbl>
            <c:numFmt formatCode="&quot;$&quot;#,##0" sourceLinked="0"/>
            <c:spPr>
              <a:solidFill>
                <a:srgbClr val="FFFFFF"/>
              </a:solidFill>
              <a:ln>
                <a:noFill/>
              </a:ln>
              <a:effectLst/>
            </c:spPr>
            <c:txPr>
              <a:bodyPr rot="0" spcFirstLastPara="1" vertOverflow="ellipsis" vert="horz" wrap="square" lIns="38100" tIns="19050" rIns="38100" bIns="19050" anchor="ctr" anchorCtr="1">
                <a:spAutoFit/>
              </a:bodyPr>
              <a:lstStyle/>
              <a:p>
                <a:pPr>
                  <a:defRPr sz="15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62</c:v>
                </c:pt>
                <c:pt idx="1">
                  <c:v>63</c:v>
                </c:pt>
                <c:pt idx="2">
                  <c:v>64</c:v>
                </c:pt>
                <c:pt idx="3">
                  <c:v>65</c:v>
                </c:pt>
                <c:pt idx="4">
                  <c:v>66</c:v>
                </c:pt>
                <c:pt idx="5">
                  <c:v>67</c:v>
                </c:pt>
                <c:pt idx="6">
                  <c:v>68</c:v>
                </c:pt>
                <c:pt idx="7">
                  <c:v>69</c:v>
                </c:pt>
                <c:pt idx="8">
                  <c:v>70</c:v>
                </c:pt>
              </c:strCache>
            </c:strRef>
          </c:cat>
          <c:val>
            <c:numRef>
              <c:f>Sheet1!$B$2:$B$10</c:f>
              <c:numCache>
                <c:formatCode>General</c:formatCode>
                <c:ptCount val="9"/>
                <c:pt idx="0">
                  <c:v>18000</c:v>
                </c:pt>
                <c:pt idx="1">
                  <c:v>19200</c:v>
                </c:pt>
                <c:pt idx="2">
                  <c:v>20798</c:v>
                </c:pt>
                <c:pt idx="3">
                  <c:v>22399</c:v>
                </c:pt>
                <c:pt idx="4">
                  <c:v>24000</c:v>
                </c:pt>
                <c:pt idx="5">
                  <c:v>25920</c:v>
                </c:pt>
                <c:pt idx="6">
                  <c:v>27840</c:v>
                </c:pt>
                <c:pt idx="7">
                  <c:v>29760</c:v>
                </c:pt>
                <c:pt idx="8">
                  <c:v>31680</c:v>
                </c:pt>
              </c:numCache>
            </c:numRef>
          </c:val>
          <c:extLst>
            <c:ext xmlns:c16="http://schemas.microsoft.com/office/drawing/2014/chart" uri="{C3380CC4-5D6E-409C-BE32-E72D297353CC}">
              <c16:uniqueId val="{00000003-4694-407C-BFB5-A0DE0E4CFD36}"/>
            </c:ext>
          </c:extLst>
        </c:ser>
        <c:dLbls>
          <c:showLegendKey val="0"/>
          <c:showVal val="0"/>
          <c:showCatName val="0"/>
          <c:showSerName val="0"/>
          <c:showPercent val="0"/>
          <c:showBubbleSize val="0"/>
        </c:dLbls>
        <c:gapWidth val="35"/>
        <c:axId val="99945088"/>
        <c:axId val="99955072"/>
      </c:barChart>
      <c:catAx>
        <c:axId val="99945088"/>
        <c:scaling>
          <c:orientation val="minMax"/>
        </c:scaling>
        <c:delete val="0"/>
        <c:axPos val="b"/>
        <c:numFmt formatCode="General" sourceLinked="1"/>
        <c:majorTickMark val="none"/>
        <c:minorTickMark val="none"/>
        <c:tickLblPos val="nextTo"/>
        <c:spPr>
          <a:noFill/>
          <a:ln w="12700" cap="flat" cmpd="sng" algn="ctr">
            <a:solidFill>
              <a:srgbClr val="000000"/>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crossAx val="99955072"/>
        <c:crosses val="autoZero"/>
        <c:auto val="1"/>
        <c:lblAlgn val="ctr"/>
        <c:lblOffset val="0"/>
        <c:noMultiLvlLbl val="0"/>
      </c:catAx>
      <c:valAx>
        <c:axId val="99955072"/>
        <c:scaling>
          <c:orientation val="minMax"/>
        </c:scaling>
        <c:delete val="1"/>
        <c:axPos val="l"/>
        <c:majorGridlines>
          <c:spPr>
            <a:ln w="9525" cap="flat" cmpd="sng" algn="ctr">
              <a:solidFill>
                <a:schemeClr val="bg1">
                  <a:lumMod val="85000"/>
                </a:schemeClr>
              </a:solidFill>
              <a:round/>
            </a:ln>
            <a:effectLst/>
          </c:spPr>
        </c:majorGridlines>
        <c:numFmt formatCode="&quot;$&quot;#,##0" sourceLinked="0"/>
        <c:majorTickMark val="none"/>
        <c:minorTickMark val="none"/>
        <c:tickLblPos val="nextTo"/>
        <c:crossAx val="9994508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046896804290401"/>
          <c:y val="0.113839285714286"/>
          <c:w val="0.87790689810925004"/>
          <c:h val="0.80133928571428603"/>
        </c:manualLayout>
      </c:layout>
      <c:lineChart>
        <c:grouping val="standard"/>
        <c:varyColors val="0"/>
        <c:ser>
          <c:idx val="0"/>
          <c:order val="0"/>
          <c:tx>
            <c:strRef>
              <c:f>Sheet1!$B$1</c:f>
              <c:strCache>
                <c:ptCount val="1"/>
                <c:pt idx="0">
                  <c:v>  Claim at age 62</c:v>
                </c:pt>
              </c:strCache>
            </c:strRef>
          </c:tx>
          <c:spPr>
            <a:ln w="28575">
              <a:solidFill>
                <a:schemeClr val="tx2"/>
              </a:solidFill>
              <a:prstDash val="solid"/>
            </a:ln>
          </c:spPr>
          <c:marker>
            <c:symbol val="none"/>
          </c:marker>
          <c:cat>
            <c:numRef>
              <c:f>Sheet1!$A$2:$A$469</c:f>
              <c:numCache>
                <c:formatCode>General</c:formatCode>
                <c:ptCount val="468"/>
                <c:pt idx="0">
                  <c:v>62</c:v>
                </c:pt>
                <c:pt idx="1">
                  <c:v>62</c:v>
                </c:pt>
                <c:pt idx="2">
                  <c:v>62</c:v>
                </c:pt>
                <c:pt idx="3">
                  <c:v>62</c:v>
                </c:pt>
                <c:pt idx="4">
                  <c:v>62</c:v>
                </c:pt>
                <c:pt idx="5">
                  <c:v>62</c:v>
                </c:pt>
                <c:pt idx="6">
                  <c:v>62</c:v>
                </c:pt>
                <c:pt idx="7">
                  <c:v>62</c:v>
                </c:pt>
                <c:pt idx="8">
                  <c:v>62</c:v>
                </c:pt>
                <c:pt idx="9">
                  <c:v>62</c:v>
                </c:pt>
                <c:pt idx="10">
                  <c:v>62</c:v>
                </c:pt>
                <c:pt idx="11">
                  <c:v>62</c:v>
                </c:pt>
                <c:pt idx="12">
                  <c:v>63</c:v>
                </c:pt>
                <c:pt idx="13">
                  <c:v>63</c:v>
                </c:pt>
                <c:pt idx="14">
                  <c:v>63</c:v>
                </c:pt>
                <c:pt idx="15">
                  <c:v>63</c:v>
                </c:pt>
                <c:pt idx="16">
                  <c:v>63</c:v>
                </c:pt>
                <c:pt idx="17">
                  <c:v>63</c:v>
                </c:pt>
                <c:pt idx="18">
                  <c:v>63</c:v>
                </c:pt>
                <c:pt idx="19">
                  <c:v>63</c:v>
                </c:pt>
                <c:pt idx="20">
                  <c:v>63</c:v>
                </c:pt>
                <c:pt idx="21">
                  <c:v>63</c:v>
                </c:pt>
                <c:pt idx="22">
                  <c:v>63</c:v>
                </c:pt>
                <c:pt idx="23">
                  <c:v>63</c:v>
                </c:pt>
                <c:pt idx="24">
                  <c:v>64</c:v>
                </c:pt>
                <c:pt idx="25">
                  <c:v>64</c:v>
                </c:pt>
                <c:pt idx="26">
                  <c:v>64</c:v>
                </c:pt>
                <c:pt idx="27">
                  <c:v>64</c:v>
                </c:pt>
                <c:pt idx="28">
                  <c:v>64</c:v>
                </c:pt>
                <c:pt idx="29">
                  <c:v>64</c:v>
                </c:pt>
                <c:pt idx="30">
                  <c:v>64</c:v>
                </c:pt>
                <c:pt idx="31">
                  <c:v>64</c:v>
                </c:pt>
                <c:pt idx="32">
                  <c:v>64</c:v>
                </c:pt>
                <c:pt idx="33">
                  <c:v>64</c:v>
                </c:pt>
                <c:pt idx="34">
                  <c:v>64</c:v>
                </c:pt>
                <c:pt idx="35">
                  <c:v>64</c:v>
                </c:pt>
                <c:pt idx="36">
                  <c:v>65</c:v>
                </c:pt>
                <c:pt idx="37">
                  <c:v>65</c:v>
                </c:pt>
                <c:pt idx="38">
                  <c:v>65</c:v>
                </c:pt>
                <c:pt idx="39">
                  <c:v>65</c:v>
                </c:pt>
                <c:pt idx="40">
                  <c:v>65</c:v>
                </c:pt>
                <c:pt idx="41">
                  <c:v>65</c:v>
                </c:pt>
                <c:pt idx="42">
                  <c:v>65</c:v>
                </c:pt>
                <c:pt idx="43">
                  <c:v>65</c:v>
                </c:pt>
                <c:pt idx="44">
                  <c:v>65</c:v>
                </c:pt>
                <c:pt idx="45">
                  <c:v>65</c:v>
                </c:pt>
                <c:pt idx="46">
                  <c:v>65</c:v>
                </c:pt>
                <c:pt idx="47">
                  <c:v>65</c:v>
                </c:pt>
                <c:pt idx="48">
                  <c:v>66</c:v>
                </c:pt>
                <c:pt idx="49">
                  <c:v>66</c:v>
                </c:pt>
                <c:pt idx="50">
                  <c:v>66</c:v>
                </c:pt>
                <c:pt idx="51">
                  <c:v>66</c:v>
                </c:pt>
                <c:pt idx="52">
                  <c:v>66</c:v>
                </c:pt>
                <c:pt idx="53">
                  <c:v>66</c:v>
                </c:pt>
                <c:pt idx="54">
                  <c:v>66</c:v>
                </c:pt>
                <c:pt idx="55">
                  <c:v>66</c:v>
                </c:pt>
                <c:pt idx="56">
                  <c:v>66</c:v>
                </c:pt>
                <c:pt idx="57">
                  <c:v>66</c:v>
                </c:pt>
                <c:pt idx="58">
                  <c:v>66</c:v>
                </c:pt>
                <c:pt idx="59">
                  <c:v>66</c:v>
                </c:pt>
                <c:pt idx="60">
                  <c:v>67</c:v>
                </c:pt>
                <c:pt idx="61">
                  <c:v>67</c:v>
                </c:pt>
                <c:pt idx="62">
                  <c:v>67</c:v>
                </c:pt>
                <c:pt idx="63">
                  <c:v>67</c:v>
                </c:pt>
                <c:pt idx="64">
                  <c:v>67</c:v>
                </c:pt>
                <c:pt idx="65">
                  <c:v>67</c:v>
                </c:pt>
                <c:pt idx="66">
                  <c:v>67</c:v>
                </c:pt>
                <c:pt idx="67">
                  <c:v>67</c:v>
                </c:pt>
                <c:pt idx="68">
                  <c:v>67</c:v>
                </c:pt>
                <c:pt idx="69">
                  <c:v>67</c:v>
                </c:pt>
                <c:pt idx="70">
                  <c:v>67</c:v>
                </c:pt>
                <c:pt idx="71">
                  <c:v>67</c:v>
                </c:pt>
                <c:pt idx="72">
                  <c:v>68</c:v>
                </c:pt>
                <c:pt idx="73">
                  <c:v>68</c:v>
                </c:pt>
                <c:pt idx="74">
                  <c:v>68</c:v>
                </c:pt>
                <c:pt idx="75">
                  <c:v>68</c:v>
                </c:pt>
                <c:pt idx="76">
                  <c:v>68</c:v>
                </c:pt>
                <c:pt idx="77">
                  <c:v>68</c:v>
                </c:pt>
                <c:pt idx="78">
                  <c:v>68</c:v>
                </c:pt>
                <c:pt idx="79">
                  <c:v>68</c:v>
                </c:pt>
                <c:pt idx="80">
                  <c:v>68</c:v>
                </c:pt>
                <c:pt idx="81">
                  <c:v>68</c:v>
                </c:pt>
                <c:pt idx="82">
                  <c:v>68</c:v>
                </c:pt>
                <c:pt idx="83">
                  <c:v>68</c:v>
                </c:pt>
                <c:pt idx="84">
                  <c:v>69</c:v>
                </c:pt>
                <c:pt idx="85">
                  <c:v>69</c:v>
                </c:pt>
                <c:pt idx="86">
                  <c:v>69</c:v>
                </c:pt>
                <c:pt idx="87">
                  <c:v>69</c:v>
                </c:pt>
                <c:pt idx="88">
                  <c:v>69</c:v>
                </c:pt>
                <c:pt idx="89">
                  <c:v>69</c:v>
                </c:pt>
                <c:pt idx="90">
                  <c:v>69</c:v>
                </c:pt>
                <c:pt idx="91">
                  <c:v>69</c:v>
                </c:pt>
                <c:pt idx="92">
                  <c:v>69</c:v>
                </c:pt>
                <c:pt idx="93">
                  <c:v>69</c:v>
                </c:pt>
                <c:pt idx="94">
                  <c:v>69</c:v>
                </c:pt>
                <c:pt idx="95">
                  <c:v>69</c:v>
                </c:pt>
                <c:pt idx="96">
                  <c:v>70</c:v>
                </c:pt>
                <c:pt idx="97">
                  <c:v>70</c:v>
                </c:pt>
                <c:pt idx="98">
                  <c:v>70</c:v>
                </c:pt>
                <c:pt idx="99">
                  <c:v>70</c:v>
                </c:pt>
                <c:pt idx="100">
                  <c:v>70</c:v>
                </c:pt>
                <c:pt idx="101">
                  <c:v>70</c:v>
                </c:pt>
                <c:pt idx="102">
                  <c:v>70</c:v>
                </c:pt>
                <c:pt idx="103">
                  <c:v>70</c:v>
                </c:pt>
                <c:pt idx="104">
                  <c:v>70</c:v>
                </c:pt>
                <c:pt idx="105">
                  <c:v>70</c:v>
                </c:pt>
                <c:pt idx="106">
                  <c:v>70</c:v>
                </c:pt>
                <c:pt idx="107">
                  <c:v>70</c:v>
                </c:pt>
                <c:pt idx="108">
                  <c:v>71</c:v>
                </c:pt>
                <c:pt idx="109">
                  <c:v>71</c:v>
                </c:pt>
                <c:pt idx="110">
                  <c:v>71</c:v>
                </c:pt>
                <c:pt idx="111">
                  <c:v>71</c:v>
                </c:pt>
                <c:pt idx="112">
                  <c:v>71</c:v>
                </c:pt>
                <c:pt idx="113">
                  <c:v>71</c:v>
                </c:pt>
                <c:pt idx="114">
                  <c:v>71</c:v>
                </c:pt>
                <c:pt idx="115">
                  <c:v>71</c:v>
                </c:pt>
                <c:pt idx="116">
                  <c:v>71</c:v>
                </c:pt>
                <c:pt idx="117">
                  <c:v>71</c:v>
                </c:pt>
                <c:pt idx="118">
                  <c:v>71</c:v>
                </c:pt>
                <c:pt idx="119">
                  <c:v>71</c:v>
                </c:pt>
                <c:pt idx="120">
                  <c:v>72</c:v>
                </c:pt>
                <c:pt idx="121">
                  <c:v>72</c:v>
                </c:pt>
                <c:pt idx="122">
                  <c:v>72</c:v>
                </c:pt>
                <c:pt idx="123">
                  <c:v>72</c:v>
                </c:pt>
                <c:pt idx="124">
                  <c:v>72</c:v>
                </c:pt>
                <c:pt idx="125">
                  <c:v>72</c:v>
                </c:pt>
                <c:pt idx="126">
                  <c:v>72</c:v>
                </c:pt>
                <c:pt idx="127">
                  <c:v>72</c:v>
                </c:pt>
                <c:pt idx="128">
                  <c:v>72</c:v>
                </c:pt>
                <c:pt idx="129">
                  <c:v>72</c:v>
                </c:pt>
                <c:pt idx="130">
                  <c:v>72</c:v>
                </c:pt>
                <c:pt idx="131">
                  <c:v>72</c:v>
                </c:pt>
                <c:pt idx="132">
                  <c:v>73</c:v>
                </c:pt>
                <c:pt idx="133">
                  <c:v>73</c:v>
                </c:pt>
                <c:pt idx="134">
                  <c:v>73</c:v>
                </c:pt>
                <c:pt idx="135">
                  <c:v>73</c:v>
                </c:pt>
                <c:pt idx="136">
                  <c:v>73</c:v>
                </c:pt>
                <c:pt idx="137">
                  <c:v>73</c:v>
                </c:pt>
                <c:pt idx="138">
                  <c:v>73</c:v>
                </c:pt>
                <c:pt idx="139">
                  <c:v>73</c:v>
                </c:pt>
                <c:pt idx="140">
                  <c:v>73</c:v>
                </c:pt>
                <c:pt idx="141">
                  <c:v>73</c:v>
                </c:pt>
                <c:pt idx="142">
                  <c:v>73</c:v>
                </c:pt>
                <c:pt idx="143">
                  <c:v>73</c:v>
                </c:pt>
                <c:pt idx="144">
                  <c:v>74</c:v>
                </c:pt>
                <c:pt idx="145">
                  <c:v>74</c:v>
                </c:pt>
                <c:pt idx="146">
                  <c:v>74</c:v>
                </c:pt>
                <c:pt idx="147">
                  <c:v>74</c:v>
                </c:pt>
                <c:pt idx="148">
                  <c:v>74</c:v>
                </c:pt>
                <c:pt idx="149">
                  <c:v>74</c:v>
                </c:pt>
                <c:pt idx="150">
                  <c:v>74</c:v>
                </c:pt>
                <c:pt idx="151">
                  <c:v>74</c:v>
                </c:pt>
                <c:pt idx="152">
                  <c:v>74</c:v>
                </c:pt>
                <c:pt idx="153">
                  <c:v>74</c:v>
                </c:pt>
                <c:pt idx="154">
                  <c:v>74</c:v>
                </c:pt>
                <c:pt idx="155">
                  <c:v>74</c:v>
                </c:pt>
                <c:pt idx="156">
                  <c:v>75</c:v>
                </c:pt>
                <c:pt idx="157">
                  <c:v>75</c:v>
                </c:pt>
                <c:pt idx="158">
                  <c:v>75</c:v>
                </c:pt>
                <c:pt idx="159">
                  <c:v>75</c:v>
                </c:pt>
                <c:pt idx="160">
                  <c:v>75</c:v>
                </c:pt>
                <c:pt idx="161">
                  <c:v>75</c:v>
                </c:pt>
                <c:pt idx="162">
                  <c:v>75</c:v>
                </c:pt>
                <c:pt idx="163">
                  <c:v>75</c:v>
                </c:pt>
                <c:pt idx="164">
                  <c:v>75</c:v>
                </c:pt>
                <c:pt idx="165">
                  <c:v>75</c:v>
                </c:pt>
                <c:pt idx="166">
                  <c:v>75</c:v>
                </c:pt>
                <c:pt idx="167">
                  <c:v>75</c:v>
                </c:pt>
                <c:pt idx="168">
                  <c:v>76</c:v>
                </c:pt>
                <c:pt idx="169">
                  <c:v>76</c:v>
                </c:pt>
                <c:pt idx="170">
                  <c:v>76</c:v>
                </c:pt>
                <c:pt idx="171">
                  <c:v>76</c:v>
                </c:pt>
                <c:pt idx="172">
                  <c:v>76</c:v>
                </c:pt>
                <c:pt idx="173">
                  <c:v>76</c:v>
                </c:pt>
                <c:pt idx="174">
                  <c:v>76</c:v>
                </c:pt>
                <c:pt idx="175">
                  <c:v>76</c:v>
                </c:pt>
                <c:pt idx="176">
                  <c:v>76</c:v>
                </c:pt>
                <c:pt idx="177">
                  <c:v>76</c:v>
                </c:pt>
                <c:pt idx="178">
                  <c:v>76</c:v>
                </c:pt>
                <c:pt idx="179">
                  <c:v>76</c:v>
                </c:pt>
                <c:pt idx="180">
                  <c:v>77</c:v>
                </c:pt>
                <c:pt idx="181">
                  <c:v>77</c:v>
                </c:pt>
                <c:pt idx="182">
                  <c:v>77</c:v>
                </c:pt>
                <c:pt idx="183">
                  <c:v>77</c:v>
                </c:pt>
                <c:pt idx="184">
                  <c:v>77</c:v>
                </c:pt>
                <c:pt idx="185">
                  <c:v>77</c:v>
                </c:pt>
                <c:pt idx="186">
                  <c:v>77</c:v>
                </c:pt>
                <c:pt idx="187">
                  <c:v>77</c:v>
                </c:pt>
                <c:pt idx="188">
                  <c:v>77</c:v>
                </c:pt>
                <c:pt idx="189">
                  <c:v>77</c:v>
                </c:pt>
                <c:pt idx="190">
                  <c:v>77</c:v>
                </c:pt>
                <c:pt idx="191">
                  <c:v>77</c:v>
                </c:pt>
                <c:pt idx="192">
                  <c:v>78</c:v>
                </c:pt>
                <c:pt idx="193">
                  <c:v>78</c:v>
                </c:pt>
                <c:pt idx="194">
                  <c:v>78</c:v>
                </c:pt>
                <c:pt idx="195">
                  <c:v>78</c:v>
                </c:pt>
                <c:pt idx="196">
                  <c:v>78</c:v>
                </c:pt>
                <c:pt idx="197">
                  <c:v>78</c:v>
                </c:pt>
                <c:pt idx="198">
                  <c:v>78</c:v>
                </c:pt>
                <c:pt idx="199">
                  <c:v>78</c:v>
                </c:pt>
                <c:pt idx="200">
                  <c:v>78</c:v>
                </c:pt>
                <c:pt idx="201">
                  <c:v>78</c:v>
                </c:pt>
                <c:pt idx="202">
                  <c:v>78</c:v>
                </c:pt>
                <c:pt idx="203">
                  <c:v>78</c:v>
                </c:pt>
                <c:pt idx="204">
                  <c:v>79</c:v>
                </c:pt>
                <c:pt idx="205">
                  <c:v>79</c:v>
                </c:pt>
                <c:pt idx="206">
                  <c:v>79</c:v>
                </c:pt>
                <c:pt idx="207">
                  <c:v>79</c:v>
                </c:pt>
                <c:pt idx="208">
                  <c:v>79</c:v>
                </c:pt>
                <c:pt idx="209">
                  <c:v>79</c:v>
                </c:pt>
                <c:pt idx="210">
                  <c:v>79</c:v>
                </c:pt>
                <c:pt idx="211">
                  <c:v>79</c:v>
                </c:pt>
                <c:pt idx="212">
                  <c:v>79</c:v>
                </c:pt>
                <c:pt idx="213">
                  <c:v>79</c:v>
                </c:pt>
                <c:pt idx="214">
                  <c:v>79</c:v>
                </c:pt>
                <c:pt idx="215">
                  <c:v>79</c:v>
                </c:pt>
                <c:pt idx="216">
                  <c:v>80</c:v>
                </c:pt>
                <c:pt idx="217">
                  <c:v>80</c:v>
                </c:pt>
                <c:pt idx="218">
                  <c:v>80</c:v>
                </c:pt>
                <c:pt idx="219">
                  <c:v>80</c:v>
                </c:pt>
                <c:pt idx="220">
                  <c:v>80</c:v>
                </c:pt>
                <c:pt idx="221">
                  <c:v>80</c:v>
                </c:pt>
                <c:pt idx="222">
                  <c:v>80</c:v>
                </c:pt>
                <c:pt idx="223">
                  <c:v>80</c:v>
                </c:pt>
                <c:pt idx="224">
                  <c:v>80</c:v>
                </c:pt>
                <c:pt idx="225">
                  <c:v>80</c:v>
                </c:pt>
                <c:pt idx="226">
                  <c:v>80</c:v>
                </c:pt>
                <c:pt idx="227">
                  <c:v>80</c:v>
                </c:pt>
                <c:pt idx="228">
                  <c:v>81</c:v>
                </c:pt>
                <c:pt idx="229">
                  <c:v>81</c:v>
                </c:pt>
                <c:pt idx="230">
                  <c:v>81</c:v>
                </c:pt>
                <c:pt idx="231">
                  <c:v>81</c:v>
                </c:pt>
                <c:pt idx="232">
                  <c:v>81</c:v>
                </c:pt>
                <c:pt idx="233">
                  <c:v>81</c:v>
                </c:pt>
                <c:pt idx="234">
                  <c:v>81</c:v>
                </c:pt>
                <c:pt idx="235">
                  <c:v>81</c:v>
                </c:pt>
                <c:pt idx="236">
                  <c:v>81</c:v>
                </c:pt>
                <c:pt idx="237">
                  <c:v>81</c:v>
                </c:pt>
                <c:pt idx="238">
                  <c:v>81</c:v>
                </c:pt>
                <c:pt idx="239">
                  <c:v>81</c:v>
                </c:pt>
                <c:pt idx="240">
                  <c:v>82</c:v>
                </c:pt>
                <c:pt idx="241">
                  <c:v>82</c:v>
                </c:pt>
                <c:pt idx="242">
                  <c:v>82</c:v>
                </c:pt>
                <c:pt idx="243">
                  <c:v>82</c:v>
                </c:pt>
                <c:pt idx="244">
                  <c:v>82</c:v>
                </c:pt>
                <c:pt idx="245">
                  <c:v>82</c:v>
                </c:pt>
                <c:pt idx="246">
                  <c:v>82</c:v>
                </c:pt>
                <c:pt idx="247">
                  <c:v>82</c:v>
                </c:pt>
                <c:pt idx="248">
                  <c:v>82</c:v>
                </c:pt>
                <c:pt idx="249">
                  <c:v>82</c:v>
                </c:pt>
                <c:pt idx="250">
                  <c:v>82</c:v>
                </c:pt>
                <c:pt idx="251">
                  <c:v>82</c:v>
                </c:pt>
                <c:pt idx="252">
                  <c:v>83</c:v>
                </c:pt>
                <c:pt idx="253">
                  <c:v>83</c:v>
                </c:pt>
                <c:pt idx="254">
                  <c:v>83</c:v>
                </c:pt>
                <c:pt idx="255">
                  <c:v>83</c:v>
                </c:pt>
                <c:pt idx="256">
                  <c:v>83</c:v>
                </c:pt>
                <c:pt idx="257">
                  <c:v>83</c:v>
                </c:pt>
                <c:pt idx="258">
                  <c:v>83</c:v>
                </c:pt>
                <c:pt idx="259">
                  <c:v>83</c:v>
                </c:pt>
                <c:pt idx="260">
                  <c:v>83</c:v>
                </c:pt>
                <c:pt idx="261">
                  <c:v>83</c:v>
                </c:pt>
                <c:pt idx="262">
                  <c:v>83</c:v>
                </c:pt>
                <c:pt idx="263">
                  <c:v>83</c:v>
                </c:pt>
                <c:pt idx="264">
                  <c:v>84</c:v>
                </c:pt>
                <c:pt idx="265">
                  <c:v>84</c:v>
                </c:pt>
                <c:pt idx="266">
                  <c:v>84</c:v>
                </c:pt>
                <c:pt idx="267">
                  <c:v>84</c:v>
                </c:pt>
                <c:pt idx="268">
                  <c:v>84</c:v>
                </c:pt>
                <c:pt idx="269">
                  <c:v>84</c:v>
                </c:pt>
                <c:pt idx="270">
                  <c:v>84</c:v>
                </c:pt>
                <c:pt idx="271">
                  <c:v>84</c:v>
                </c:pt>
                <c:pt idx="272">
                  <c:v>84</c:v>
                </c:pt>
                <c:pt idx="273">
                  <c:v>84</c:v>
                </c:pt>
                <c:pt idx="274">
                  <c:v>84</c:v>
                </c:pt>
                <c:pt idx="275">
                  <c:v>84</c:v>
                </c:pt>
                <c:pt idx="276">
                  <c:v>85</c:v>
                </c:pt>
                <c:pt idx="277">
                  <c:v>85</c:v>
                </c:pt>
                <c:pt idx="278">
                  <c:v>85</c:v>
                </c:pt>
                <c:pt idx="279">
                  <c:v>85</c:v>
                </c:pt>
                <c:pt idx="280">
                  <c:v>85</c:v>
                </c:pt>
                <c:pt idx="281">
                  <c:v>85</c:v>
                </c:pt>
                <c:pt idx="282">
                  <c:v>85</c:v>
                </c:pt>
                <c:pt idx="283">
                  <c:v>85</c:v>
                </c:pt>
                <c:pt idx="284">
                  <c:v>85</c:v>
                </c:pt>
                <c:pt idx="285">
                  <c:v>85</c:v>
                </c:pt>
                <c:pt idx="286">
                  <c:v>85</c:v>
                </c:pt>
                <c:pt idx="287">
                  <c:v>85</c:v>
                </c:pt>
                <c:pt idx="288">
                  <c:v>86</c:v>
                </c:pt>
                <c:pt idx="289">
                  <c:v>86</c:v>
                </c:pt>
                <c:pt idx="290">
                  <c:v>86</c:v>
                </c:pt>
                <c:pt idx="291">
                  <c:v>86</c:v>
                </c:pt>
                <c:pt idx="292">
                  <c:v>86</c:v>
                </c:pt>
                <c:pt idx="293">
                  <c:v>86</c:v>
                </c:pt>
                <c:pt idx="294">
                  <c:v>86</c:v>
                </c:pt>
                <c:pt idx="295">
                  <c:v>86</c:v>
                </c:pt>
                <c:pt idx="296">
                  <c:v>86</c:v>
                </c:pt>
                <c:pt idx="297">
                  <c:v>86</c:v>
                </c:pt>
                <c:pt idx="298">
                  <c:v>86</c:v>
                </c:pt>
                <c:pt idx="299">
                  <c:v>86</c:v>
                </c:pt>
                <c:pt idx="300">
                  <c:v>87</c:v>
                </c:pt>
                <c:pt idx="301">
                  <c:v>87</c:v>
                </c:pt>
                <c:pt idx="302">
                  <c:v>87</c:v>
                </c:pt>
                <c:pt idx="303">
                  <c:v>87</c:v>
                </c:pt>
                <c:pt idx="304">
                  <c:v>87</c:v>
                </c:pt>
                <c:pt idx="305">
                  <c:v>87</c:v>
                </c:pt>
                <c:pt idx="306">
                  <c:v>87</c:v>
                </c:pt>
                <c:pt idx="307">
                  <c:v>87</c:v>
                </c:pt>
                <c:pt idx="308">
                  <c:v>87</c:v>
                </c:pt>
                <c:pt idx="309">
                  <c:v>87</c:v>
                </c:pt>
                <c:pt idx="310">
                  <c:v>87</c:v>
                </c:pt>
                <c:pt idx="311">
                  <c:v>87</c:v>
                </c:pt>
                <c:pt idx="312">
                  <c:v>88</c:v>
                </c:pt>
                <c:pt idx="313">
                  <c:v>88</c:v>
                </c:pt>
                <c:pt idx="314">
                  <c:v>88</c:v>
                </c:pt>
                <c:pt idx="315">
                  <c:v>88</c:v>
                </c:pt>
                <c:pt idx="316">
                  <c:v>88</c:v>
                </c:pt>
                <c:pt idx="317">
                  <c:v>88</c:v>
                </c:pt>
                <c:pt idx="318">
                  <c:v>88</c:v>
                </c:pt>
                <c:pt idx="319">
                  <c:v>88</c:v>
                </c:pt>
                <c:pt idx="320">
                  <c:v>88</c:v>
                </c:pt>
                <c:pt idx="321">
                  <c:v>88</c:v>
                </c:pt>
                <c:pt idx="322">
                  <c:v>88</c:v>
                </c:pt>
                <c:pt idx="323">
                  <c:v>88</c:v>
                </c:pt>
                <c:pt idx="324">
                  <c:v>89</c:v>
                </c:pt>
                <c:pt idx="325">
                  <c:v>89</c:v>
                </c:pt>
                <c:pt idx="326">
                  <c:v>89</c:v>
                </c:pt>
                <c:pt idx="327">
                  <c:v>89</c:v>
                </c:pt>
                <c:pt idx="328">
                  <c:v>89</c:v>
                </c:pt>
                <c:pt idx="329">
                  <c:v>89</c:v>
                </c:pt>
                <c:pt idx="330">
                  <c:v>89</c:v>
                </c:pt>
                <c:pt idx="331">
                  <c:v>89</c:v>
                </c:pt>
                <c:pt idx="332">
                  <c:v>89</c:v>
                </c:pt>
                <c:pt idx="333">
                  <c:v>89</c:v>
                </c:pt>
                <c:pt idx="334">
                  <c:v>89</c:v>
                </c:pt>
                <c:pt idx="335">
                  <c:v>89</c:v>
                </c:pt>
                <c:pt idx="336">
                  <c:v>90</c:v>
                </c:pt>
                <c:pt idx="337">
                  <c:v>90</c:v>
                </c:pt>
                <c:pt idx="338">
                  <c:v>90</c:v>
                </c:pt>
                <c:pt idx="339">
                  <c:v>90</c:v>
                </c:pt>
                <c:pt idx="340">
                  <c:v>90</c:v>
                </c:pt>
                <c:pt idx="341">
                  <c:v>90</c:v>
                </c:pt>
                <c:pt idx="342">
                  <c:v>90</c:v>
                </c:pt>
                <c:pt idx="343">
                  <c:v>90</c:v>
                </c:pt>
                <c:pt idx="344">
                  <c:v>90</c:v>
                </c:pt>
                <c:pt idx="345">
                  <c:v>90</c:v>
                </c:pt>
                <c:pt idx="346">
                  <c:v>90</c:v>
                </c:pt>
                <c:pt idx="347">
                  <c:v>90</c:v>
                </c:pt>
                <c:pt idx="348">
                  <c:v>91</c:v>
                </c:pt>
                <c:pt idx="349">
                  <c:v>91</c:v>
                </c:pt>
                <c:pt idx="350">
                  <c:v>91</c:v>
                </c:pt>
                <c:pt idx="351">
                  <c:v>91</c:v>
                </c:pt>
                <c:pt idx="352">
                  <c:v>91</c:v>
                </c:pt>
                <c:pt idx="353">
                  <c:v>91</c:v>
                </c:pt>
                <c:pt idx="354">
                  <c:v>91</c:v>
                </c:pt>
                <c:pt idx="355">
                  <c:v>91</c:v>
                </c:pt>
                <c:pt idx="356">
                  <c:v>91</c:v>
                </c:pt>
                <c:pt idx="357">
                  <c:v>91</c:v>
                </c:pt>
                <c:pt idx="358">
                  <c:v>91</c:v>
                </c:pt>
                <c:pt idx="359">
                  <c:v>91</c:v>
                </c:pt>
                <c:pt idx="360">
                  <c:v>92</c:v>
                </c:pt>
                <c:pt idx="361">
                  <c:v>92</c:v>
                </c:pt>
                <c:pt idx="362">
                  <c:v>92</c:v>
                </c:pt>
                <c:pt idx="363">
                  <c:v>92</c:v>
                </c:pt>
                <c:pt idx="364">
                  <c:v>92</c:v>
                </c:pt>
                <c:pt idx="365">
                  <c:v>92</c:v>
                </c:pt>
                <c:pt idx="366">
                  <c:v>92</c:v>
                </c:pt>
                <c:pt idx="367">
                  <c:v>92</c:v>
                </c:pt>
                <c:pt idx="368">
                  <c:v>92</c:v>
                </c:pt>
                <c:pt idx="369">
                  <c:v>92</c:v>
                </c:pt>
                <c:pt idx="370">
                  <c:v>92</c:v>
                </c:pt>
                <c:pt idx="371">
                  <c:v>92</c:v>
                </c:pt>
                <c:pt idx="372">
                  <c:v>93</c:v>
                </c:pt>
                <c:pt idx="373">
                  <c:v>93</c:v>
                </c:pt>
                <c:pt idx="374">
                  <c:v>93</c:v>
                </c:pt>
                <c:pt idx="375">
                  <c:v>93</c:v>
                </c:pt>
                <c:pt idx="376">
                  <c:v>93</c:v>
                </c:pt>
                <c:pt idx="377">
                  <c:v>93</c:v>
                </c:pt>
                <c:pt idx="378">
                  <c:v>93</c:v>
                </c:pt>
                <c:pt idx="379">
                  <c:v>93</c:v>
                </c:pt>
                <c:pt idx="380">
                  <c:v>93</c:v>
                </c:pt>
                <c:pt idx="381">
                  <c:v>93</c:v>
                </c:pt>
                <c:pt idx="382">
                  <c:v>93</c:v>
                </c:pt>
                <c:pt idx="383">
                  <c:v>93</c:v>
                </c:pt>
                <c:pt idx="384">
                  <c:v>94</c:v>
                </c:pt>
                <c:pt idx="385">
                  <c:v>94</c:v>
                </c:pt>
                <c:pt idx="386">
                  <c:v>94</c:v>
                </c:pt>
                <c:pt idx="387">
                  <c:v>94</c:v>
                </c:pt>
                <c:pt idx="388">
                  <c:v>94</c:v>
                </c:pt>
                <c:pt idx="389">
                  <c:v>94</c:v>
                </c:pt>
                <c:pt idx="390">
                  <c:v>94</c:v>
                </c:pt>
                <c:pt idx="391">
                  <c:v>94</c:v>
                </c:pt>
                <c:pt idx="392">
                  <c:v>94</c:v>
                </c:pt>
                <c:pt idx="393">
                  <c:v>94</c:v>
                </c:pt>
                <c:pt idx="394">
                  <c:v>94</c:v>
                </c:pt>
                <c:pt idx="395">
                  <c:v>94</c:v>
                </c:pt>
                <c:pt idx="396">
                  <c:v>95</c:v>
                </c:pt>
                <c:pt idx="397">
                  <c:v>95</c:v>
                </c:pt>
                <c:pt idx="398">
                  <c:v>95</c:v>
                </c:pt>
                <c:pt idx="399">
                  <c:v>95</c:v>
                </c:pt>
                <c:pt idx="400">
                  <c:v>95</c:v>
                </c:pt>
                <c:pt idx="401">
                  <c:v>95</c:v>
                </c:pt>
                <c:pt idx="402">
                  <c:v>95</c:v>
                </c:pt>
                <c:pt idx="403">
                  <c:v>95</c:v>
                </c:pt>
                <c:pt idx="404">
                  <c:v>95</c:v>
                </c:pt>
                <c:pt idx="405">
                  <c:v>95</c:v>
                </c:pt>
                <c:pt idx="406">
                  <c:v>95</c:v>
                </c:pt>
                <c:pt idx="407">
                  <c:v>95</c:v>
                </c:pt>
                <c:pt idx="408">
                  <c:v>96</c:v>
                </c:pt>
                <c:pt idx="409">
                  <c:v>96</c:v>
                </c:pt>
                <c:pt idx="410">
                  <c:v>96</c:v>
                </c:pt>
                <c:pt idx="411">
                  <c:v>96</c:v>
                </c:pt>
                <c:pt idx="412">
                  <c:v>96</c:v>
                </c:pt>
                <c:pt idx="413">
                  <c:v>96</c:v>
                </c:pt>
                <c:pt idx="414">
                  <c:v>96</c:v>
                </c:pt>
                <c:pt idx="415">
                  <c:v>96</c:v>
                </c:pt>
                <c:pt idx="416">
                  <c:v>96</c:v>
                </c:pt>
                <c:pt idx="417">
                  <c:v>96</c:v>
                </c:pt>
                <c:pt idx="418">
                  <c:v>96</c:v>
                </c:pt>
                <c:pt idx="419">
                  <c:v>96</c:v>
                </c:pt>
                <c:pt idx="420">
                  <c:v>97</c:v>
                </c:pt>
                <c:pt idx="421">
                  <c:v>97</c:v>
                </c:pt>
                <c:pt idx="422">
                  <c:v>97</c:v>
                </c:pt>
                <c:pt idx="423">
                  <c:v>97</c:v>
                </c:pt>
                <c:pt idx="424">
                  <c:v>97</c:v>
                </c:pt>
                <c:pt idx="425">
                  <c:v>97</c:v>
                </c:pt>
                <c:pt idx="426">
                  <c:v>97</c:v>
                </c:pt>
                <c:pt idx="427">
                  <c:v>97</c:v>
                </c:pt>
                <c:pt idx="428">
                  <c:v>97</c:v>
                </c:pt>
                <c:pt idx="429">
                  <c:v>97</c:v>
                </c:pt>
                <c:pt idx="430">
                  <c:v>97</c:v>
                </c:pt>
                <c:pt idx="431">
                  <c:v>97</c:v>
                </c:pt>
                <c:pt idx="432">
                  <c:v>98</c:v>
                </c:pt>
                <c:pt idx="433">
                  <c:v>98</c:v>
                </c:pt>
                <c:pt idx="434">
                  <c:v>98</c:v>
                </c:pt>
                <c:pt idx="435">
                  <c:v>98</c:v>
                </c:pt>
                <c:pt idx="436">
                  <c:v>98</c:v>
                </c:pt>
                <c:pt idx="437">
                  <c:v>98</c:v>
                </c:pt>
                <c:pt idx="438">
                  <c:v>98</c:v>
                </c:pt>
                <c:pt idx="439">
                  <c:v>98</c:v>
                </c:pt>
                <c:pt idx="440">
                  <c:v>98</c:v>
                </c:pt>
                <c:pt idx="441">
                  <c:v>98</c:v>
                </c:pt>
                <c:pt idx="442">
                  <c:v>98</c:v>
                </c:pt>
                <c:pt idx="443">
                  <c:v>98</c:v>
                </c:pt>
                <c:pt idx="444">
                  <c:v>99</c:v>
                </c:pt>
                <c:pt idx="445">
                  <c:v>99</c:v>
                </c:pt>
                <c:pt idx="446">
                  <c:v>99</c:v>
                </c:pt>
                <c:pt idx="447">
                  <c:v>99</c:v>
                </c:pt>
                <c:pt idx="448">
                  <c:v>99</c:v>
                </c:pt>
                <c:pt idx="449">
                  <c:v>99</c:v>
                </c:pt>
                <c:pt idx="450">
                  <c:v>99</c:v>
                </c:pt>
                <c:pt idx="451">
                  <c:v>99</c:v>
                </c:pt>
                <c:pt idx="452">
                  <c:v>99</c:v>
                </c:pt>
                <c:pt idx="453">
                  <c:v>99</c:v>
                </c:pt>
                <c:pt idx="454">
                  <c:v>99</c:v>
                </c:pt>
                <c:pt idx="455">
                  <c:v>99</c:v>
                </c:pt>
                <c:pt idx="456">
                  <c:v>100</c:v>
                </c:pt>
                <c:pt idx="457">
                  <c:v>100</c:v>
                </c:pt>
                <c:pt idx="458">
                  <c:v>100</c:v>
                </c:pt>
                <c:pt idx="459">
                  <c:v>100</c:v>
                </c:pt>
                <c:pt idx="460">
                  <c:v>100</c:v>
                </c:pt>
                <c:pt idx="461">
                  <c:v>100</c:v>
                </c:pt>
                <c:pt idx="462">
                  <c:v>100</c:v>
                </c:pt>
                <c:pt idx="463">
                  <c:v>100</c:v>
                </c:pt>
                <c:pt idx="464">
                  <c:v>100</c:v>
                </c:pt>
                <c:pt idx="465">
                  <c:v>100</c:v>
                </c:pt>
                <c:pt idx="466">
                  <c:v>100</c:v>
                </c:pt>
                <c:pt idx="467">
                  <c:v>100</c:v>
                </c:pt>
              </c:numCache>
            </c:numRef>
          </c:cat>
          <c:val>
            <c:numRef>
              <c:f>Sheet1!$B$2:$B$469</c:f>
              <c:numCache>
                <c:formatCode>_("$"* #,##0_);_("$"* \(#,##0\);_("$"* "-"??_);_(@_)</c:formatCode>
                <c:ptCount val="468"/>
                <c:pt idx="0">
                  <c:v>1475</c:v>
                </c:pt>
                <c:pt idx="1">
                  <c:v>2950</c:v>
                </c:pt>
                <c:pt idx="2">
                  <c:v>4425</c:v>
                </c:pt>
                <c:pt idx="3">
                  <c:v>5900</c:v>
                </c:pt>
                <c:pt idx="4">
                  <c:v>7375</c:v>
                </c:pt>
                <c:pt idx="5">
                  <c:v>8850</c:v>
                </c:pt>
                <c:pt idx="6">
                  <c:v>10325</c:v>
                </c:pt>
                <c:pt idx="7">
                  <c:v>11800</c:v>
                </c:pt>
                <c:pt idx="8">
                  <c:v>13275</c:v>
                </c:pt>
                <c:pt idx="9">
                  <c:v>14750</c:v>
                </c:pt>
                <c:pt idx="10">
                  <c:v>16225</c:v>
                </c:pt>
                <c:pt idx="11">
                  <c:v>17700</c:v>
                </c:pt>
                <c:pt idx="12">
                  <c:v>19175</c:v>
                </c:pt>
                <c:pt idx="13">
                  <c:v>20650</c:v>
                </c:pt>
                <c:pt idx="14">
                  <c:v>22125</c:v>
                </c:pt>
                <c:pt idx="15">
                  <c:v>23600</c:v>
                </c:pt>
                <c:pt idx="16">
                  <c:v>25075</c:v>
                </c:pt>
                <c:pt idx="17">
                  <c:v>26550</c:v>
                </c:pt>
                <c:pt idx="18">
                  <c:v>28025</c:v>
                </c:pt>
                <c:pt idx="19">
                  <c:v>29500</c:v>
                </c:pt>
                <c:pt idx="20">
                  <c:v>30975</c:v>
                </c:pt>
                <c:pt idx="21">
                  <c:v>32450</c:v>
                </c:pt>
                <c:pt idx="22">
                  <c:v>33925</c:v>
                </c:pt>
                <c:pt idx="23">
                  <c:v>35400</c:v>
                </c:pt>
                <c:pt idx="24">
                  <c:v>36875</c:v>
                </c:pt>
                <c:pt idx="25">
                  <c:v>38350</c:v>
                </c:pt>
                <c:pt idx="26">
                  <c:v>39825</c:v>
                </c:pt>
                <c:pt idx="27">
                  <c:v>41300</c:v>
                </c:pt>
                <c:pt idx="28">
                  <c:v>42775</c:v>
                </c:pt>
                <c:pt idx="29">
                  <c:v>44250</c:v>
                </c:pt>
                <c:pt idx="30">
                  <c:v>45725</c:v>
                </c:pt>
                <c:pt idx="31">
                  <c:v>47200</c:v>
                </c:pt>
                <c:pt idx="32">
                  <c:v>48675</c:v>
                </c:pt>
                <c:pt idx="33">
                  <c:v>50150</c:v>
                </c:pt>
                <c:pt idx="34">
                  <c:v>51625</c:v>
                </c:pt>
                <c:pt idx="35">
                  <c:v>53100</c:v>
                </c:pt>
                <c:pt idx="36">
                  <c:v>54575</c:v>
                </c:pt>
                <c:pt idx="37">
                  <c:v>56050</c:v>
                </c:pt>
                <c:pt idx="38">
                  <c:v>57525</c:v>
                </c:pt>
                <c:pt idx="39">
                  <c:v>59000</c:v>
                </c:pt>
                <c:pt idx="40">
                  <c:v>60475</c:v>
                </c:pt>
                <c:pt idx="41">
                  <c:v>61950</c:v>
                </c:pt>
                <c:pt idx="42">
                  <c:v>63425</c:v>
                </c:pt>
                <c:pt idx="43">
                  <c:v>64900</c:v>
                </c:pt>
                <c:pt idx="44">
                  <c:v>66375</c:v>
                </c:pt>
                <c:pt idx="45">
                  <c:v>67850</c:v>
                </c:pt>
                <c:pt idx="46">
                  <c:v>69325</c:v>
                </c:pt>
                <c:pt idx="47">
                  <c:v>70800</c:v>
                </c:pt>
                <c:pt idx="48">
                  <c:v>72275</c:v>
                </c:pt>
                <c:pt idx="49">
                  <c:v>73750</c:v>
                </c:pt>
                <c:pt idx="50">
                  <c:v>75225</c:v>
                </c:pt>
                <c:pt idx="51">
                  <c:v>76700</c:v>
                </c:pt>
                <c:pt idx="52">
                  <c:v>78175</c:v>
                </c:pt>
                <c:pt idx="53">
                  <c:v>79650</c:v>
                </c:pt>
                <c:pt idx="54">
                  <c:v>81125</c:v>
                </c:pt>
                <c:pt idx="55">
                  <c:v>82600</c:v>
                </c:pt>
                <c:pt idx="56">
                  <c:v>84075</c:v>
                </c:pt>
                <c:pt idx="57">
                  <c:v>85550</c:v>
                </c:pt>
                <c:pt idx="58">
                  <c:v>87025</c:v>
                </c:pt>
                <c:pt idx="59">
                  <c:v>88500</c:v>
                </c:pt>
                <c:pt idx="60">
                  <c:v>89975</c:v>
                </c:pt>
                <c:pt idx="61">
                  <c:v>91450</c:v>
                </c:pt>
                <c:pt idx="62">
                  <c:v>92925</c:v>
                </c:pt>
                <c:pt idx="63">
                  <c:v>94400</c:v>
                </c:pt>
                <c:pt idx="64">
                  <c:v>95875</c:v>
                </c:pt>
                <c:pt idx="65">
                  <c:v>97350</c:v>
                </c:pt>
                <c:pt idx="66">
                  <c:v>98825</c:v>
                </c:pt>
                <c:pt idx="67">
                  <c:v>100300</c:v>
                </c:pt>
                <c:pt idx="68">
                  <c:v>101775</c:v>
                </c:pt>
                <c:pt idx="69">
                  <c:v>103250</c:v>
                </c:pt>
                <c:pt idx="70">
                  <c:v>104725</c:v>
                </c:pt>
                <c:pt idx="71">
                  <c:v>106200</c:v>
                </c:pt>
                <c:pt idx="72">
                  <c:v>107675</c:v>
                </c:pt>
                <c:pt idx="73">
                  <c:v>109150</c:v>
                </c:pt>
                <c:pt idx="74">
                  <c:v>110625</c:v>
                </c:pt>
                <c:pt idx="75">
                  <c:v>112100</c:v>
                </c:pt>
                <c:pt idx="76">
                  <c:v>113575</c:v>
                </c:pt>
                <c:pt idx="77">
                  <c:v>115050</c:v>
                </c:pt>
                <c:pt idx="78">
                  <c:v>116525</c:v>
                </c:pt>
                <c:pt idx="79">
                  <c:v>118000</c:v>
                </c:pt>
                <c:pt idx="80">
                  <c:v>119475</c:v>
                </c:pt>
                <c:pt idx="81">
                  <c:v>120950</c:v>
                </c:pt>
                <c:pt idx="82">
                  <c:v>122425</c:v>
                </c:pt>
                <c:pt idx="83">
                  <c:v>123900</c:v>
                </c:pt>
                <c:pt idx="84">
                  <c:v>125375</c:v>
                </c:pt>
                <c:pt idx="85">
                  <c:v>126850</c:v>
                </c:pt>
                <c:pt idx="86">
                  <c:v>128325</c:v>
                </c:pt>
                <c:pt idx="87">
                  <c:v>129800</c:v>
                </c:pt>
                <c:pt idx="88">
                  <c:v>131275</c:v>
                </c:pt>
                <c:pt idx="89">
                  <c:v>132750</c:v>
                </c:pt>
                <c:pt idx="90">
                  <c:v>134225</c:v>
                </c:pt>
                <c:pt idx="91">
                  <c:v>135700</c:v>
                </c:pt>
                <c:pt idx="92">
                  <c:v>137175</c:v>
                </c:pt>
                <c:pt idx="93">
                  <c:v>138650</c:v>
                </c:pt>
                <c:pt idx="94">
                  <c:v>140125</c:v>
                </c:pt>
                <c:pt idx="95">
                  <c:v>141600</c:v>
                </c:pt>
                <c:pt idx="96">
                  <c:v>143075</c:v>
                </c:pt>
                <c:pt idx="97">
                  <c:v>144550</c:v>
                </c:pt>
                <c:pt idx="98">
                  <c:v>146025</c:v>
                </c:pt>
                <c:pt idx="99">
                  <c:v>147500</c:v>
                </c:pt>
                <c:pt idx="100">
                  <c:v>148975</c:v>
                </c:pt>
                <c:pt idx="101">
                  <c:v>150450</c:v>
                </c:pt>
                <c:pt idx="102">
                  <c:v>151925</c:v>
                </c:pt>
                <c:pt idx="103">
                  <c:v>153400</c:v>
                </c:pt>
                <c:pt idx="104">
                  <c:v>154875</c:v>
                </c:pt>
                <c:pt idx="105">
                  <c:v>156350</c:v>
                </c:pt>
                <c:pt idx="106">
                  <c:v>157825</c:v>
                </c:pt>
                <c:pt idx="107">
                  <c:v>159300</c:v>
                </c:pt>
                <c:pt idx="108">
                  <c:v>160775</c:v>
                </c:pt>
                <c:pt idx="109">
                  <c:v>162250</c:v>
                </c:pt>
                <c:pt idx="110">
                  <c:v>163725</c:v>
                </c:pt>
                <c:pt idx="111">
                  <c:v>165200</c:v>
                </c:pt>
                <c:pt idx="112">
                  <c:v>166675</c:v>
                </c:pt>
                <c:pt idx="113">
                  <c:v>168150</c:v>
                </c:pt>
                <c:pt idx="114">
                  <c:v>169625</c:v>
                </c:pt>
                <c:pt idx="115">
                  <c:v>171100</c:v>
                </c:pt>
                <c:pt idx="116">
                  <c:v>172575</c:v>
                </c:pt>
                <c:pt idx="117">
                  <c:v>174050</c:v>
                </c:pt>
                <c:pt idx="118">
                  <c:v>175525</c:v>
                </c:pt>
                <c:pt idx="119">
                  <c:v>177000</c:v>
                </c:pt>
                <c:pt idx="120">
                  <c:v>178475</c:v>
                </c:pt>
                <c:pt idx="121">
                  <c:v>179950</c:v>
                </c:pt>
                <c:pt idx="122">
                  <c:v>181425</c:v>
                </c:pt>
                <c:pt idx="123">
                  <c:v>182900</c:v>
                </c:pt>
                <c:pt idx="124">
                  <c:v>184375</c:v>
                </c:pt>
                <c:pt idx="125">
                  <c:v>185850</c:v>
                </c:pt>
                <c:pt idx="126">
                  <c:v>187325</c:v>
                </c:pt>
                <c:pt idx="127">
                  <c:v>188800</c:v>
                </c:pt>
                <c:pt idx="128">
                  <c:v>190275</c:v>
                </c:pt>
                <c:pt idx="129">
                  <c:v>191750</c:v>
                </c:pt>
                <c:pt idx="130">
                  <c:v>193225</c:v>
                </c:pt>
                <c:pt idx="131">
                  <c:v>194700</c:v>
                </c:pt>
                <c:pt idx="132">
                  <c:v>196175</c:v>
                </c:pt>
                <c:pt idx="133">
                  <c:v>197650</c:v>
                </c:pt>
                <c:pt idx="134">
                  <c:v>199125</c:v>
                </c:pt>
                <c:pt idx="135">
                  <c:v>200600</c:v>
                </c:pt>
                <c:pt idx="136">
                  <c:v>202075</c:v>
                </c:pt>
                <c:pt idx="137">
                  <c:v>203550</c:v>
                </c:pt>
                <c:pt idx="138">
                  <c:v>205025</c:v>
                </c:pt>
                <c:pt idx="139">
                  <c:v>206500</c:v>
                </c:pt>
                <c:pt idx="140">
                  <c:v>207975</c:v>
                </c:pt>
                <c:pt idx="141">
                  <c:v>209450</c:v>
                </c:pt>
                <c:pt idx="142">
                  <c:v>210925</c:v>
                </c:pt>
                <c:pt idx="143">
                  <c:v>212400</c:v>
                </c:pt>
                <c:pt idx="144">
                  <c:v>213875</c:v>
                </c:pt>
                <c:pt idx="145">
                  <c:v>215350</c:v>
                </c:pt>
                <c:pt idx="146">
                  <c:v>216825</c:v>
                </c:pt>
                <c:pt idx="147">
                  <c:v>218300</c:v>
                </c:pt>
                <c:pt idx="148">
                  <c:v>219775</c:v>
                </c:pt>
                <c:pt idx="149">
                  <c:v>221250</c:v>
                </c:pt>
                <c:pt idx="150">
                  <c:v>222725</c:v>
                </c:pt>
                <c:pt idx="151">
                  <c:v>224200</c:v>
                </c:pt>
                <c:pt idx="152">
                  <c:v>225675</c:v>
                </c:pt>
                <c:pt idx="153">
                  <c:v>227150</c:v>
                </c:pt>
                <c:pt idx="154">
                  <c:v>228625</c:v>
                </c:pt>
                <c:pt idx="155">
                  <c:v>230100</c:v>
                </c:pt>
                <c:pt idx="156">
                  <c:v>231575</c:v>
                </c:pt>
                <c:pt idx="157">
                  <c:v>233050</c:v>
                </c:pt>
                <c:pt idx="158">
                  <c:v>234525</c:v>
                </c:pt>
                <c:pt idx="159">
                  <c:v>236000</c:v>
                </c:pt>
                <c:pt idx="160">
                  <c:v>237475</c:v>
                </c:pt>
                <c:pt idx="161">
                  <c:v>238950</c:v>
                </c:pt>
                <c:pt idx="162">
                  <c:v>240425</c:v>
                </c:pt>
                <c:pt idx="163">
                  <c:v>241900</c:v>
                </c:pt>
                <c:pt idx="164">
                  <c:v>243375</c:v>
                </c:pt>
                <c:pt idx="165">
                  <c:v>244850</c:v>
                </c:pt>
                <c:pt idx="166">
                  <c:v>246325</c:v>
                </c:pt>
                <c:pt idx="167">
                  <c:v>247800</c:v>
                </c:pt>
                <c:pt idx="168">
                  <c:v>249275</c:v>
                </c:pt>
                <c:pt idx="169">
                  <c:v>250750</c:v>
                </c:pt>
                <c:pt idx="170">
                  <c:v>252225</c:v>
                </c:pt>
                <c:pt idx="171">
                  <c:v>253700</c:v>
                </c:pt>
                <c:pt idx="172">
                  <c:v>255175</c:v>
                </c:pt>
                <c:pt idx="173">
                  <c:v>256650</c:v>
                </c:pt>
                <c:pt idx="174">
                  <c:v>258125</c:v>
                </c:pt>
                <c:pt idx="175">
                  <c:v>259600</c:v>
                </c:pt>
                <c:pt idx="176">
                  <c:v>261075</c:v>
                </c:pt>
                <c:pt idx="177">
                  <c:v>262550</c:v>
                </c:pt>
                <c:pt idx="178">
                  <c:v>264025</c:v>
                </c:pt>
                <c:pt idx="179">
                  <c:v>265500</c:v>
                </c:pt>
                <c:pt idx="180">
                  <c:v>266975</c:v>
                </c:pt>
                <c:pt idx="181">
                  <c:v>268450</c:v>
                </c:pt>
                <c:pt idx="182">
                  <c:v>269925</c:v>
                </c:pt>
                <c:pt idx="183">
                  <c:v>271400</c:v>
                </c:pt>
                <c:pt idx="184">
                  <c:v>272875</c:v>
                </c:pt>
                <c:pt idx="185">
                  <c:v>274350</c:v>
                </c:pt>
                <c:pt idx="186">
                  <c:v>275825</c:v>
                </c:pt>
                <c:pt idx="187">
                  <c:v>277300</c:v>
                </c:pt>
                <c:pt idx="188">
                  <c:v>278775</c:v>
                </c:pt>
                <c:pt idx="189">
                  <c:v>280250</c:v>
                </c:pt>
                <c:pt idx="190">
                  <c:v>281725</c:v>
                </c:pt>
                <c:pt idx="191">
                  <c:v>283200</c:v>
                </c:pt>
                <c:pt idx="192">
                  <c:v>284675</c:v>
                </c:pt>
                <c:pt idx="193">
                  <c:v>286150</c:v>
                </c:pt>
                <c:pt idx="194">
                  <c:v>287625</c:v>
                </c:pt>
                <c:pt idx="195">
                  <c:v>289100</c:v>
                </c:pt>
                <c:pt idx="196">
                  <c:v>290575</c:v>
                </c:pt>
                <c:pt idx="197">
                  <c:v>292050</c:v>
                </c:pt>
                <c:pt idx="198">
                  <c:v>293525</c:v>
                </c:pt>
                <c:pt idx="199">
                  <c:v>295000</c:v>
                </c:pt>
                <c:pt idx="200">
                  <c:v>296475</c:v>
                </c:pt>
                <c:pt idx="201">
                  <c:v>297950</c:v>
                </c:pt>
                <c:pt idx="202">
                  <c:v>299425</c:v>
                </c:pt>
                <c:pt idx="203">
                  <c:v>300900</c:v>
                </c:pt>
                <c:pt idx="204">
                  <c:v>302375</c:v>
                </c:pt>
                <c:pt idx="205">
                  <c:v>303850</c:v>
                </c:pt>
                <c:pt idx="206">
                  <c:v>305325</c:v>
                </c:pt>
                <c:pt idx="207">
                  <c:v>306800</c:v>
                </c:pt>
                <c:pt idx="208">
                  <c:v>308275</c:v>
                </c:pt>
                <c:pt idx="209">
                  <c:v>309750</c:v>
                </c:pt>
                <c:pt idx="210">
                  <c:v>311225</c:v>
                </c:pt>
                <c:pt idx="211">
                  <c:v>312700</c:v>
                </c:pt>
                <c:pt idx="212">
                  <c:v>314175</c:v>
                </c:pt>
                <c:pt idx="213">
                  <c:v>315650</c:v>
                </c:pt>
                <c:pt idx="214">
                  <c:v>317125</c:v>
                </c:pt>
                <c:pt idx="215">
                  <c:v>318600</c:v>
                </c:pt>
                <c:pt idx="216">
                  <c:v>320075</c:v>
                </c:pt>
                <c:pt idx="217">
                  <c:v>321550</c:v>
                </c:pt>
                <c:pt idx="218">
                  <c:v>323025</c:v>
                </c:pt>
                <c:pt idx="219">
                  <c:v>324500</c:v>
                </c:pt>
                <c:pt idx="220">
                  <c:v>325975</c:v>
                </c:pt>
                <c:pt idx="221">
                  <c:v>327450</c:v>
                </c:pt>
                <c:pt idx="222">
                  <c:v>328925</c:v>
                </c:pt>
                <c:pt idx="223">
                  <c:v>330400</c:v>
                </c:pt>
                <c:pt idx="224">
                  <c:v>331875</c:v>
                </c:pt>
                <c:pt idx="225">
                  <c:v>333350</c:v>
                </c:pt>
                <c:pt idx="226">
                  <c:v>334825</c:v>
                </c:pt>
                <c:pt idx="227">
                  <c:v>336300</c:v>
                </c:pt>
                <c:pt idx="228">
                  <c:v>337775</c:v>
                </c:pt>
                <c:pt idx="229">
                  <c:v>339250</c:v>
                </c:pt>
                <c:pt idx="230">
                  <c:v>340725</c:v>
                </c:pt>
                <c:pt idx="231">
                  <c:v>342200</c:v>
                </c:pt>
                <c:pt idx="232">
                  <c:v>343675</c:v>
                </c:pt>
                <c:pt idx="233">
                  <c:v>345150</c:v>
                </c:pt>
                <c:pt idx="234">
                  <c:v>346625</c:v>
                </c:pt>
                <c:pt idx="235">
                  <c:v>348100</c:v>
                </c:pt>
                <c:pt idx="236">
                  <c:v>349575</c:v>
                </c:pt>
                <c:pt idx="237">
                  <c:v>351050</c:v>
                </c:pt>
                <c:pt idx="238">
                  <c:v>352525</c:v>
                </c:pt>
                <c:pt idx="239">
                  <c:v>354000</c:v>
                </c:pt>
                <c:pt idx="240">
                  <c:v>355475</c:v>
                </c:pt>
                <c:pt idx="241">
                  <c:v>356950</c:v>
                </c:pt>
                <c:pt idx="242">
                  <c:v>358425</c:v>
                </c:pt>
                <c:pt idx="243">
                  <c:v>359900</c:v>
                </c:pt>
                <c:pt idx="244">
                  <c:v>361375</c:v>
                </c:pt>
                <c:pt idx="245">
                  <c:v>362850</c:v>
                </c:pt>
                <c:pt idx="246">
                  <c:v>364325</c:v>
                </c:pt>
                <c:pt idx="247">
                  <c:v>365800</c:v>
                </c:pt>
                <c:pt idx="248">
                  <c:v>367275</c:v>
                </c:pt>
                <c:pt idx="249">
                  <c:v>368750</c:v>
                </c:pt>
                <c:pt idx="250">
                  <c:v>370225</c:v>
                </c:pt>
                <c:pt idx="251">
                  <c:v>371700</c:v>
                </c:pt>
                <c:pt idx="252">
                  <c:v>373175</c:v>
                </c:pt>
                <c:pt idx="253">
                  <c:v>374650</c:v>
                </c:pt>
                <c:pt idx="254">
                  <c:v>376125</c:v>
                </c:pt>
                <c:pt idx="255">
                  <c:v>377600</c:v>
                </c:pt>
                <c:pt idx="256">
                  <c:v>379075</c:v>
                </c:pt>
                <c:pt idx="257">
                  <c:v>380550</c:v>
                </c:pt>
                <c:pt idx="258">
                  <c:v>382025</c:v>
                </c:pt>
                <c:pt idx="259">
                  <c:v>383500</c:v>
                </c:pt>
                <c:pt idx="260">
                  <c:v>384975</c:v>
                </c:pt>
                <c:pt idx="261">
                  <c:v>386450</c:v>
                </c:pt>
                <c:pt idx="262">
                  <c:v>387925</c:v>
                </c:pt>
                <c:pt idx="263">
                  <c:v>389400</c:v>
                </c:pt>
                <c:pt idx="264">
                  <c:v>390875</c:v>
                </c:pt>
                <c:pt idx="265">
                  <c:v>392350</c:v>
                </c:pt>
                <c:pt idx="266">
                  <c:v>393825</c:v>
                </c:pt>
                <c:pt idx="267">
                  <c:v>395300</c:v>
                </c:pt>
                <c:pt idx="268">
                  <c:v>396775</c:v>
                </c:pt>
                <c:pt idx="269">
                  <c:v>398250</c:v>
                </c:pt>
                <c:pt idx="270">
                  <c:v>399725</c:v>
                </c:pt>
                <c:pt idx="271">
                  <c:v>401200</c:v>
                </c:pt>
                <c:pt idx="272">
                  <c:v>402675</c:v>
                </c:pt>
                <c:pt idx="273">
                  <c:v>404150</c:v>
                </c:pt>
                <c:pt idx="274">
                  <c:v>405625</c:v>
                </c:pt>
                <c:pt idx="275">
                  <c:v>407100</c:v>
                </c:pt>
                <c:pt idx="276">
                  <c:v>408575</c:v>
                </c:pt>
                <c:pt idx="277">
                  <c:v>410050</c:v>
                </c:pt>
                <c:pt idx="278">
                  <c:v>411525</c:v>
                </c:pt>
                <c:pt idx="279">
                  <c:v>413000</c:v>
                </c:pt>
                <c:pt idx="280">
                  <c:v>414475</c:v>
                </c:pt>
                <c:pt idx="281">
                  <c:v>415950</c:v>
                </c:pt>
                <c:pt idx="282">
                  <c:v>417425</c:v>
                </c:pt>
                <c:pt idx="283">
                  <c:v>418900</c:v>
                </c:pt>
                <c:pt idx="284">
                  <c:v>420375</c:v>
                </c:pt>
                <c:pt idx="285">
                  <c:v>421850</c:v>
                </c:pt>
                <c:pt idx="286">
                  <c:v>423325</c:v>
                </c:pt>
                <c:pt idx="287">
                  <c:v>424800</c:v>
                </c:pt>
                <c:pt idx="288">
                  <c:v>426275</c:v>
                </c:pt>
                <c:pt idx="289">
                  <c:v>427750</c:v>
                </c:pt>
                <c:pt idx="290">
                  <c:v>429225</c:v>
                </c:pt>
                <c:pt idx="291">
                  <c:v>430700</c:v>
                </c:pt>
                <c:pt idx="292">
                  <c:v>432175</c:v>
                </c:pt>
                <c:pt idx="293">
                  <c:v>433650</c:v>
                </c:pt>
                <c:pt idx="294">
                  <c:v>435125</c:v>
                </c:pt>
                <c:pt idx="295">
                  <c:v>436600</c:v>
                </c:pt>
                <c:pt idx="296">
                  <c:v>438075</c:v>
                </c:pt>
                <c:pt idx="297">
                  <c:v>439550</c:v>
                </c:pt>
                <c:pt idx="298">
                  <c:v>441025</c:v>
                </c:pt>
                <c:pt idx="299">
                  <c:v>442500</c:v>
                </c:pt>
                <c:pt idx="300">
                  <c:v>443975</c:v>
                </c:pt>
                <c:pt idx="301">
                  <c:v>445450</c:v>
                </c:pt>
                <c:pt idx="302">
                  <c:v>446925</c:v>
                </c:pt>
                <c:pt idx="303">
                  <c:v>448400</c:v>
                </c:pt>
                <c:pt idx="304">
                  <c:v>449875</c:v>
                </c:pt>
                <c:pt idx="305">
                  <c:v>451350</c:v>
                </c:pt>
                <c:pt idx="306">
                  <c:v>452825</c:v>
                </c:pt>
                <c:pt idx="307">
                  <c:v>454300</c:v>
                </c:pt>
                <c:pt idx="308">
                  <c:v>455775</c:v>
                </c:pt>
                <c:pt idx="309">
                  <c:v>457250</c:v>
                </c:pt>
                <c:pt idx="310">
                  <c:v>458725</c:v>
                </c:pt>
                <c:pt idx="311">
                  <c:v>460200</c:v>
                </c:pt>
                <c:pt idx="312">
                  <c:v>461675</c:v>
                </c:pt>
                <c:pt idx="313">
                  <c:v>463150</c:v>
                </c:pt>
                <c:pt idx="314">
                  <c:v>464625</c:v>
                </c:pt>
                <c:pt idx="315">
                  <c:v>466100</c:v>
                </c:pt>
                <c:pt idx="316">
                  <c:v>467575</c:v>
                </c:pt>
                <c:pt idx="317">
                  <c:v>469050</c:v>
                </c:pt>
                <c:pt idx="318">
                  <c:v>470525</c:v>
                </c:pt>
                <c:pt idx="319">
                  <c:v>472000</c:v>
                </c:pt>
                <c:pt idx="320">
                  <c:v>473475</c:v>
                </c:pt>
                <c:pt idx="321">
                  <c:v>474950</c:v>
                </c:pt>
                <c:pt idx="322">
                  <c:v>476425</c:v>
                </c:pt>
                <c:pt idx="323">
                  <c:v>477900</c:v>
                </c:pt>
                <c:pt idx="324">
                  <c:v>479375</c:v>
                </c:pt>
                <c:pt idx="325">
                  <c:v>480850</c:v>
                </c:pt>
                <c:pt idx="326">
                  <c:v>482325</c:v>
                </c:pt>
                <c:pt idx="327">
                  <c:v>483800</c:v>
                </c:pt>
                <c:pt idx="328">
                  <c:v>485275</c:v>
                </c:pt>
                <c:pt idx="329">
                  <c:v>486750</c:v>
                </c:pt>
                <c:pt idx="330">
                  <c:v>488225</c:v>
                </c:pt>
                <c:pt idx="331">
                  <c:v>489700</c:v>
                </c:pt>
                <c:pt idx="332">
                  <c:v>491175</c:v>
                </c:pt>
                <c:pt idx="333">
                  <c:v>492650</c:v>
                </c:pt>
                <c:pt idx="334">
                  <c:v>494125</c:v>
                </c:pt>
                <c:pt idx="335">
                  <c:v>495600</c:v>
                </c:pt>
                <c:pt idx="336">
                  <c:v>497075</c:v>
                </c:pt>
                <c:pt idx="337">
                  <c:v>498550</c:v>
                </c:pt>
                <c:pt idx="338">
                  <c:v>500025</c:v>
                </c:pt>
                <c:pt idx="339">
                  <c:v>501500</c:v>
                </c:pt>
                <c:pt idx="340">
                  <c:v>502975</c:v>
                </c:pt>
                <c:pt idx="341">
                  <c:v>504450</c:v>
                </c:pt>
                <c:pt idx="342">
                  <c:v>505925</c:v>
                </c:pt>
                <c:pt idx="343">
                  <c:v>507400</c:v>
                </c:pt>
                <c:pt idx="344">
                  <c:v>508875</c:v>
                </c:pt>
                <c:pt idx="345">
                  <c:v>510350</c:v>
                </c:pt>
                <c:pt idx="346">
                  <c:v>511825</c:v>
                </c:pt>
                <c:pt idx="347">
                  <c:v>513300</c:v>
                </c:pt>
                <c:pt idx="348">
                  <c:v>514775</c:v>
                </c:pt>
                <c:pt idx="349">
                  <c:v>516250</c:v>
                </c:pt>
                <c:pt idx="350">
                  <c:v>517725</c:v>
                </c:pt>
                <c:pt idx="351">
                  <c:v>519200</c:v>
                </c:pt>
                <c:pt idx="352">
                  <c:v>520675</c:v>
                </c:pt>
                <c:pt idx="353">
                  <c:v>522150</c:v>
                </c:pt>
                <c:pt idx="354">
                  <c:v>523625</c:v>
                </c:pt>
                <c:pt idx="355">
                  <c:v>525100</c:v>
                </c:pt>
                <c:pt idx="356">
                  <c:v>526575</c:v>
                </c:pt>
                <c:pt idx="357">
                  <c:v>528050</c:v>
                </c:pt>
                <c:pt idx="358">
                  <c:v>529525</c:v>
                </c:pt>
                <c:pt idx="359">
                  <c:v>531000</c:v>
                </c:pt>
                <c:pt idx="360">
                  <c:v>532475</c:v>
                </c:pt>
                <c:pt idx="361">
                  <c:v>533950</c:v>
                </c:pt>
                <c:pt idx="362">
                  <c:v>535425</c:v>
                </c:pt>
                <c:pt idx="363">
                  <c:v>536900</c:v>
                </c:pt>
                <c:pt idx="364">
                  <c:v>538375</c:v>
                </c:pt>
                <c:pt idx="365">
                  <c:v>539850</c:v>
                </c:pt>
                <c:pt idx="366">
                  <c:v>541325</c:v>
                </c:pt>
                <c:pt idx="367">
                  <c:v>542800</c:v>
                </c:pt>
                <c:pt idx="368">
                  <c:v>544275</c:v>
                </c:pt>
                <c:pt idx="369">
                  <c:v>545750</c:v>
                </c:pt>
                <c:pt idx="370">
                  <c:v>547225</c:v>
                </c:pt>
                <c:pt idx="371">
                  <c:v>548700</c:v>
                </c:pt>
                <c:pt idx="372">
                  <c:v>550175</c:v>
                </c:pt>
                <c:pt idx="373">
                  <c:v>551650</c:v>
                </c:pt>
                <c:pt idx="374">
                  <c:v>553125</c:v>
                </c:pt>
                <c:pt idx="375">
                  <c:v>554600</c:v>
                </c:pt>
                <c:pt idx="376">
                  <c:v>556075</c:v>
                </c:pt>
                <c:pt idx="377">
                  <c:v>557550</c:v>
                </c:pt>
                <c:pt idx="378">
                  <c:v>559025</c:v>
                </c:pt>
                <c:pt idx="379">
                  <c:v>560500</c:v>
                </c:pt>
                <c:pt idx="380">
                  <c:v>561975</c:v>
                </c:pt>
                <c:pt idx="381">
                  <c:v>563450</c:v>
                </c:pt>
                <c:pt idx="382">
                  <c:v>564925</c:v>
                </c:pt>
                <c:pt idx="383">
                  <c:v>566400</c:v>
                </c:pt>
                <c:pt idx="384">
                  <c:v>567875</c:v>
                </c:pt>
                <c:pt idx="385">
                  <c:v>569350</c:v>
                </c:pt>
                <c:pt idx="386">
                  <c:v>570825</c:v>
                </c:pt>
                <c:pt idx="387">
                  <c:v>572300</c:v>
                </c:pt>
                <c:pt idx="388">
                  <c:v>573775</c:v>
                </c:pt>
                <c:pt idx="389">
                  <c:v>575250</c:v>
                </c:pt>
                <c:pt idx="390">
                  <c:v>576725</c:v>
                </c:pt>
                <c:pt idx="391">
                  <c:v>578200</c:v>
                </c:pt>
                <c:pt idx="392">
                  <c:v>579675</c:v>
                </c:pt>
                <c:pt idx="393">
                  <c:v>581150</c:v>
                </c:pt>
                <c:pt idx="394">
                  <c:v>582625</c:v>
                </c:pt>
                <c:pt idx="395">
                  <c:v>584100</c:v>
                </c:pt>
                <c:pt idx="396">
                  <c:v>585575</c:v>
                </c:pt>
                <c:pt idx="397">
                  <c:v>587050</c:v>
                </c:pt>
                <c:pt idx="398">
                  <c:v>588525</c:v>
                </c:pt>
                <c:pt idx="399">
                  <c:v>590000</c:v>
                </c:pt>
                <c:pt idx="400">
                  <c:v>591475</c:v>
                </c:pt>
                <c:pt idx="401">
                  <c:v>592950</c:v>
                </c:pt>
                <c:pt idx="402">
                  <c:v>594425</c:v>
                </c:pt>
                <c:pt idx="403">
                  <c:v>595900</c:v>
                </c:pt>
                <c:pt idx="404">
                  <c:v>597375</c:v>
                </c:pt>
                <c:pt idx="405">
                  <c:v>598850</c:v>
                </c:pt>
                <c:pt idx="406">
                  <c:v>600325</c:v>
                </c:pt>
                <c:pt idx="407">
                  <c:v>601800</c:v>
                </c:pt>
                <c:pt idx="408">
                  <c:v>603275</c:v>
                </c:pt>
                <c:pt idx="409">
                  <c:v>604750</c:v>
                </c:pt>
                <c:pt idx="410">
                  <c:v>606225</c:v>
                </c:pt>
                <c:pt idx="411">
                  <c:v>607700</c:v>
                </c:pt>
                <c:pt idx="412">
                  <c:v>609175</c:v>
                </c:pt>
                <c:pt idx="413">
                  <c:v>610650</c:v>
                </c:pt>
                <c:pt idx="414">
                  <c:v>612125</c:v>
                </c:pt>
                <c:pt idx="415">
                  <c:v>613600</c:v>
                </c:pt>
                <c:pt idx="416">
                  <c:v>615075</c:v>
                </c:pt>
                <c:pt idx="417">
                  <c:v>616550</c:v>
                </c:pt>
                <c:pt idx="418">
                  <c:v>618025</c:v>
                </c:pt>
                <c:pt idx="419">
                  <c:v>619500</c:v>
                </c:pt>
                <c:pt idx="420">
                  <c:v>620975</c:v>
                </c:pt>
                <c:pt idx="421">
                  <c:v>622450</c:v>
                </c:pt>
                <c:pt idx="422">
                  <c:v>623925</c:v>
                </c:pt>
                <c:pt idx="423">
                  <c:v>625400</c:v>
                </c:pt>
                <c:pt idx="424">
                  <c:v>626875</c:v>
                </c:pt>
                <c:pt idx="425">
                  <c:v>628350</c:v>
                </c:pt>
                <c:pt idx="426">
                  <c:v>629825</c:v>
                </c:pt>
                <c:pt idx="427">
                  <c:v>631300</c:v>
                </c:pt>
                <c:pt idx="428">
                  <c:v>632775</c:v>
                </c:pt>
                <c:pt idx="429">
                  <c:v>634250</c:v>
                </c:pt>
                <c:pt idx="430">
                  <c:v>635725</c:v>
                </c:pt>
                <c:pt idx="431">
                  <c:v>637200</c:v>
                </c:pt>
                <c:pt idx="432">
                  <c:v>638675</c:v>
                </c:pt>
                <c:pt idx="433">
                  <c:v>640150</c:v>
                </c:pt>
                <c:pt idx="434">
                  <c:v>641625</c:v>
                </c:pt>
                <c:pt idx="435">
                  <c:v>643100</c:v>
                </c:pt>
                <c:pt idx="436">
                  <c:v>644575</c:v>
                </c:pt>
                <c:pt idx="437">
                  <c:v>646050</c:v>
                </c:pt>
                <c:pt idx="438">
                  <c:v>647525</c:v>
                </c:pt>
                <c:pt idx="439">
                  <c:v>649000</c:v>
                </c:pt>
                <c:pt idx="440">
                  <c:v>650475</c:v>
                </c:pt>
                <c:pt idx="441">
                  <c:v>651950</c:v>
                </c:pt>
                <c:pt idx="442">
                  <c:v>653425</c:v>
                </c:pt>
                <c:pt idx="443">
                  <c:v>654900</c:v>
                </c:pt>
                <c:pt idx="444">
                  <c:v>656375</c:v>
                </c:pt>
                <c:pt idx="445">
                  <c:v>657850</c:v>
                </c:pt>
                <c:pt idx="446">
                  <c:v>659325</c:v>
                </c:pt>
                <c:pt idx="447">
                  <c:v>660800</c:v>
                </c:pt>
                <c:pt idx="448">
                  <c:v>662275</c:v>
                </c:pt>
                <c:pt idx="449">
                  <c:v>663750</c:v>
                </c:pt>
                <c:pt idx="450">
                  <c:v>665225</c:v>
                </c:pt>
                <c:pt idx="451">
                  <c:v>666700</c:v>
                </c:pt>
                <c:pt idx="452">
                  <c:v>668175</c:v>
                </c:pt>
                <c:pt idx="453">
                  <c:v>669650</c:v>
                </c:pt>
                <c:pt idx="454">
                  <c:v>671125</c:v>
                </c:pt>
                <c:pt idx="455">
                  <c:v>672600</c:v>
                </c:pt>
                <c:pt idx="456">
                  <c:v>674075</c:v>
                </c:pt>
                <c:pt idx="457">
                  <c:v>675550</c:v>
                </c:pt>
                <c:pt idx="458">
                  <c:v>677025</c:v>
                </c:pt>
                <c:pt idx="459">
                  <c:v>678500</c:v>
                </c:pt>
                <c:pt idx="460">
                  <c:v>679975</c:v>
                </c:pt>
                <c:pt idx="461">
                  <c:v>681450</c:v>
                </c:pt>
                <c:pt idx="462">
                  <c:v>682925</c:v>
                </c:pt>
                <c:pt idx="463">
                  <c:v>684400</c:v>
                </c:pt>
                <c:pt idx="464">
                  <c:v>685875</c:v>
                </c:pt>
                <c:pt idx="465">
                  <c:v>687350</c:v>
                </c:pt>
                <c:pt idx="466">
                  <c:v>688825</c:v>
                </c:pt>
                <c:pt idx="467">
                  <c:v>690300</c:v>
                </c:pt>
              </c:numCache>
            </c:numRef>
          </c:val>
          <c:smooth val="0"/>
          <c:extLst>
            <c:ext xmlns:c16="http://schemas.microsoft.com/office/drawing/2014/chart" uri="{C3380CC4-5D6E-409C-BE32-E72D297353CC}">
              <c16:uniqueId val="{00000000-8D8D-4AE5-A206-674B2C3C82E0}"/>
            </c:ext>
          </c:extLst>
        </c:ser>
        <c:ser>
          <c:idx val="1"/>
          <c:order val="1"/>
          <c:tx>
            <c:strRef>
              <c:f>Sheet1!$C$1</c:f>
              <c:strCache>
                <c:ptCount val="1"/>
                <c:pt idx="0">
                  <c:v>  Claim at age 66 and 4 months</c:v>
                </c:pt>
              </c:strCache>
            </c:strRef>
          </c:tx>
          <c:spPr>
            <a:ln w="28575">
              <a:solidFill>
                <a:schemeClr val="accent2"/>
              </a:solidFill>
              <a:prstDash val="solid"/>
            </a:ln>
          </c:spPr>
          <c:marker>
            <c:symbol val="none"/>
          </c:marker>
          <c:cat>
            <c:numRef>
              <c:f>Sheet1!$A$2:$A$469</c:f>
              <c:numCache>
                <c:formatCode>General</c:formatCode>
                <c:ptCount val="468"/>
                <c:pt idx="0">
                  <c:v>62</c:v>
                </c:pt>
                <c:pt idx="1">
                  <c:v>62</c:v>
                </c:pt>
                <c:pt idx="2">
                  <c:v>62</c:v>
                </c:pt>
                <c:pt idx="3">
                  <c:v>62</c:v>
                </c:pt>
                <c:pt idx="4">
                  <c:v>62</c:v>
                </c:pt>
                <c:pt idx="5">
                  <c:v>62</c:v>
                </c:pt>
                <c:pt idx="6">
                  <c:v>62</c:v>
                </c:pt>
                <c:pt idx="7">
                  <c:v>62</c:v>
                </c:pt>
                <c:pt idx="8">
                  <c:v>62</c:v>
                </c:pt>
                <c:pt idx="9">
                  <c:v>62</c:v>
                </c:pt>
                <c:pt idx="10">
                  <c:v>62</c:v>
                </c:pt>
                <c:pt idx="11">
                  <c:v>62</c:v>
                </c:pt>
                <c:pt idx="12">
                  <c:v>63</c:v>
                </c:pt>
                <c:pt idx="13">
                  <c:v>63</c:v>
                </c:pt>
                <c:pt idx="14">
                  <c:v>63</c:v>
                </c:pt>
                <c:pt idx="15">
                  <c:v>63</c:v>
                </c:pt>
                <c:pt idx="16">
                  <c:v>63</c:v>
                </c:pt>
                <c:pt idx="17">
                  <c:v>63</c:v>
                </c:pt>
                <c:pt idx="18">
                  <c:v>63</c:v>
                </c:pt>
                <c:pt idx="19">
                  <c:v>63</c:v>
                </c:pt>
                <c:pt idx="20">
                  <c:v>63</c:v>
                </c:pt>
                <c:pt idx="21">
                  <c:v>63</c:v>
                </c:pt>
                <c:pt idx="22">
                  <c:v>63</c:v>
                </c:pt>
                <c:pt idx="23">
                  <c:v>63</c:v>
                </c:pt>
                <c:pt idx="24">
                  <c:v>64</c:v>
                </c:pt>
                <c:pt idx="25">
                  <c:v>64</c:v>
                </c:pt>
                <c:pt idx="26">
                  <c:v>64</c:v>
                </c:pt>
                <c:pt idx="27">
                  <c:v>64</c:v>
                </c:pt>
                <c:pt idx="28">
                  <c:v>64</c:v>
                </c:pt>
                <c:pt idx="29">
                  <c:v>64</c:v>
                </c:pt>
                <c:pt idx="30">
                  <c:v>64</c:v>
                </c:pt>
                <c:pt idx="31">
                  <c:v>64</c:v>
                </c:pt>
                <c:pt idx="32">
                  <c:v>64</c:v>
                </c:pt>
                <c:pt idx="33">
                  <c:v>64</c:v>
                </c:pt>
                <c:pt idx="34">
                  <c:v>64</c:v>
                </c:pt>
                <c:pt idx="35">
                  <c:v>64</c:v>
                </c:pt>
                <c:pt idx="36">
                  <c:v>65</c:v>
                </c:pt>
                <c:pt idx="37">
                  <c:v>65</c:v>
                </c:pt>
                <c:pt idx="38">
                  <c:v>65</c:v>
                </c:pt>
                <c:pt idx="39">
                  <c:v>65</c:v>
                </c:pt>
                <c:pt idx="40">
                  <c:v>65</c:v>
                </c:pt>
                <c:pt idx="41">
                  <c:v>65</c:v>
                </c:pt>
                <c:pt idx="42">
                  <c:v>65</c:v>
                </c:pt>
                <c:pt idx="43">
                  <c:v>65</c:v>
                </c:pt>
                <c:pt idx="44">
                  <c:v>65</c:v>
                </c:pt>
                <c:pt idx="45">
                  <c:v>65</c:v>
                </c:pt>
                <c:pt idx="46">
                  <c:v>65</c:v>
                </c:pt>
                <c:pt idx="47">
                  <c:v>65</c:v>
                </c:pt>
                <c:pt idx="48">
                  <c:v>66</c:v>
                </c:pt>
                <c:pt idx="49">
                  <c:v>66</c:v>
                </c:pt>
                <c:pt idx="50">
                  <c:v>66</c:v>
                </c:pt>
                <c:pt idx="51">
                  <c:v>66</c:v>
                </c:pt>
                <c:pt idx="52">
                  <c:v>66</c:v>
                </c:pt>
                <c:pt idx="53">
                  <c:v>66</c:v>
                </c:pt>
                <c:pt idx="54">
                  <c:v>66</c:v>
                </c:pt>
                <c:pt idx="55">
                  <c:v>66</c:v>
                </c:pt>
                <c:pt idx="56">
                  <c:v>66</c:v>
                </c:pt>
                <c:pt idx="57">
                  <c:v>66</c:v>
                </c:pt>
                <c:pt idx="58">
                  <c:v>66</c:v>
                </c:pt>
                <c:pt idx="59">
                  <c:v>66</c:v>
                </c:pt>
                <c:pt idx="60">
                  <c:v>67</c:v>
                </c:pt>
                <c:pt idx="61">
                  <c:v>67</c:v>
                </c:pt>
                <c:pt idx="62">
                  <c:v>67</c:v>
                </c:pt>
                <c:pt idx="63">
                  <c:v>67</c:v>
                </c:pt>
                <c:pt idx="64">
                  <c:v>67</c:v>
                </c:pt>
                <c:pt idx="65">
                  <c:v>67</c:v>
                </c:pt>
                <c:pt idx="66">
                  <c:v>67</c:v>
                </c:pt>
                <c:pt idx="67">
                  <c:v>67</c:v>
                </c:pt>
                <c:pt idx="68">
                  <c:v>67</c:v>
                </c:pt>
                <c:pt idx="69">
                  <c:v>67</c:v>
                </c:pt>
                <c:pt idx="70">
                  <c:v>67</c:v>
                </c:pt>
                <c:pt idx="71">
                  <c:v>67</c:v>
                </c:pt>
                <c:pt idx="72">
                  <c:v>68</c:v>
                </c:pt>
                <c:pt idx="73">
                  <c:v>68</c:v>
                </c:pt>
                <c:pt idx="74">
                  <c:v>68</c:v>
                </c:pt>
                <c:pt idx="75">
                  <c:v>68</c:v>
                </c:pt>
                <c:pt idx="76">
                  <c:v>68</c:v>
                </c:pt>
                <c:pt idx="77">
                  <c:v>68</c:v>
                </c:pt>
                <c:pt idx="78">
                  <c:v>68</c:v>
                </c:pt>
                <c:pt idx="79">
                  <c:v>68</c:v>
                </c:pt>
                <c:pt idx="80">
                  <c:v>68</c:v>
                </c:pt>
                <c:pt idx="81">
                  <c:v>68</c:v>
                </c:pt>
                <c:pt idx="82">
                  <c:v>68</c:v>
                </c:pt>
                <c:pt idx="83">
                  <c:v>68</c:v>
                </c:pt>
                <c:pt idx="84">
                  <c:v>69</c:v>
                </c:pt>
                <c:pt idx="85">
                  <c:v>69</c:v>
                </c:pt>
                <c:pt idx="86">
                  <c:v>69</c:v>
                </c:pt>
                <c:pt idx="87">
                  <c:v>69</c:v>
                </c:pt>
                <c:pt idx="88">
                  <c:v>69</c:v>
                </c:pt>
                <c:pt idx="89">
                  <c:v>69</c:v>
                </c:pt>
                <c:pt idx="90">
                  <c:v>69</c:v>
                </c:pt>
                <c:pt idx="91">
                  <c:v>69</c:v>
                </c:pt>
                <c:pt idx="92">
                  <c:v>69</c:v>
                </c:pt>
                <c:pt idx="93">
                  <c:v>69</c:v>
                </c:pt>
                <c:pt idx="94">
                  <c:v>69</c:v>
                </c:pt>
                <c:pt idx="95">
                  <c:v>69</c:v>
                </c:pt>
                <c:pt idx="96">
                  <c:v>70</c:v>
                </c:pt>
                <c:pt idx="97">
                  <c:v>70</c:v>
                </c:pt>
                <c:pt idx="98">
                  <c:v>70</c:v>
                </c:pt>
                <c:pt idx="99">
                  <c:v>70</c:v>
                </c:pt>
                <c:pt idx="100">
                  <c:v>70</c:v>
                </c:pt>
                <c:pt idx="101">
                  <c:v>70</c:v>
                </c:pt>
                <c:pt idx="102">
                  <c:v>70</c:v>
                </c:pt>
                <c:pt idx="103">
                  <c:v>70</c:v>
                </c:pt>
                <c:pt idx="104">
                  <c:v>70</c:v>
                </c:pt>
                <c:pt idx="105">
                  <c:v>70</c:v>
                </c:pt>
                <c:pt idx="106">
                  <c:v>70</c:v>
                </c:pt>
                <c:pt idx="107">
                  <c:v>70</c:v>
                </c:pt>
                <c:pt idx="108">
                  <c:v>71</c:v>
                </c:pt>
                <c:pt idx="109">
                  <c:v>71</c:v>
                </c:pt>
                <c:pt idx="110">
                  <c:v>71</c:v>
                </c:pt>
                <c:pt idx="111">
                  <c:v>71</c:v>
                </c:pt>
                <c:pt idx="112">
                  <c:v>71</c:v>
                </c:pt>
                <c:pt idx="113">
                  <c:v>71</c:v>
                </c:pt>
                <c:pt idx="114">
                  <c:v>71</c:v>
                </c:pt>
                <c:pt idx="115">
                  <c:v>71</c:v>
                </c:pt>
                <c:pt idx="116">
                  <c:v>71</c:v>
                </c:pt>
                <c:pt idx="117">
                  <c:v>71</c:v>
                </c:pt>
                <c:pt idx="118">
                  <c:v>71</c:v>
                </c:pt>
                <c:pt idx="119">
                  <c:v>71</c:v>
                </c:pt>
                <c:pt idx="120">
                  <c:v>72</c:v>
                </c:pt>
                <c:pt idx="121">
                  <c:v>72</c:v>
                </c:pt>
                <c:pt idx="122">
                  <c:v>72</c:v>
                </c:pt>
                <c:pt idx="123">
                  <c:v>72</c:v>
                </c:pt>
                <c:pt idx="124">
                  <c:v>72</c:v>
                </c:pt>
                <c:pt idx="125">
                  <c:v>72</c:v>
                </c:pt>
                <c:pt idx="126">
                  <c:v>72</c:v>
                </c:pt>
                <c:pt idx="127">
                  <c:v>72</c:v>
                </c:pt>
                <c:pt idx="128">
                  <c:v>72</c:v>
                </c:pt>
                <c:pt idx="129">
                  <c:v>72</c:v>
                </c:pt>
                <c:pt idx="130">
                  <c:v>72</c:v>
                </c:pt>
                <c:pt idx="131">
                  <c:v>72</c:v>
                </c:pt>
                <c:pt idx="132">
                  <c:v>73</c:v>
                </c:pt>
                <c:pt idx="133">
                  <c:v>73</c:v>
                </c:pt>
                <c:pt idx="134">
                  <c:v>73</c:v>
                </c:pt>
                <c:pt idx="135">
                  <c:v>73</c:v>
                </c:pt>
                <c:pt idx="136">
                  <c:v>73</c:v>
                </c:pt>
                <c:pt idx="137">
                  <c:v>73</c:v>
                </c:pt>
                <c:pt idx="138">
                  <c:v>73</c:v>
                </c:pt>
                <c:pt idx="139">
                  <c:v>73</c:v>
                </c:pt>
                <c:pt idx="140">
                  <c:v>73</c:v>
                </c:pt>
                <c:pt idx="141">
                  <c:v>73</c:v>
                </c:pt>
                <c:pt idx="142">
                  <c:v>73</c:v>
                </c:pt>
                <c:pt idx="143">
                  <c:v>73</c:v>
                </c:pt>
                <c:pt idx="144">
                  <c:v>74</c:v>
                </c:pt>
                <c:pt idx="145">
                  <c:v>74</c:v>
                </c:pt>
                <c:pt idx="146">
                  <c:v>74</c:v>
                </c:pt>
                <c:pt idx="147">
                  <c:v>74</c:v>
                </c:pt>
                <c:pt idx="148">
                  <c:v>74</c:v>
                </c:pt>
                <c:pt idx="149">
                  <c:v>74</c:v>
                </c:pt>
                <c:pt idx="150">
                  <c:v>74</c:v>
                </c:pt>
                <c:pt idx="151">
                  <c:v>74</c:v>
                </c:pt>
                <c:pt idx="152">
                  <c:v>74</c:v>
                </c:pt>
                <c:pt idx="153">
                  <c:v>74</c:v>
                </c:pt>
                <c:pt idx="154">
                  <c:v>74</c:v>
                </c:pt>
                <c:pt idx="155">
                  <c:v>74</c:v>
                </c:pt>
                <c:pt idx="156">
                  <c:v>75</c:v>
                </c:pt>
                <c:pt idx="157">
                  <c:v>75</c:v>
                </c:pt>
                <c:pt idx="158">
                  <c:v>75</c:v>
                </c:pt>
                <c:pt idx="159">
                  <c:v>75</c:v>
                </c:pt>
                <c:pt idx="160">
                  <c:v>75</c:v>
                </c:pt>
                <c:pt idx="161">
                  <c:v>75</c:v>
                </c:pt>
                <c:pt idx="162">
                  <c:v>75</c:v>
                </c:pt>
                <c:pt idx="163">
                  <c:v>75</c:v>
                </c:pt>
                <c:pt idx="164">
                  <c:v>75</c:v>
                </c:pt>
                <c:pt idx="165">
                  <c:v>75</c:v>
                </c:pt>
                <c:pt idx="166">
                  <c:v>75</c:v>
                </c:pt>
                <c:pt idx="167">
                  <c:v>75</c:v>
                </c:pt>
                <c:pt idx="168">
                  <c:v>76</c:v>
                </c:pt>
                <c:pt idx="169">
                  <c:v>76</c:v>
                </c:pt>
                <c:pt idx="170">
                  <c:v>76</c:v>
                </c:pt>
                <c:pt idx="171">
                  <c:v>76</c:v>
                </c:pt>
                <c:pt idx="172">
                  <c:v>76</c:v>
                </c:pt>
                <c:pt idx="173">
                  <c:v>76</c:v>
                </c:pt>
                <c:pt idx="174">
                  <c:v>76</c:v>
                </c:pt>
                <c:pt idx="175">
                  <c:v>76</c:v>
                </c:pt>
                <c:pt idx="176">
                  <c:v>76</c:v>
                </c:pt>
                <c:pt idx="177">
                  <c:v>76</c:v>
                </c:pt>
                <c:pt idx="178">
                  <c:v>76</c:v>
                </c:pt>
                <c:pt idx="179">
                  <c:v>76</c:v>
                </c:pt>
                <c:pt idx="180">
                  <c:v>77</c:v>
                </c:pt>
                <c:pt idx="181">
                  <c:v>77</c:v>
                </c:pt>
                <c:pt idx="182">
                  <c:v>77</c:v>
                </c:pt>
                <c:pt idx="183">
                  <c:v>77</c:v>
                </c:pt>
                <c:pt idx="184">
                  <c:v>77</c:v>
                </c:pt>
                <c:pt idx="185">
                  <c:v>77</c:v>
                </c:pt>
                <c:pt idx="186">
                  <c:v>77</c:v>
                </c:pt>
                <c:pt idx="187">
                  <c:v>77</c:v>
                </c:pt>
                <c:pt idx="188">
                  <c:v>77</c:v>
                </c:pt>
                <c:pt idx="189">
                  <c:v>77</c:v>
                </c:pt>
                <c:pt idx="190">
                  <c:v>77</c:v>
                </c:pt>
                <c:pt idx="191">
                  <c:v>77</c:v>
                </c:pt>
                <c:pt idx="192">
                  <c:v>78</c:v>
                </c:pt>
                <c:pt idx="193">
                  <c:v>78</c:v>
                </c:pt>
                <c:pt idx="194">
                  <c:v>78</c:v>
                </c:pt>
                <c:pt idx="195">
                  <c:v>78</c:v>
                </c:pt>
                <c:pt idx="196">
                  <c:v>78</c:v>
                </c:pt>
                <c:pt idx="197">
                  <c:v>78</c:v>
                </c:pt>
                <c:pt idx="198">
                  <c:v>78</c:v>
                </c:pt>
                <c:pt idx="199">
                  <c:v>78</c:v>
                </c:pt>
                <c:pt idx="200">
                  <c:v>78</c:v>
                </c:pt>
                <c:pt idx="201">
                  <c:v>78</c:v>
                </c:pt>
                <c:pt idx="202">
                  <c:v>78</c:v>
                </c:pt>
                <c:pt idx="203">
                  <c:v>78</c:v>
                </c:pt>
                <c:pt idx="204">
                  <c:v>79</c:v>
                </c:pt>
                <c:pt idx="205">
                  <c:v>79</c:v>
                </c:pt>
                <c:pt idx="206">
                  <c:v>79</c:v>
                </c:pt>
                <c:pt idx="207">
                  <c:v>79</c:v>
                </c:pt>
                <c:pt idx="208">
                  <c:v>79</c:v>
                </c:pt>
                <c:pt idx="209">
                  <c:v>79</c:v>
                </c:pt>
                <c:pt idx="210">
                  <c:v>79</c:v>
                </c:pt>
                <c:pt idx="211">
                  <c:v>79</c:v>
                </c:pt>
                <c:pt idx="212">
                  <c:v>79</c:v>
                </c:pt>
                <c:pt idx="213">
                  <c:v>79</c:v>
                </c:pt>
                <c:pt idx="214">
                  <c:v>79</c:v>
                </c:pt>
                <c:pt idx="215">
                  <c:v>79</c:v>
                </c:pt>
                <c:pt idx="216">
                  <c:v>80</c:v>
                </c:pt>
                <c:pt idx="217">
                  <c:v>80</c:v>
                </c:pt>
                <c:pt idx="218">
                  <c:v>80</c:v>
                </c:pt>
                <c:pt idx="219">
                  <c:v>80</c:v>
                </c:pt>
                <c:pt idx="220">
                  <c:v>80</c:v>
                </c:pt>
                <c:pt idx="221">
                  <c:v>80</c:v>
                </c:pt>
                <c:pt idx="222">
                  <c:v>80</c:v>
                </c:pt>
                <c:pt idx="223">
                  <c:v>80</c:v>
                </c:pt>
                <c:pt idx="224">
                  <c:v>80</c:v>
                </c:pt>
                <c:pt idx="225">
                  <c:v>80</c:v>
                </c:pt>
                <c:pt idx="226">
                  <c:v>80</c:v>
                </c:pt>
                <c:pt idx="227">
                  <c:v>80</c:v>
                </c:pt>
                <c:pt idx="228">
                  <c:v>81</c:v>
                </c:pt>
                <c:pt idx="229">
                  <c:v>81</c:v>
                </c:pt>
                <c:pt idx="230">
                  <c:v>81</c:v>
                </c:pt>
                <c:pt idx="231">
                  <c:v>81</c:v>
                </c:pt>
                <c:pt idx="232">
                  <c:v>81</c:v>
                </c:pt>
                <c:pt idx="233">
                  <c:v>81</c:v>
                </c:pt>
                <c:pt idx="234">
                  <c:v>81</c:v>
                </c:pt>
                <c:pt idx="235">
                  <c:v>81</c:v>
                </c:pt>
                <c:pt idx="236">
                  <c:v>81</c:v>
                </c:pt>
                <c:pt idx="237">
                  <c:v>81</c:v>
                </c:pt>
                <c:pt idx="238">
                  <c:v>81</c:v>
                </c:pt>
                <c:pt idx="239">
                  <c:v>81</c:v>
                </c:pt>
                <c:pt idx="240">
                  <c:v>82</c:v>
                </c:pt>
                <c:pt idx="241">
                  <c:v>82</c:v>
                </c:pt>
                <c:pt idx="242">
                  <c:v>82</c:v>
                </c:pt>
                <c:pt idx="243">
                  <c:v>82</c:v>
                </c:pt>
                <c:pt idx="244">
                  <c:v>82</c:v>
                </c:pt>
                <c:pt idx="245">
                  <c:v>82</c:v>
                </c:pt>
                <c:pt idx="246">
                  <c:v>82</c:v>
                </c:pt>
                <c:pt idx="247">
                  <c:v>82</c:v>
                </c:pt>
                <c:pt idx="248">
                  <c:v>82</c:v>
                </c:pt>
                <c:pt idx="249">
                  <c:v>82</c:v>
                </c:pt>
                <c:pt idx="250">
                  <c:v>82</c:v>
                </c:pt>
                <c:pt idx="251">
                  <c:v>82</c:v>
                </c:pt>
                <c:pt idx="252">
                  <c:v>83</c:v>
                </c:pt>
                <c:pt idx="253">
                  <c:v>83</c:v>
                </c:pt>
                <c:pt idx="254">
                  <c:v>83</c:v>
                </c:pt>
                <c:pt idx="255">
                  <c:v>83</c:v>
                </c:pt>
                <c:pt idx="256">
                  <c:v>83</c:v>
                </c:pt>
                <c:pt idx="257">
                  <c:v>83</c:v>
                </c:pt>
                <c:pt idx="258">
                  <c:v>83</c:v>
                </c:pt>
                <c:pt idx="259">
                  <c:v>83</c:v>
                </c:pt>
                <c:pt idx="260">
                  <c:v>83</c:v>
                </c:pt>
                <c:pt idx="261">
                  <c:v>83</c:v>
                </c:pt>
                <c:pt idx="262">
                  <c:v>83</c:v>
                </c:pt>
                <c:pt idx="263">
                  <c:v>83</c:v>
                </c:pt>
                <c:pt idx="264">
                  <c:v>84</c:v>
                </c:pt>
                <c:pt idx="265">
                  <c:v>84</c:v>
                </c:pt>
                <c:pt idx="266">
                  <c:v>84</c:v>
                </c:pt>
                <c:pt idx="267">
                  <c:v>84</c:v>
                </c:pt>
                <c:pt idx="268">
                  <c:v>84</c:v>
                </c:pt>
                <c:pt idx="269">
                  <c:v>84</c:v>
                </c:pt>
                <c:pt idx="270">
                  <c:v>84</c:v>
                </c:pt>
                <c:pt idx="271">
                  <c:v>84</c:v>
                </c:pt>
                <c:pt idx="272">
                  <c:v>84</c:v>
                </c:pt>
                <c:pt idx="273">
                  <c:v>84</c:v>
                </c:pt>
                <c:pt idx="274">
                  <c:v>84</c:v>
                </c:pt>
                <c:pt idx="275">
                  <c:v>84</c:v>
                </c:pt>
                <c:pt idx="276">
                  <c:v>85</c:v>
                </c:pt>
                <c:pt idx="277">
                  <c:v>85</c:v>
                </c:pt>
                <c:pt idx="278">
                  <c:v>85</c:v>
                </c:pt>
                <c:pt idx="279">
                  <c:v>85</c:v>
                </c:pt>
                <c:pt idx="280">
                  <c:v>85</c:v>
                </c:pt>
                <c:pt idx="281">
                  <c:v>85</c:v>
                </c:pt>
                <c:pt idx="282">
                  <c:v>85</c:v>
                </c:pt>
                <c:pt idx="283">
                  <c:v>85</c:v>
                </c:pt>
                <c:pt idx="284">
                  <c:v>85</c:v>
                </c:pt>
                <c:pt idx="285">
                  <c:v>85</c:v>
                </c:pt>
                <c:pt idx="286">
                  <c:v>85</c:v>
                </c:pt>
                <c:pt idx="287">
                  <c:v>85</c:v>
                </c:pt>
                <c:pt idx="288">
                  <c:v>86</c:v>
                </c:pt>
                <c:pt idx="289">
                  <c:v>86</c:v>
                </c:pt>
                <c:pt idx="290">
                  <c:v>86</c:v>
                </c:pt>
                <c:pt idx="291">
                  <c:v>86</c:v>
                </c:pt>
                <c:pt idx="292">
                  <c:v>86</c:v>
                </c:pt>
                <c:pt idx="293">
                  <c:v>86</c:v>
                </c:pt>
                <c:pt idx="294">
                  <c:v>86</c:v>
                </c:pt>
                <c:pt idx="295">
                  <c:v>86</c:v>
                </c:pt>
                <c:pt idx="296">
                  <c:v>86</c:v>
                </c:pt>
                <c:pt idx="297">
                  <c:v>86</c:v>
                </c:pt>
                <c:pt idx="298">
                  <c:v>86</c:v>
                </c:pt>
                <c:pt idx="299">
                  <c:v>86</c:v>
                </c:pt>
                <c:pt idx="300">
                  <c:v>87</c:v>
                </c:pt>
                <c:pt idx="301">
                  <c:v>87</c:v>
                </c:pt>
                <c:pt idx="302">
                  <c:v>87</c:v>
                </c:pt>
                <c:pt idx="303">
                  <c:v>87</c:v>
                </c:pt>
                <c:pt idx="304">
                  <c:v>87</c:v>
                </c:pt>
                <c:pt idx="305">
                  <c:v>87</c:v>
                </c:pt>
                <c:pt idx="306">
                  <c:v>87</c:v>
                </c:pt>
                <c:pt idx="307">
                  <c:v>87</c:v>
                </c:pt>
                <c:pt idx="308">
                  <c:v>87</c:v>
                </c:pt>
                <c:pt idx="309">
                  <c:v>87</c:v>
                </c:pt>
                <c:pt idx="310">
                  <c:v>87</c:v>
                </c:pt>
                <c:pt idx="311">
                  <c:v>87</c:v>
                </c:pt>
                <c:pt idx="312">
                  <c:v>88</c:v>
                </c:pt>
                <c:pt idx="313">
                  <c:v>88</c:v>
                </c:pt>
                <c:pt idx="314">
                  <c:v>88</c:v>
                </c:pt>
                <c:pt idx="315">
                  <c:v>88</c:v>
                </c:pt>
                <c:pt idx="316">
                  <c:v>88</c:v>
                </c:pt>
                <c:pt idx="317">
                  <c:v>88</c:v>
                </c:pt>
                <c:pt idx="318">
                  <c:v>88</c:v>
                </c:pt>
                <c:pt idx="319">
                  <c:v>88</c:v>
                </c:pt>
                <c:pt idx="320">
                  <c:v>88</c:v>
                </c:pt>
                <c:pt idx="321">
                  <c:v>88</c:v>
                </c:pt>
                <c:pt idx="322">
                  <c:v>88</c:v>
                </c:pt>
                <c:pt idx="323">
                  <c:v>88</c:v>
                </c:pt>
                <c:pt idx="324">
                  <c:v>89</c:v>
                </c:pt>
                <c:pt idx="325">
                  <c:v>89</c:v>
                </c:pt>
                <c:pt idx="326">
                  <c:v>89</c:v>
                </c:pt>
                <c:pt idx="327">
                  <c:v>89</c:v>
                </c:pt>
                <c:pt idx="328">
                  <c:v>89</c:v>
                </c:pt>
                <c:pt idx="329">
                  <c:v>89</c:v>
                </c:pt>
                <c:pt idx="330">
                  <c:v>89</c:v>
                </c:pt>
                <c:pt idx="331">
                  <c:v>89</c:v>
                </c:pt>
                <c:pt idx="332">
                  <c:v>89</c:v>
                </c:pt>
                <c:pt idx="333">
                  <c:v>89</c:v>
                </c:pt>
                <c:pt idx="334">
                  <c:v>89</c:v>
                </c:pt>
                <c:pt idx="335">
                  <c:v>89</c:v>
                </c:pt>
                <c:pt idx="336">
                  <c:v>90</c:v>
                </c:pt>
                <c:pt idx="337">
                  <c:v>90</c:v>
                </c:pt>
                <c:pt idx="338">
                  <c:v>90</c:v>
                </c:pt>
                <c:pt idx="339">
                  <c:v>90</c:v>
                </c:pt>
                <c:pt idx="340">
                  <c:v>90</c:v>
                </c:pt>
                <c:pt idx="341">
                  <c:v>90</c:v>
                </c:pt>
                <c:pt idx="342">
                  <c:v>90</c:v>
                </c:pt>
                <c:pt idx="343">
                  <c:v>90</c:v>
                </c:pt>
                <c:pt idx="344">
                  <c:v>90</c:v>
                </c:pt>
                <c:pt idx="345">
                  <c:v>90</c:v>
                </c:pt>
                <c:pt idx="346">
                  <c:v>90</c:v>
                </c:pt>
                <c:pt idx="347">
                  <c:v>90</c:v>
                </c:pt>
                <c:pt idx="348">
                  <c:v>91</c:v>
                </c:pt>
                <c:pt idx="349">
                  <c:v>91</c:v>
                </c:pt>
                <c:pt idx="350">
                  <c:v>91</c:v>
                </c:pt>
                <c:pt idx="351">
                  <c:v>91</c:v>
                </c:pt>
                <c:pt idx="352">
                  <c:v>91</c:v>
                </c:pt>
                <c:pt idx="353">
                  <c:v>91</c:v>
                </c:pt>
                <c:pt idx="354">
                  <c:v>91</c:v>
                </c:pt>
                <c:pt idx="355">
                  <c:v>91</c:v>
                </c:pt>
                <c:pt idx="356">
                  <c:v>91</c:v>
                </c:pt>
                <c:pt idx="357">
                  <c:v>91</c:v>
                </c:pt>
                <c:pt idx="358">
                  <c:v>91</c:v>
                </c:pt>
                <c:pt idx="359">
                  <c:v>91</c:v>
                </c:pt>
                <c:pt idx="360">
                  <c:v>92</c:v>
                </c:pt>
                <c:pt idx="361">
                  <c:v>92</c:v>
                </c:pt>
                <c:pt idx="362">
                  <c:v>92</c:v>
                </c:pt>
                <c:pt idx="363">
                  <c:v>92</c:v>
                </c:pt>
                <c:pt idx="364">
                  <c:v>92</c:v>
                </c:pt>
                <c:pt idx="365">
                  <c:v>92</c:v>
                </c:pt>
                <c:pt idx="366">
                  <c:v>92</c:v>
                </c:pt>
                <c:pt idx="367">
                  <c:v>92</c:v>
                </c:pt>
                <c:pt idx="368">
                  <c:v>92</c:v>
                </c:pt>
                <c:pt idx="369">
                  <c:v>92</c:v>
                </c:pt>
                <c:pt idx="370">
                  <c:v>92</c:v>
                </c:pt>
                <c:pt idx="371">
                  <c:v>92</c:v>
                </c:pt>
                <c:pt idx="372">
                  <c:v>93</c:v>
                </c:pt>
                <c:pt idx="373">
                  <c:v>93</c:v>
                </c:pt>
                <c:pt idx="374">
                  <c:v>93</c:v>
                </c:pt>
                <c:pt idx="375">
                  <c:v>93</c:v>
                </c:pt>
                <c:pt idx="376">
                  <c:v>93</c:v>
                </c:pt>
                <c:pt idx="377">
                  <c:v>93</c:v>
                </c:pt>
                <c:pt idx="378">
                  <c:v>93</c:v>
                </c:pt>
                <c:pt idx="379">
                  <c:v>93</c:v>
                </c:pt>
                <c:pt idx="380">
                  <c:v>93</c:v>
                </c:pt>
                <c:pt idx="381">
                  <c:v>93</c:v>
                </c:pt>
                <c:pt idx="382">
                  <c:v>93</c:v>
                </c:pt>
                <c:pt idx="383">
                  <c:v>93</c:v>
                </c:pt>
                <c:pt idx="384">
                  <c:v>94</c:v>
                </c:pt>
                <c:pt idx="385">
                  <c:v>94</c:v>
                </c:pt>
                <c:pt idx="386">
                  <c:v>94</c:v>
                </c:pt>
                <c:pt idx="387">
                  <c:v>94</c:v>
                </c:pt>
                <c:pt idx="388">
                  <c:v>94</c:v>
                </c:pt>
                <c:pt idx="389">
                  <c:v>94</c:v>
                </c:pt>
                <c:pt idx="390">
                  <c:v>94</c:v>
                </c:pt>
                <c:pt idx="391">
                  <c:v>94</c:v>
                </c:pt>
                <c:pt idx="392">
                  <c:v>94</c:v>
                </c:pt>
                <c:pt idx="393">
                  <c:v>94</c:v>
                </c:pt>
                <c:pt idx="394">
                  <c:v>94</c:v>
                </c:pt>
                <c:pt idx="395">
                  <c:v>94</c:v>
                </c:pt>
                <c:pt idx="396">
                  <c:v>95</c:v>
                </c:pt>
                <c:pt idx="397">
                  <c:v>95</c:v>
                </c:pt>
                <c:pt idx="398">
                  <c:v>95</c:v>
                </c:pt>
                <c:pt idx="399">
                  <c:v>95</c:v>
                </c:pt>
                <c:pt idx="400">
                  <c:v>95</c:v>
                </c:pt>
                <c:pt idx="401">
                  <c:v>95</c:v>
                </c:pt>
                <c:pt idx="402">
                  <c:v>95</c:v>
                </c:pt>
                <c:pt idx="403">
                  <c:v>95</c:v>
                </c:pt>
                <c:pt idx="404">
                  <c:v>95</c:v>
                </c:pt>
                <c:pt idx="405">
                  <c:v>95</c:v>
                </c:pt>
                <c:pt idx="406">
                  <c:v>95</c:v>
                </c:pt>
                <c:pt idx="407">
                  <c:v>95</c:v>
                </c:pt>
                <c:pt idx="408">
                  <c:v>96</c:v>
                </c:pt>
                <c:pt idx="409">
                  <c:v>96</c:v>
                </c:pt>
                <c:pt idx="410">
                  <c:v>96</c:v>
                </c:pt>
                <c:pt idx="411">
                  <c:v>96</c:v>
                </c:pt>
                <c:pt idx="412">
                  <c:v>96</c:v>
                </c:pt>
                <c:pt idx="413">
                  <c:v>96</c:v>
                </c:pt>
                <c:pt idx="414">
                  <c:v>96</c:v>
                </c:pt>
                <c:pt idx="415">
                  <c:v>96</c:v>
                </c:pt>
                <c:pt idx="416">
                  <c:v>96</c:v>
                </c:pt>
                <c:pt idx="417">
                  <c:v>96</c:v>
                </c:pt>
                <c:pt idx="418">
                  <c:v>96</c:v>
                </c:pt>
                <c:pt idx="419">
                  <c:v>96</c:v>
                </c:pt>
                <c:pt idx="420">
                  <c:v>97</c:v>
                </c:pt>
                <c:pt idx="421">
                  <c:v>97</c:v>
                </c:pt>
                <c:pt idx="422">
                  <c:v>97</c:v>
                </c:pt>
                <c:pt idx="423">
                  <c:v>97</c:v>
                </c:pt>
                <c:pt idx="424">
                  <c:v>97</c:v>
                </c:pt>
                <c:pt idx="425">
                  <c:v>97</c:v>
                </c:pt>
                <c:pt idx="426">
                  <c:v>97</c:v>
                </c:pt>
                <c:pt idx="427">
                  <c:v>97</c:v>
                </c:pt>
                <c:pt idx="428">
                  <c:v>97</c:v>
                </c:pt>
                <c:pt idx="429">
                  <c:v>97</c:v>
                </c:pt>
                <c:pt idx="430">
                  <c:v>97</c:v>
                </c:pt>
                <c:pt idx="431">
                  <c:v>97</c:v>
                </c:pt>
                <c:pt idx="432">
                  <c:v>98</c:v>
                </c:pt>
                <c:pt idx="433">
                  <c:v>98</c:v>
                </c:pt>
                <c:pt idx="434">
                  <c:v>98</c:v>
                </c:pt>
                <c:pt idx="435">
                  <c:v>98</c:v>
                </c:pt>
                <c:pt idx="436">
                  <c:v>98</c:v>
                </c:pt>
                <c:pt idx="437">
                  <c:v>98</c:v>
                </c:pt>
                <c:pt idx="438">
                  <c:v>98</c:v>
                </c:pt>
                <c:pt idx="439">
                  <c:v>98</c:v>
                </c:pt>
                <c:pt idx="440">
                  <c:v>98</c:v>
                </c:pt>
                <c:pt idx="441">
                  <c:v>98</c:v>
                </c:pt>
                <c:pt idx="442">
                  <c:v>98</c:v>
                </c:pt>
                <c:pt idx="443">
                  <c:v>98</c:v>
                </c:pt>
                <c:pt idx="444">
                  <c:v>99</c:v>
                </c:pt>
                <c:pt idx="445">
                  <c:v>99</c:v>
                </c:pt>
                <c:pt idx="446">
                  <c:v>99</c:v>
                </c:pt>
                <c:pt idx="447">
                  <c:v>99</c:v>
                </c:pt>
                <c:pt idx="448">
                  <c:v>99</c:v>
                </c:pt>
                <c:pt idx="449">
                  <c:v>99</c:v>
                </c:pt>
                <c:pt idx="450">
                  <c:v>99</c:v>
                </c:pt>
                <c:pt idx="451">
                  <c:v>99</c:v>
                </c:pt>
                <c:pt idx="452">
                  <c:v>99</c:v>
                </c:pt>
                <c:pt idx="453">
                  <c:v>99</c:v>
                </c:pt>
                <c:pt idx="454">
                  <c:v>99</c:v>
                </c:pt>
                <c:pt idx="455">
                  <c:v>99</c:v>
                </c:pt>
                <c:pt idx="456">
                  <c:v>100</c:v>
                </c:pt>
                <c:pt idx="457">
                  <c:v>100</c:v>
                </c:pt>
                <c:pt idx="458">
                  <c:v>100</c:v>
                </c:pt>
                <c:pt idx="459">
                  <c:v>100</c:v>
                </c:pt>
                <c:pt idx="460">
                  <c:v>100</c:v>
                </c:pt>
                <c:pt idx="461">
                  <c:v>100</c:v>
                </c:pt>
                <c:pt idx="462">
                  <c:v>100</c:v>
                </c:pt>
                <c:pt idx="463">
                  <c:v>100</c:v>
                </c:pt>
                <c:pt idx="464">
                  <c:v>100</c:v>
                </c:pt>
                <c:pt idx="465">
                  <c:v>100</c:v>
                </c:pt>
                <c:pt idx="466">
                  <c:v>100</c:v>
                </c:pt>
                <c:pt idx="467">
                  <c:v>100</c:v>
                </c:pt>
              </c:numCache>
            </c:numRef>
          </c:cat>
          <c:val>
            <c:numRef>
              <c:f>Sheet1!$C$2:$C$469</c:f>
              <c:numCache>
                <c:formatCode>_("$"* #,##0_);_("$"* \(#,##0\);_("$"* "-"??_);_(@_)</c:formatCode>
                <c:ptCount val="468"/>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2000</c:v>
                </c:pt>
                <c:pt idx="53">
                  <c:v>4000</c:v>
                </c:pt>
                <c:pt idx="54">
                  <c:v>6000</c:v>
                </c:pt>
                <c:pt idx="55">
                  <c:v>8000</c:v>
                </c:pt>
                <c:pt idx="56">
                  <c:v>10000</c:v>
                </c:pt>
                <c:pt idx="57">
                  <c:v>12000</c:v>
                </c:pt>
                <c:pt idx="58">
                  <c:v>14000</c:v>
                </c:pt>
                <c:pt idx="59">
                  <c:v>16000</c:v>
                </c:pt>
                <c:pt idx="60">
                  <c:v>18000</c:v>
                </c:pt>
                <c:pt idx="61">
                  <c:v>20000</c:v>
                </c:pt>
                <c:pt idx="62">
                  <c:v>22000</c:v>
                </c:pt>
                <c:pt idx="63">
                  <c:v>24000</c:v>
                </c:pt>
                <c:pt idx="64">
                  <c:v>26000</c:v>
                </c:pt>
                <c:pt idx="65">
                  <c:v>28000</c:v>
                </c:pt>
                <c:pt idx="66">
                  <c:v>30000</c:v>
                </c:pt>
                <c:pt idx="67">
                  <c:v>32000</c:v>
                </c:pt>
                <c:pt idx="68">
                  <c:v>34000</c:v>
                </c:pt>
                <c:pt idx="69">
                  <c:v>36000</c:v>
                </c:pt>
                <c:pt idx="70">
                  <c:v>38000</c:v>
                </c:pt>
                <c:pt idx="71">
                  <c:v>40000</c:v>
                </c:pt>
                <c:pt idx="72">
                  <c:v>42000</c:v>
                </c:pt>
                <c:pt idx="73">
                  <c:v>44000</c:v>
                </c:pt>
                <c:pt idx="74">
                  <c:v>46000</c:v>
                </c:pt>
                <c:pt idx="75">
                  <c:v>48000</c:v>
                </c:pt>
                <c:pt idx="76">
                  <c:v>50000</c:v>
                </c:pt>
                <c:pt idx="77">
                  <c:v>52000</c:v>
                </c:pt>
                <c:pt idx="78">
                  <c:v>54000</c:v>
                </c:pt>
                <c:pt idx="79">
                  <c:v>56000</c:v>
                </c:pt>
                <c:pt idx="80">
                  <c:v>58000</c:v>
                </c:pt>
                <c:pt idx="81">
                  <c:v>60000</c:v>
                </c:pt>
                <c:pt idx="82">
                  <c:v>62000</c:v>
                </c:pt>
                <c:pt idx="83">
                  <c:v>64000</c:v>
                </c:pt>
                <c:pt idx="84">
                  <c:v>66000</c:v>
                </c:pt>
                <c:pt idx="85">
                  <c:v>68000</c:v>
                </c:pt>
                <c:pt idx="86">
                  <c:v>70000</c:v>
                </c:pt>
                <c:pt idx="87">
                  <c:v>72000</c:v>
                </c:pt>
                <c:pt idx="88">
                  <c:v>74000</c:v>
                </c:pt>
                <c:pt idx="89">
                  <c:v>76000</c:v>
                </c:pt>
                <c:pt idx="90">
                  <c:v>78000</c:v>
                </c:pt>
                <c:pt idx="91">
                  <c:v>80000</c:v>
                </c:pt>
                <c:pt idx="92">
                  <c:v>82000</c:v>
                </c:pt>
                <c:pt idx="93">
                  <c:v>84000</c:v>
                </c:pt>
                <c:pt idx="94">
                  <c:v>86000</c:v>
                </c:pt>
                <c:pt idx="95">
                  <c:v>88000</c:v>
                </c:pt>
                <c:pt idx="96">
                  <c:v>90000</c:v>
                </c:pt>
                <c:pt idx="97">
                  <c:v>92000</c:v>
                </c:pt>
                <c:pt idx="98">
                  <c:v>94000</c:v>
                </c:pt>
                <c:pt idx="99">
                  <c:v>96000</c:v>
                </c:pt>
                <c:pt idx="100">
                  <c:v>98000</c:v>
                </c:pt>
                <c:pt idx="101">
                  <c:v>100000</c:v>
                </c:pt>
                <c:pt idx="102">
                  <c:v>102000</c:v>
                </c:pt>
                <c:pt idx="103">
                  <c:v>104000</c:v>
                </c:pt>
                <c:pt idx="104">
                  <c:v>106000</c:v>
                </c:pt>
                <c:pt idx="105">
                  <c:v>108000</c:v>
                </c:pt>
                <c:pt idx="106">
                  <c:v>110000</c:v>
                </c:pt>
                <c:pt idx="107">
                  <c:v>112000</c:v>
                </c:pt>
                <c:pt idx="108">
                  <c:v>114000</c:v>
                </c:pt>
                <c:pt idx="109">
                  <c:v>116000</c:v>
                </c:pt>
                <c:pt idx="110">
                  <c:v>118000</c:v>
                </c:pt>
                <c:pt idx="111">
                  <c:v>120000</c:v>
                </c:pt>
                <c:pt idx="112">
                  <c:v>122000</c:v>
                </c:pt>
                <c:pt idx="113">
                  <c:v>124000</c:v>
                </c:pt>
                <c:pt idx="114">
                  <c:v>126000</c:v>
                </c:pt>
                <c:pt idx="115">
                  <c:v>128000</c:v>
                </c:pt>
                <c:pt idx="116">
                  <c:v>130000</c:v>
                </c:pt>
                <c:pt idx="117">
                  <c:v>132000</c:v>
                </c:pt>
                <c:pt idx="118">
                  <c:v>134000</c:v>
                </c:pt>
                <c:pt idx="119">
                  <c:v>136000</c:v>
                </c:pt>
                <c:pt idx="120">
                  <c:v>138000</c:v>
                </c:pt>
                <c:pt idx="121">
                  <c:v>140000</c:v>
                </c:pt>
                <c:pt idx="122">
                  <c:v>142000</c:v>
                </c:pt>
                <c:pt idx="123">
                  <c:v>144000</c:v>
                </c:pt>
                <c:pt idx="124">
                  <c:v>146000</c:v>
                </c:pt>
                <c:pt idx="125">
                  <c:v>148000</c:v>
                </c:pt>
                <c:pt idx="126">
                  <c:v>150000</c:v>
                </c:pt>
                <c:pt idx="127">
                  <c:v>152000</c:v>
                </c:pt>
                <c:pt idx="128">
                  <c:v>154000</c:v>
                </c:pt>
                <c:pt idx="129">
                  <c:v>156000</c:v>
                </c:pt>
                <c:pt idx="130">
                  <c:v>158000</c:v>
                </c:pt>
                <c:pt idx="131">
                  <c:v>160000</c:v>
                </c:pt>
                <c:pt idx="132">
                  <c:v>162000</c:v>
                </c:pt>
                <c:pt idx="133">
                  <c:v>164000</c:v>
                </c:pt>
                <c:pt idx="134">
                  <c:v>166000</c:v>
                </c:pt>
                <c:pt idx="135">
                  <c:v>168000</c:v>
                </c:pt>
                <c:pt idx="136">
                  <c:v>170000</c:v>
                </c:pt>
                <c:pt idx="137">
                  <c:v>172000</c:v>
                </c:pt>
                <c:pt idx="138">
                  <c:v>174000</c:v>
                </c:pt>
                <c:pt idx="139">
                  <c:v>176000</c:v>
                </c:pt>
                <c:pt idx="140">
                  <c:v>178000</c:v>
                </c:pt>
                <c:pt idx="141">
                  <c:v>180000</c:v>
                </c:pt>
                <c:pt idx="142">
                  <c:v>182000</c:v>
                </c:pt>
                <c:pt idx="143">
                  <c:v>184000</c:v>
                </c:pt>
                <c:pt idx="144">
                  <c:v>186000</c:v>
                </c:pt>
                <c:pt idx="145">
                  <c:v>188000</c:v>
                </c:pt>
                <c:pt idx="146">
                  <c:v>190000</c:v>
                </c:pt>
                <c:pt idx="147">
                  <c:v>192000</c:v>
                </c:pt>
                <c:pt idx="148">
                  <c:v>194000</c:v>
                </c:pt>
                <c:pt idx="149">
                  <c:v>196000</c:v>
                </c:pt>
                <c:pt idx="150">
                  <c:v>198000</c:v>
                </c:pt>
                <c:pt idx="151">
                  <c:v>200000</c:v>
                </c:pt>
                <c:pt idx="152">
                  <c:v>202000</c:v>
                </c:pt>
                <c:pt idx="153">
                  <c:v>204000</c:v>
                </c:pt>
                <c:pt idx="154">
                  <c:v>206000</c:v>
                </c:pt>
                <c:pt idx="155">
                  <c:v>208000</c:v>
                </c:pt>
                <c:pt idx="156">
                  <c:v>210000</c:v>
                </c:pt>
                <c:pt idx="157">
                  <c:v>212000</c:v>
                </c:pt>
                <c:pt idx="158">
                  <c:v>214000</c:v>
                </c:pt>
                <c:pt idx="159">
                  <c:v>216000</c:v>
                </c:pt>
                <c:pt idx="160">
                  <c:v>218000</c:v>
                </c:pt>
                <c:pt idx="161">
                  <c:v>220000</c:v>
                </c:pt>
                <c:pt idx="162">
                  <c:v>222000</c:v>
                </c:pt>
                <c:pt idx="163">
                  <c:v>224000</c:v>
                </c:pt>
                <c:pt idx="164">
                  <c:v>226000</c:v>
                </c:pt>
                <c:pt idx="165">
                  <c:v>228000</c:v>
                </c:pt>
                <c:pt idx="166">
                  <c:v>230000</c:v>
                </c:pt>
                <c:pt idx="167">
                  <c:v>232000</c:v>
                </c:pt>
                <c:pt idx="168">
                  <c:v>234000</c:v>
                </c:pt>
                <c:pt idx="169">
                  <c:v>236000</c:v>
                </c:pt>
                <c:pt idx="170">
                  <c:v>238000</c:v>
                </c:pt>
                <c:pt idx="171">
                  <c:v>240000</c:v>
                </c:pt>
                <c:pt idx="172">
                  <c:v>242000</c:v>
                </c:pt>
                <c:pt idx="173">
                  <c:v>244000</c:v>
                </c:pt>
                <c:pt idx="174">
                  <c:v>246000</c:v>
                </c:pt>
                <c:pt idx="175">
                  <c:v>248000</c:v>
                </c:pt>
                <c:pt idx="176">
                  <c:v>250000</c:v>
                </c:pt>
                <c:pt idx="177">
                  <c:v>252000</c:v>
                </c:pt>
                <c:pt idx="178">
                  <c:v>254000</c:v>
                </c:pt>
                <c:pt idx="179">
                  <c:v>256000</c:v>
                </c:pt>
                <c:pt idx="180">
                  <c:v>258000</c:v>
                </c:pt>
                <c:pt idx="181">
                  <c:v>260000</c:v>
                </c:pt>
                <c:pt idx="182">
                  <c:v>262000</c:v>
                </c:pt>
                <c:pt idx="183">
                  <c:v>264000</c:v>
                </c:pt>
                <c:pt idx="184">
                  <c:v>266000</c:v>
                </c:pt>
                <c:pt idx="185">
                  <c:v>268000</c:v>
                </c:pt>
                <c:pt idx="186">
                  <c:v>270000</c:v>
                </c:pt>
                <c:pt idx="187">
                  <c:v>272000</c:v>
                </c:pt>
                <c:pt idx="188">
                  <c:v>274000</c:v>
                </c:pt>
                <c:pt idx="189">
                  <c:v>276000</c:v>
                </c:pt>
                <c:pt idx="190">
                  <c:v>278000</c:v>
                </c:pt>
                <c:pt idx="191">
                  <c:v>280000</c:v>
                </c:pt>
                <c:pt idx="192">
                  <c:v>282000</c:v>
                </c:pt>
                <c:pt idx="193">
                  <c:v>284000</c:v>
                </c:pt>
                <c:pt idx="194">
                  <c:v>286000</c:v>
                </c:pt>
                <c:pt idx="195">
                  <c:v>288000</c:v>
                </c:pt>
                <c:pt idx="196">
                  <c:v>290000</c:v>
                </c:pt>
                <c:pt idx="197">
                  <c:v>292000</c:v>
                </c:pt>
                <c:pt idx="198">
                  <c:v>294000</c:v>
                </c:pt>
                <c:pt idx="199">
                  <c:v>296000</c:v>
                </c:pt>
                <c:pt idx="200">
                  <c:v>298000</c:v>
                </c:pt>
                <c:pt idx="201">
                  <c:v>300000</c:v>
                </c:pt>
                <c:pt idx="202">
                  <c:v>302000</c:v>
                </c:pt>
                <c:pt idx="203">
                  <c:v>304000</c:v>
                </c:pt>
                <c:pt idx="204">
                  <c:v>306000</c:v>
                </c:pt>
                <c:pt idx="205">
                  <c:v>308000</c:v>
                </c:pt>
                <c:pt idx="206">
                  <c:v>310000</c:v>
                </c:pt>
                <c:pt idx="207">
                  <c:v>312000</c:v>
                </c:pt>
                <c:pt idx="208">
                  <c:v>314000</c:v>
                </c:pt>
                <c:pt idx="209">
                  <c:v>316000</c:v>
                </c:pt>
                <c:pt idx="210">
                  <c:v>318000</c:v>
                </c:pt>
                <c:pt idx="211">
                  <c:v>320000</c:v>
                </c:pt>
                <c:pt idx="212">
                  <c:v>322000</c:v>
                </c:pt>
                <c:pt idx="213">
                  <c:v>324000</c:v>
                </c:pt>
                <c:pt idx="214">
                  <c:v>326000</c:v>
                </c:pt>
                <c:pt idx="215">
                  <c:v>328000</c:v>
                </c:pt>
                <c:pt idx="216">
                  <c:v>330000</c:v>
                </c:pt>
                <c:pt idx="217">
                  <c:v>332000</c:v>
                </c:pt>
                <c:pt idx="218">
                  <c:v>334000</c:v>
                </c:pt>
                <c:pt idx="219">
                  <c:v>336000</c:v>
                </c:pt>
                <c:pt idx="220">
                  <c:v>338000</c:v>
                </c:pt>
                <c:pt idx="221">
                  <c:v>340000</c:v>
                </c:pt>
                <c:pt idx="222">
                  <c:v>342000</c:v>
                </c:pt>
                <c:pt idx="223">
                  <c:v>344000</c:v>
                </c:pt>
                <c:pt idx="224">
                  <c:v>346000</c:v>
                </c:pt>
                <c:pt idx="225">
                  <c:v>348000</c:v>
                </c:pt>
                <c:pt idx="226">
                  <c:v>350000</c:v>
                </c:pt>
                <c:pt idx="227">
                  <c:v>352000</c:v>
                </c:pt>
                <c:pt idx="228">
                  <c:v>354000</c:v>
                </c:pt>
                <c:pt idx="229">
                  <c:v>356000</c:v>
                </c:pt>
                <c:pt idx="230">
                  <c:v>358000</c:v>
                </c:pt>
                <c:pt idx="231">
                  <c:v>360000</c:v>
                </c:pt>
                <c:pt idx="232">
                  <c:v>362000</c:v>
                </c:pt>
                <c:pt idx="233">
                  <c:v>364000</c:v>
                </c:pt>
                <c:pt idx="234">
                  <c:v>366000</c:v>
                </c:pt>
                <c:pt idx="235">
                  <c:v>368000</c:v>
                </c:pt>
                <c:pt idx="236">
                  <c:v>370000</c:v>
                </c:pt>
                <c:pt idx="237">
                  <c:v>372000</c:v>
                </c:pt>
                <c:pt idx="238">
                  <c:v>374000</c:v>
                </c:pt>
                <c:pt idx="239">
                  <c:v>376000</c:v>
                </c:pt>
                <c:pt idx="240">
                  <c:v>378000</c:v>
                </c:pt>
                <c:pt idx="241">
                  <c:v>380000</c:v>
                </c:pt>
                <c:pt idx="242">
                  <c:v>382000</c:v>
                </c:pt>
                <c:pt idx="243">
                  <c:v>384000</c:v>
                </c:pt>
                <c:pt idx="244">
                  <c:v>386000</c:v>
                </c:pt>
                <c:pt idx="245">
                  <c:v>388000</c:v>
                </c:pt>
                <c:pt idx="246">
                  <c:v>390000</c:v>
                </c:pt>
                <c:pt idx="247">
                  <c:v>392000</c:v>
                </c:pt>
                <c:pt idx="248">
                  <c:v>394000</c:v>
                </c:pt>
                <c:pt idx="249">
                  <c:v>396000</c:v>
                </c:pt>
                <c:pt idx="250">
                  <c:v>398000</c:v>
                </c:pt>
                <c:pt idx="251">
                  <c:v>400000</c:v>
                </c:pt>
                <c:pt idx="252">
                  <c:v>402000</c:v>
                </c:pt>
                <c:pt idx="253">
                  <c:v>404000</c:v>
                </c:pt>
                <c:pt idx="254">
                  <c:v>406000</c:v>
                </c:pt>
                <c:pt idx="255">
                  <c:v>408000</c:v>
                </c:pt>
                <c:pt idx="256">
                  <c:v>410000</c:v>
                </c:pt>
                <c:pt idx="257">
                  <c:v>412000</c:v>
                </c:pt>
                <c:pt idx="258">
                  <c:v>414000</c:v>
                </c:pt>
                <c:pt idx="259">
                  <c:v>416000</c:v>
                </c:pt>
                <c:pt idx="260">
                  <c:v>418000</c:v>
                </c:pt>
                <c:pt idx="261">
                  <c:v>420000</c:v>
                </c:pt>
                <c:pt idx="262">
                  <c:v>422000</c:v>
                </c:pt>
                <c:pt idx="263">
                  <c:v>424000</c:v>
                </c:pt>
                <c:pt idx="264">
                  <c:v>426000</c:v>
                </c:pt>
                <c:pt idx="265">
                  <c:v>428000</c:v>
                </c:pt>
                <c:pt idx="266">
                  <c:v>430000</c:v>
                </c:pt>
                <c:pt idx="267">
                  <c:v>432000</c:v>
                </c:pt>
                <c:pt idx="268">
                  <c:v>434000</c:v>
                </c:pt>
                <c:pt idx="269">
                  <c:v>436000</c:v>
                </c:pt>
                <c:pt idx="270">
                  <c:v>438000</c:v>
                </c:pt>
                <c:pt idx="271">
                  <c:v>440000</c:v>
                </c:pt>
                <c:pt idx="272">
                  <c:v>442000</c:v>
                </c:pt>
                <c:pt idx="273">
                  <c:v>444000</c:v>
                </c:pt>
                <c:pt idx="274">
                  <c:v>446000</c:v>
                </c:pt>
                <c:pt idx="275">
                  <c:v>448000</c:v>
                </c:pt>
                <c:pt idx="276">
                  <c:v>450000</c:v>
                </c:pt>
                <c:pt idx="277">
                  <c:v>452000</c:v>
                </c:pt>
                <c:pt idx="278">
                  <c:v>454000</c:v>
                </c:pt>
                <c:pt idx="279">
                  <c:v>456000</c:v>
                </c:pt>
                <c:pt idx="280">
                  <c:v>458000</c:v>
                </c:pt>
                <c:pt idx="281">
                  <c:v>460000</c:v>
                </c:pt>
                <c:pt idx="282">
                  <c:v>462000</c:v>
                </c:pt>
                <c:pt idx="283">
                  <c:v>464000</c:v>
                </c:pt>
                <c:pt idx="284">
                  <c:v>466000</c:v>
                </c:pt>
                <c:pt idx="285">
                  <c:v>468000</c:v>
                </c:pt>
                <c:pt idx="286">
                  <c:v>470000</c:v>
                </c:pt>
                <c:pt idx="287">
                  <c:v>472000</c:v>
                </c:pt>
                <c:pt idx="288">
                  <c:v>474000</c:v>
                </c:pt>
                <c:pt idx="289">
                  <c:v>476000</c:v>
                </c:pt>
                <c:pt idx="290">
                  <c:v>478000</c:v>
                </c:pt>
                <c:pt idx="291">
                  <c:v>480000</c:v>
                </c:pt>
                <c:pt idx="292">
                  <c:v>482000</c:v>
                </c:pt>
                <c:pt idx="293">
                  <c:v>484000</c:v>
                </c:pt>
                <c:pt idx="294">
                  <c:v>486000</c:v>
                </c:pt>
                <c:pt idx="295">
                  <c:v>488000</c:v>
                </c:pt>
                <c:pt idx="296">
                  <c:v>490000</c:v>
                </c:pt>
                <c:pt idx="297">
                  <c:v>492000</c:v>
                </c:pt>
                <c:pt idx="298">
                  <c:v>494000</c:v>
                </c:pt>
                <c:pt idx="299">
                  <c:v>496000</c:v>
                </c:pt>
                <c:pt idx="300">
                  <c:v>498000</c:v>
                </c:pt>
                <c:pt idx="301">
                  <c:v>500000</c:v>
                </c:pt>
                <c:pt idx="302">
                  <c:v>502000</c:v>
                </c:pt>
                <c:pt idx="303">
                  <c:v>504000</c:v>
                </c:pt>
                <c:pt idx="304">
                  <c:v>506000</c:v>
                </c:pt>
                <c:pt idx="305">
                  <c:v>508000</c:v>
                </c:pt>
                <c:pt idx="306">
                  <c:v>510000</c:v>
                </c:pt>
                <c:pt idx="307">
                  <c:v>512000</c:v>
                </c:pt>
                <c:pt idx="308">
                  <c:v>514000</c:v>
                </c:pt>
                <c:pt idx="309">
                  <c:v>516000</c:v>
                </c:pt>
                <c:pt idx="310">
                  <c:v>518000</c:v>
                </c:pt>
                <c:pt idx="311">
                  <c:v>520000</c:v>
                </c:pt>
                <c:pt idx="312">
                  <c:v>522000</c:v>
                </c:pt>
                <c:pt idx="313">
                  <c:v>524000</c:v>
                </c:pt>
                <c:pt idx="314">
                  <c:v>526000</c:v>
                </c:pt>
                <c:pt idx="315">
                  <c:v>528000</c:v>
                </c:pt>
                <c:pt idx="316">
                  <c:v>530000</c:v>
                </c:pt>
                <c:pt idx="317">
                  <c:v>532000</c:v>
                </c:pt>
                <c:pt idx="318">
                  <c:v>534000</c:v>
                </c:pt>
                <c:pt idx="319">
                  <c:v>536000</c:v>
                </c:pt>
                <c:pt idx="320">
                  <c:v>538000</c:v>
                </c:pt>
                <c:pt idx="321">
                  <c:v>540000</c:v>
                </c:pt>
                <c:pt idx="322">
                  <c:v>542000</c:v>
                </c:pt>
                <c:pt idx="323">
                  <c:v>544000</c:v>
                </c:pt>
                <c:pt idx="324">
                  <c:v>546000</c:v>
                </c:pt>
                <c:pt idx="325">
                  <c:v>548000</c:v>
                </c:pt>
                <c:pt idx="326">
                  <c:v>550000</c:v>
                </c:pt>
                <c:pt idx="327">
                  <c:v>552000</c:v>
                </c:pt>
                <c:pt idx="328">
                  <c:v>554000</c:v>
                </c:pt>
                <c:pt idx="329">
                  <c:v>556000</c:v>
                </c:pt>
                <c:pt idx="330">
                  <c:v>558000</c:v>
                </c:pt>
                <c:pt idx="331">
                  <c:v>560000</c:v>
                </c:pt>
                <c:pt idx="332">
                  <c:v>562000</c:v>
                </c:pt>
                <c:pt idx="333">
                  <c:v>564000</c:v>
                </c:pt>
                <c:pt idx="334">
                  <c:v>566000</c:v>
                </c:pt>
                <c:pt idx="335">
                  <c:v>568000</c:v>
                </c:pt>
                <c:pt idx="336">
                  <c:v>570000</c:v>
                </c:pt>
                <c:pt idx="337">
                  <c:v>572000</c:v>
                </c:pt>
                <c:pt idx="338">
                  <c:v>574000</c:v>
                </c:pt>
                <c:pt idx="339">
                  <c:v>576000</c:v>
                </c:pt>
                <c:pt idx="340">
                  <c:v>578000</c:v>
                </c:pt>
                <c:pt idx="341">
                  <c:v>580000</c:v>
                </c:pt>
                <c:pt idx="342">
                  <c:v>582000</c:v>
                </c:pt>
                <c:pt idx="343">
                  <c:v>584000</c:v>
                </c:pt>
                <c:pt idx="344">
                  <c:v>586000</c:v>
                </c:pt>
                <c:pt idx="345">
                  <c:v>588000</c:v>
                </c:pt>
                <c:pt idx="346">
                  <c:v>590000</c:v>
                </c:pt>
                <c:pt idx="347">
                  <c:v>592000</c:v>
                </c:pt>
                <c:pt idx="348">
                  <c:v>594000</c:v>
                </c:pt>
                <c:pt idx="349">
                  <c:v>596000</c:v>
                </c:pt>
                <c:pt idx="350">
                  <c:v>598000</c:v>
                </c:pt>
                <c:pt idx="351">
                  <c:v>600000</c:v>
                </c:pt>
                <c:pt idx="352">
                  <c:v>602000</c:v>
                </c:pt>
                <c:pt idx="353">
                  <c:v>604000</c:v>
                </c:pt>
                <c:pt idx="354">
                  <c:v>606000</c:v>
                </c:pt>
                <c:pt idx="355">
                  <c:v>608000</c:v>
                </c:pt>
                <c:pt idx="356">
                  <c:v>610000</c:v>
                </c:pt>
                <c:pt idx="357">
                  <c:v>612000</c:v>
                </c:pt>
                <c:pt idx="358">
                  <c:v>614000</c:v>
                </c:pt>
                <c:pt idx="359">
                  <c:v>616000</c:v>
                </c:pt>
                <c:pt idx="360">
                  <c:v>618000</c:v>
                </c:pt>
                <c:pt idx="361">
                  <c:v>620000</c:v>
                </c:pt>
                <c:pt idx="362">
                  <c:v>622000</c:v>
                </c:pt>
                <c:pt idx="363">
                  <c:v>624000</c:v>
                </c:pt>
                <c:pt idx="364">
                  <c:v>626000</c:v>
                </c:pt>
                <c:pt idx="365">
                  <c:v>628000</c:v>
                </c:pt>
                <c:pt idx="366">
                  <c:v>630000</c:v>
                </c:pt>
                <c:pt idx="367">
                  <c:v>632000</c:v>
                </c:pt>
                <c:pt idx="368">
                  <c:v>634000</c:v>
                </c:pt>
                <c:pt idx="369">
                  <c:v>636000</c:v>
                </c:pt>
                <c:pt idx="370">
                  <c:v>638000</c:v>
                </c:pt>
                <c:pt idx="371">
                  <c:v>640000</c:v>
                </c:pt>
                <c:pt idx="372">
                  <c:v>642000</c:v>
                </c:pt>
                <c:pt idx="373">
                  <c:v>644000</c:v>
                </c:pt>
                <c:pt idx="374">
                  <c:v>646000</c:v>
                </c:pt>
                <c:pt idx="375">
                  <c:v>648000</c:v>
                </c:pt>
                <c:pt idx="376">
                  <c:v>650000</c:v>
                </c:pt>
                <c:pt idx="377">
                  <c:v>652000</c:v>
                </c:pt>
                <c:pt idx="378">
                  <c:v>654000</c:v>
                </c:pt>
                <c:pt idx="379">
                  <c:v>656000</c:v>
                </c:pt>
                <c:pt idx="380">
                  <c:v>658000</c:v>
                </c:pt>
                <c:pt idx="381">
                  <c:v>660000</c:v>
                </c:pt>
                <c:pt idx="382">
                  <c:v>662000</c:v>
                </c:pt>
                <c:pt idx="383">
                  <c:v>664000</c:v>
                </c:pt>
                <c:pt idx="384">
                  <c:v>666000</c:v>
                </c:pt>
                <c:pt idx="385">
                  <c:v>668000</c:v>
                </c:pt>
                <c:pt idx="386">
                  <c:v>670000</c:v>
                </c:pt>
                <c:pt idx="387">
                  <c:v>672000</c:v>
                </c:pt>
                <c:pt idx="388">
                  <c:v>674000</c:v>
                </c:pt>
                <c:pt idx="389">
                  <c:v>676000</c:v>
                </c:pt>
                <c:pt idx="390">
                  <c:v>678000</c:v>
                </c:pt>
                <c:pt idx="391">
                  <c:v>680000</c:v>
                </c:pt>
                <c:pt idx="392">
                  <c:v>682000</c:v>
                </c:pt>
                <c:pt idx="393">
                  <c:v>684000</c:v>
                </c:pt>
                <c:pt idx="394">
                  <c:v>686000</c:v>
                </c:pt>
                <c:pt idx="395">
                  <c:v>688000</c:v>
                </c:pt>
                <c:pt idx="396">
                  <c:v>690000</c:v>
                </c:pt>
                <c:pt idx="397">
                  <c:v>692000</c:v>
                </c:pt>
                <c:pt idx="398">
                  <c:v>694000</c:v>
                </c:pt>
                <c:pt idx="399">
                  <c:v>696000</c:v>
                </c:pt>
                <c:pt idx="400">
                  <c:v>698000</c:v>
                </c:pt>
                <c:pt idx="401">
                  <c:v>700000</c:v>
                </c:pt>
                <c:pt idx="402">
                  <c:v>702000</c:v>
                </c:pt>
                <c:pt idx="403">
                  <c:v>704000</c:v>
                </c:pt>
                <c:pt idx="404">
                  <c:v>706000</c:v>
                </c:pt>
                <c:pt idx="405">
                  <c:v>708000</c:v>
                </c:pt>
                <c:pt idx="406">
                  <c:v>710000</c:v>
                </c:pt>
                <c:pt idx="407">
                  <c:v>712000</c:v>
                </c:pt>
                <c:pt idx="408">
                  <c:v>714000</c:v>
                </c:pt>
                <c:pt idx="409">
                  <c:v>716000</c:v>
                </c:pt>
                <c:pt idx="410">
                  <c:v>718000</c:v>
                </c:pt>
                <c:pt idx="411">
                  <c:v>720000</c:v>
                </c:pt>
                <c:pt idx="412">
                  <c:v>722000</c:v>
                </c:pt>
                <c:pt idx="413">
                  <c:v>724000</c:v>
                </c:pt>
                <c:pt idx="414">
                  <c:v>726000</c:v>
                </c:pt>
                <c:pt idx="415">
                  <c:v>728000</c:v>
                </c:pt>
                <c:pt idx="416">
                  <c:v>730000</c:v>
                </c:pt>
                <c:pt idx="417">
                  <c:v>732000</c:v>
                </c:pt>
                <c:pt idx="418">
                  <c:v>734000</c:v>
                </c:pt>
                <c:pt idx="419">
                  <c:v>736000</c:v>
                </c:pt>
                <c:pt idx="420">
                  <c:v>738000</c:v>
                </c:pt>
                <c:pt idx="421">
                  <c:v>740000</c:v>
                </c:pt>
                <c:pt idx="422">
                  <c:v>742000</c:v>
                </c:pt>
                <c:pt idx="423">
                  <c:v>744000</c:v>
                </c:pt>
                <c:pt idx="424">
                  <c:v>746000</c:v>
                </c:pt>
                <c:pt idx="425">
                  <c:v>748000</c:v>
                </c:pt>
                <c:pt idx="426">
                  <c:v>750000</c:v>
                </c:pt>
                <c:pt idx="427">
                  <c:v>752000</c:v>
                </c:pt>
                <c:pt idx="428">
                  <c:v>754000</c:v>
                </c:pt>
                <c:pt idx="429">
                  <c:v>756000</c:v>
                </c:pt>
                <c:pt idx="430">
                  <c:v>758000</c:v>
                </c:pt>
                <c:pt idx="431">
                  <c:v>760000</c:v>
                </c:pt>
                <c:pt idx="432">
                  <c:v>762000</c:v>
                </c:pt>
                <c:pt idx="433">
                  <c:v>764000</c:v>
                </c:pt>
                <c:pt idx="434">
                  <c:v>766000</c:v>
                </c:pt>
                <c:pt idx="435">
                  <c:v>768000</c:v>
                </c:pt>
                <c:pt idx="436">
                  <c:v>770000</c:v>
                </c:pt>
                <c:pt idx="437">
                  <c:v>772000</c:v>
                </c:pt>
                <c:pt idx="438">
                  <c:v>774000</c:v>
                </c:pt>
                <c:pt idx="439">
                  <c:v>776000</c:v>
                </c:pt>
                <c:pt idx="440">
                  <c:v>778000</c:v>
                </c:pt>
                <c:pt idx="441">
                  <c:v>780000</c:v>
                </c:pt>
                <c:pt idx="442">
                  <c:v>782000</c:v>
                </c:pt>
                <c:pt idx="443">
                  <c:v>784000</c:v>
                </c:pt>
                <c:pt idx="444">
                  <c:v>786000</c:v>
                </c:pt>
                <c:pt idx="445">
                  <c:v>788000</c:v>
                </c:pt>
                <c:pt idx="446">
                  <c:v>790000</c:v>
                </c:pt>
                <c:pt idx="447">
                  <c:v>792000</c:v>
                </c:pt>
                <c:pt idx="448">
                  <c:v>794000</c:v>
                </c:pt>
                <c:pt idx="449">
                  <c:v>796000</c:v>
                </c:pt>
                <c:pt idx="450">
                  <c:v>798000</c:v>
                </c:pt>
                <c:pt idx="451">
                  <c:v>800000</c:v>
                </c:pt>
                <c:pt idx="452">
                  <c:v>802000</c:v>
                </c:pt>
                <c:pt idx="453">
                  <c:v>804000</c:v>
                </c:pt>
                <c:pt idx="454">
                  <c:v>806000</c:v>
                </c:pt>
                <c:pt idx="455">
                  <c:v>808000</c:v>
                </c:pt>
                <c:pt idx="456">
                  <c:v>810000</c:v>
                </c:pt>
                <c:pt idx="457">
                  <c:v>812000</c:v>
                </c:pt>
                <c:pt idx="458">
                  <c:v>814000</c:v>
                </c:pt>
                <c:pt idx="459">
                  <c:v>816000</c:v>
                </c:pt>
                <c:pt idx="460">
                  <c:v>818000</c:v>
                </c:pt>
                <c:pt idx="461">
                  <c:v>820000</c:v>
                </c:pt>
                <c:pt idx="462">
                  <c:v>822000</c:v>
                </c:pt>
                <c:pt idx="463">
                  <c:v>824000</c:v>
                </c:pt>
                <c:pt idx="464">
                  <c:v>826000</c:v>
                </c:pt>
                <c:pt idx="465">
                  <c:v>828000</c:v>
                </c:pt>
                <c:pt idx="466">
                  <c:v>830000</c:v>
                </c:pt>
                <c:pt idx="467">
                  <c:v>832000</c:v>
                </c:pt>
              </c:numCache>
            </c:numRef>
          </c:val>
          <c:smooth val="0"/>
          <c:extLst>
            <c:ext xmlns:c16="http://schemas.microsoft.com/office/drawing/2014/chart" uri="{C3380CC4-5D6E-409C-BE32-E72D297353CC}">
              <c16:uniqueId val="{00000001-8D8D-4AE5-A206-674B2C3C82E0}"/>
            </c:ext>
          </c:extLst>
        </c:ser>
        <c:ser>
          <c:idx val="2"/>
          <c:order val="2"/>
          <c:tx>
            <c:strRef>
              <c:f>Sheet1!$D$1</c:f>
              <c:strCache>
                <c:ptCount val="1"/>
                <c:pt idx="0">
                  <c:v>  Claim at age 70</c:v>
                </c:pt>
              </c:strCache>
            </c:strRef>
          </c:tx>
          <c:spPr>
            <a:ln w="28575">
              <a:solidFill>
                <a:srgbClr val="67963A"/>
              </a:solidFill>
              <a:prstDash val="solid"/>
            </a:ln>
          </c:spPr>
          <c:marker>
            <c:symbol val="none"/>
          </c:marker>
          <c:cat>
            <c:numRef>
              <c:f>Sheet1!$A$2:$A$469</c:f>
              <c:numCache>
                <c:formatCode>General</c:formatCode>
                <c:ptCount val="468"/>
                <c:pt idx="0">
                  <c:v>62</c:v>
                </c:pt>
                <c:pt idx="1">
                  <c:v>62</c:v>
                </c:pt>
                <c:pt idx="2">
                  <c:v>62</c:v>
                </c:pt>
                <c:pt idx="3">
                  <c:v>62</c:v>
                </c:pt>
                <c:pt idx="4">
                  <c:v>62</c:v>
                </c:pt>
                <c:pt idx="5">
                  <c:v>62</c:v>
                </c:pt>
                <c:pt idx="6">
                  <c:v>62</c:v>
                </c:pt>
                <c:pt idx="7">
                  <c:v>62</c:v>
                </c:pt>
                <c:pt idx="8">
                  <c:v>62</c:v>
                </c:pt>
                <c:pt idx="9">
                  <c:v>62</c:v>
                </c:pt>
                <c:pt idx="10">
                  <c:v>62</c:v>
                </c:pt>
                <c:pt idx="11">
                  <c:v>62</c:v>
                </c:pt>
                <c:pt idx="12">
                  <c:v>63</c:v>
                </c:pt>
                <c:pt idx="13">
                  <c:v>63</c:v>
                </c:pt>
                <c:pt idx="14">
                  <c:v>63</c:v>
                </c:pt>
                <c:pt idx="15">
                  <c:v>63</c:v>
                </c:pt>
                <c:pt idx="16">
                  <c:v>63</c:v>
                </c:pt>
                <c:pt idx="17">
                  <c:v>63</c:v>
                </c:pt>
                <c:pt idx="18">
                  <c:v>63</c:v>
                </c:pt>
                <c:pt idx="19">
                  <c:v>63</c:v>
                </c:pt>
                <c:pt idx="20">
                  <c:v>63</c:v>
                </c:pt>
                <c:pt idx="21">
                  <c:v>63</c:v>
                </c:pt>
                <c:pt idx="22">
                  <c:v>63</c:v>
                </c:pt>
                <c:pt idx="23">
                  <c:v>63</c:v>
                </c:pt>
                <c:pt idx="24">
                  <c:v>64</c:v>
                </c:pt>
                <c:pt idx="25">
                  <c:v>64</c:v>
                </c:pt>
                <c:pt idx="26">
                  <c:v>64</c:v>
                </c:pt>
                <c:pt idx="27">
                  <c:v>64</c:v>
                </c:pt>
                <c:pt idx="28">
                  <c:v>64</c:v>
                </c:pt>
                <c:pt idx="29">
                  <c:v>64</c:v>
                </c:pt>
                <c:pt idx="30">
                  <c:v>64</c:v>
                </c:pt>
                <c:pt idx="31">
                  <c:v>64</c:v>
                </c:pt>
                <c:pt idx="32">
                  <c:v>64</c:v>
                </c:pt>
                <c:pt idx="33">
                  <c:v>64</c:v>
                </c:pt>
                <c:pt idx="34">
                  <c:v>64</c:v>
                </c:pt>
                <c:pt idx="35">
                  <c:v>64</c:v>
                </c:pt>
                <c:pt idx="36">
                  <c:v>65</c:v>
                </c:pt>
                <c:pt idx="37">
                  <c:v>65</c:v>
                </c:pt>
                <c:pt idx="38">
                  <c:v>65</c:v>
                </c:pt>
                <c:pt idx="39">
                  <c:v>65</c:v>
                </c:pt>
                <c:pt idx="40">
                  <c:v>65</c:v>
                </c:pt>
                <c:pt idx="41">
                  <c:v>65</c:v>
                </c:pt>
                <c:pt idx="42">
                  <c:v>65</c:v>
                </c:pt>
                <c:pt idx="43">
                  <c:v>65</c:v>
                </c:pt>
                <c:pt idx="44">
                  <c:v>65</c:v>
                </c:pt>
                <c:pt idx="45">
                  <c:v>65</c:v>
                </c:pt>
                <c:pt idx="46">
                  <c:v>65</c:v>
                </c:pt>
                <c:pt idx="47">
                  <c:v>65</c:v>
                </c:pt>
                <c:pt idx="48">
                  <c:v>66</c:v>
                </c:pt>
                <c:pt idx="49">
                  <c:v>66</c:v>
                </c:pt>
                <c:pt idx="50">
                  <c:v>66</c:v>
                </c:pt>
                <c:pt idx="51">
                  <c:v>66</c:v>
                </c:pt>
                <c:pt idx="52">
                  <c:v>66</c:v>
                </c:pt>
                <c:pt idx="53">
                  <c:v>66</c:v>
                </c:pt>
                <c:pt idx="54">
                  <c:v>66</c:v>
                </c:pt>
                <c:pt idx="55">
                  <c:v>66</c:v>
                </c:pt>
                <c:pt idx="56">
                  <c:v>66</c:v>
                </c:pt>
                <c:pt idx="57">
                  <c:v>66</c:v>
                </c:pt>
                <c:pt idx="58">
                  <c:v>66</c:v>
                </c:pt>
                <c:pt idx="59">
                  <c:v>66</c:v>
                </c:pt>
                <c:pt idx="60">
                  <c:v>67</c:v>
                </c:pt>
                <c:pt idx="61">
                  <c:v>67</c:v>
                </c:pt>
                <c:pt idx="62">
                  <c:v>67</c:v>
                </c:pt>
                <c:pt idx="63">
                  <c:v>67</c:v>
                </c:pt>
                <c:pt idx="64">
                  <c:v>67</c:v>
                </c:pt>
                <c:pt idx="65">
                  <c:v>67</c:v>
                </c:pt>
                <c:pt idx="66">
                  <c:v>67</c:v>
                </c:pt>
                <c:pt idx="67">
                  <c:v>67</c:v>
                </c:pt>
                <c:pt idx="68">
                  <c:v>67</c:v>
                </c:pt>
                <c:pt idx="69">
                  <c:v>67</c:v>
                </c:pt>
                <c:pt idx="70">
                  <c:v>67</c:v>
                </c:pt>
                <c:pt idx="71">
                  <c:v>67</c:v>
                </c:pt>
                <c:pt idx="72">
                  <c:v>68</c:v>
                </c:pt>
                <c:pt idx="73">
                  <c:v>68</c:v>
                </c:pt>
                <c:pt idx="74">
                  <c:v>68</c:v>
                </c:pt>
                <c:pt idx="75">
                  <c:v>68</c:v>
                </c:pt>
                <c:pt idx="76">
                  <c:v>68</c:v>
                </c:pt>
                <c:pt idx="77">
                  <c:v>68</c:v>
                </c:pt>
                <c:pt idx="78">
                  <c:v>68</c:v>
                </c:pt>
                <c:pt idx="79">
                  <c:v>68</c:v>
                </c:pt>
                <c:pt idx="80">
                  <c:v>68</c:v>
                </c:pt>
                <c:pt idx="81">
                  <c:v>68</c:v>
                </c:pt>
                <c:pt idx="82">
                  <c:v>68</c:v>
                </c:pt>
                <c:pt idx="83">
                  <c:v>68</c:v>
                </c:pt>
                <c:pt idx="84">
                  <c:v>69</c:v>
                </c:pt>
                <c:pt idx="85">
                  <c:v>69</c:v>
                </c:pt>
                <c:pt idx="86">
                  <c:v>69</c:v>
                </c:pt>
                <c:pt idx="87">
                  <c:v>69</c:v>
                </c:pt>
                <c:pt idx="88">
                  <c:v>69</c:v>
                </c:pt>
                <c:pt idx="89">
                  <c:v>69</c:v>
                </c:pt>
                <c:pt idx="90">
                  <c:v>69</c:v>
                </c:pt>
                <c:pt idx="91">
                  <c:v>69</c:v>
                </c:pt>
                <c:pt idx="92">
                  <c:v>69</c:v>
                </c:pt>
                <c:pt idx="93">
                  <c:v>69</c:v>
                </c:pt>
                <c:pt idx="94">
                  <c:v>69</c:v>
                </c:pt>
                <c:pt idx="95">
                  <c:v>69</c:v>
                </c:pt>
                <c:pt idx="96">
                  <c:v>70</c:v>
                </c:pt>
                <c:pt idx="97">
                  <c:v>70</c:v>
                </c:pt>
                <c:pt idx="98">
                  <c:v>70</c:v>
                </c:pt>
                <c:pt idx="99">
                  <c:v>70</c:v>
                </c:pt>
                <c:pt idx="100">
                  <c:v>70</c:v>
                </c:pt>
                <c:pt idx="101">
                  <c:v>70</c:v>
                </c:pt>
                <c:pt idx="102">
                  <c:v>70</c:v>
                </c:pt>
                <c:pt idx="103">
                  <c:v>70</c:v>
                </c:pt>
                <c:pt idx="104">
                  <c:v>70</c:v>
                </c:pt>
                <c:pt idx="105">
                  <c:v>70</c:v>
                </c:pt>
                <c:pt idx="106">
                  <c:v>70</c:v>
                </c:pt>
                <c:pt idx="107">
                  <c:v>70</c:v>
                </c:pt>
                <c:pt idx="108">
                  <c:v>71</c:v>
                </c:pt>
                <c:pt idx="109">
                  <c:v>71</c:v>
                </c:pt>
                <c:pt idx="110">
                  <c:v>71</c:v>
                </c:pt>
                <c:pt idx="111">
                  <c:v>71</c:v>
                </c:pt>
                <c:pt idx="112">
                  <c:v>71</c:v>
                </c:pt>
                <c:pt idx="113">
                  <c:v>71</c:v>
                </c:pt>
                <c:pt idx="114">
                  <c:v>71</c:v>
                </c:pt>
                <c:pt idx="115">
                  <c:v>71</c:v>
                </c:pt>
                <c:pt idx="116">
                  <c:v>71</c:v>
                </c:pt>
                <c:pt idx="117">
                  <c:v>71</c:v>
                </c:pt>
                <c:pt idx="118">
                  <c:v>71</c:v>
                </c:pt>
                <c:pt idx="119">
                  <c:v>71</c:v>
                </c:pt>
                <c:pt idx="120">
                  <c:v>72</c:v>
                </c:pt>
                <c:pt idx="121">
                  <c:v>72</c:v>
                </c:pt>
                <c:pt idx="122">
                  <c:v>72</c:v>
                </c:pt>
                <c:pt idx="123">
                  <c:v>72</c:v>
                </c:pt>
                <c:pt idx="124">
                  <c:v>72</c:v>
                </c:pt>
                <c:pt idx="125">
                  <c:v>72</c:v>
                </c:pt>
                <c:pt idx="126">
                  <c:v>72</c:v>
                </c:pt>
                <c:pt idx="127">
                  <c:v>72</c:v>
                </c:pt>
                <c:pt idx="128">
                  <c:v>72</c:v>
                </c:pt>
                <c:pt idx="129">
                  <c:v>72</c:v>
                </c:pt>
                <c:pt idx="130">
                  <c:v>72</c:v>
                </c:pt>
                <c:pt idx="131">
                  <c:v>72</c:v>
                </c:pt>
                <c:pt idx="132">
                  <c:v>73</c:v>
                </c:pt>
                <c:pt idx="133">
                  <c:v>73</c:v>
                </c:pt>
                <c:pt idx="134">
                  <c:v>73</c:v>
                </c:pt>
                <c:pt idx="135">
                  <c:v>73</c:v>
                </c:pt>
                <c:pt idx="136">
                  <c:v>73</c:v>
                </c:pt>
                <c:pt idx="137">
                  <c:v>73</c:v>
                </c:pt>
                <c:pt idx="138">
                  <c:v>73</c:v>
                </c:pt>
                <c:pt idx="139">
                  <c:v>73</c:v>
                </c:pt>
                <c:pt idx="140">
                  <c:v>73</c:v>
                </c:pt>
                <c:pt idx="141">
                  <c:v>73</c:v>
                </c:pt>
                <c:pt idx="142">
                  <c:v>73</c:v>
                </c:pt>
                <c:pt idx="143">
                  <c:v>73</c:v>
                </c:pt>
                <c:pt idx="144">
                  <c:v>74</c:v>
                </c:pt>
                <c:pt idx="145">
                  <c:v>74</c:v>
                </c:pt>
                <c:pt idx="146">
                  <c:v>74</c:v>
                </c:pt>
                <c:pt idx="147">
                  <c:v>74</c:v>
                </c:pt>
                <c:pt idx="148">
                  <c:v>74</c:v>
                </c:pt>
                <c:pt idx="149">
                  <c:v>74</c:v>
                </c:pt>
                <c:pt idx="150">
                  <c:v>74</c:v>
                </c:pt>
                <c:pt idx="151">
                  <c:v>74</c:v>
                </c:pt>
                <c:pt idx="152">
                  <c:v>74</c:v>
                </c:pt>
                <c:pt idx="153">
                  <c:v>74</c:v>
                </c:pt>
                <c:pt idx="154">
                  <c:v>74</c:v>
                </c:pt>
                <c:pt idx="155">
                  <c:v>74</c:v>
                </c:pt>
                <c:pt idx="156">
                  <c:v>75</c:v>
                </c:pt>
                <c:pt idx="157">
                  <c:v>75</c:v>
                </c:pt>
                <c:pt idx="158">
                  <c:v>75</c:v>
                </c:pt>
                <c:pt idx="159">
                  <c:v>75</c:v>
                </c:pt>
                <c:pt idx="160">
                  <c:v>75</c:v>
                </c:pt>
                <c:pt idx="161">
                  <c:v>75</c:v>
                </c:pt>
                <c:pt idx="162">
                  <c:v>75</c:v>
                </c:pt>
                <c:pt idx="163">
                  <c:v>75</c:v>
                </c:pt>
                <c:pt idx="164">
                  <c:v>75</c:v>
                </c:pt>
                <c:pt idx="165">
                  <c:v>75</c:v>
                </c:pt>
                <c:pt idx="166">
                  <c:v>75</c:v>
                </c:pt>
                <c:pt idx="167">
                  <c:v>75</c:v>
                </c:pt>
                <c:pt idx="168">
                  <c:v>76</c:v>
                </c:pt>
                <c:pt idx="169">
                  <c:v>76</c:v>
                </c:pt>
                <c:pt idx="170">
                  <c:v>76</c:v>
                </c:pt>
                <c:pt idx="171">
                  <c:v>76</c:v>
                </c:pt>
                <c:pt idx="172">
                  <c:v>76</c:v>
                </c:pt>
                <c:pt idx="173">
                  <c:v>76</c:v>
                </c:pt>
                <c:pt idx="174">
                  <c:v>76</c:v>
                </c:pt>
                <c:pt idx="175">
                  <c:v>76</c:v>
                </c:pt>
                <c:pt idx="176">
                  <c:v>76</c:v>
                </c:pt>
                <c:pt idx="177">
                  <c:v>76</c:v>
                </c:pt>
                <c:pt idx="178">
                  <c:v>76</c:v>
                </c:pt>
                <c:pt idx="179">
                  <c:v>76</c:v>
                </c:pt>
                <c:pt idx="180">
                  <c:v>77</c:v>
                </c:pt>
                <c:pt idx="181">
                  <c:v>77</c:v>
                </c:pt>
                <c:pt idx="182">
                  <c:v>77</c:v>
                </c:pt>
                <c:pt idx="183">
                  <c:v>77</c:v>
                </c:pt>
                <c:pt idx="184">
                  <c:v>77</c:v>
                </c:pt>
                <c:pt idx="185">
                  <c:v>77</c:v>
                </c:pt>
                <c:pt idx="186">
                  <c:v>77</c:v>
                </c:pt>
                <c:pt idx="187">
                  <c:v>77</c:v>
                </c:pt>
                <c:pt idx="188">
                  <c:v>77</c:v>
                </c:pt>
                <c:pt idx="189">
                  <c:v>77</c:v>
                </c:pt>
                <c:pt idx="190">
                  <c:v>77</c:v>
                </c:pt>
                <c:pt idx="191">
                  <c:v>77</c:v>
                </c:pt>
                <c:pt idx="192">
                  <c:v>78</c:v>
                </c:pt>
                <c:pt idx="193">
                  <c:v>78</c:v>
                </c:pt>
                <c:pt idx="194">
                  <c:v>78</c:v>
                </c:pt>
                <c:pt idx="195">
                  <c:v>78</c:v>
                </c:pt>
                <c:pt idx="196">
                  <c:v>78</c:v>
                </c:pt>
                <c:pt idx="197">
                  <c:v>78</c:v>
                </c:pt>
                <c:pt idx="198">
                  <c:v>78</c:v>
                </c:pt>
                <c:pt idx="199">
                  <c:v>78</c:v>
                </c:pt>
                <c:pt idx="200">
                  <c:v>78</c:v>
                </c:pt>
                <c:pt idx="201">
                  <c:v>78</c:v>
                </c:pt>
                <c:pt idx="202">
                  <c:v>78</c:v>
                </c:pt>
                <c:pt idx="203">
                  <c:v>78</c:v>
                </c:pt>
                <c:pt idx="204">
                  <c:v>79</c:v>
                </c:pt>
                <c:pt idx="205">
                  <c:v>79</c:v>
                </c:pt>
                <c:pt idx="206">
                  <c:v>79</c:v>
                </c:pt>
                <c:pt idx="207">
                  <c:v>79</c:v>
                </c:pt>
                <c:pt idx="208">
                  <c:v>79</c:v>
                </c:pt>
                <c:pt idx="209">
                  <c:v>79</c:v>
                </c:pt>
                <c:pt idx="210">
                  <c:v>79</c:v>
                </c:pt>
                <c:pt idx="211">
                  <c:v>79</c:v>
                </c:pt>
                <c:pt idx="212">
                  <c:v>79</c:v>
                </c:pt>
                <c:pt idx="213">
                  <c:v>79</c:v>
                </c:pt>
                <c:pt idx="214">
                  <c:v>79</c:v>
                </c:pt>
                <c:pt idx="215">
                  <c:v>79</c:v>
                </c:pt>
                <c:pt idx="216">
                  <c:v>80</c:v>
                </c:pt>
                <c:pt idx="217">
                  <c:v>80</c:v>
                </c:pt>
                <c:pt idx="218">
                  <c:v>80</c:v>
                </c:pt>
                <c:pt idx="219">
                  <c:v>80</c:v>
                </c:pt>
                <c:pt idx="220">
                  <c:v>80</c:v>
                </c:pt>
                <c:pt idx="221">
                  <c:v>80</c:v>
                </c:pt>
                <c:pt idx="222">
                  <c:v>80</c:v>
                </c:pt>
                <c:pt idx="223">
                  <c:v>80</c:v>
                </c:pt>
                <c:pt idx="224">
                  <c:v>80</c:v>
                </c:pt>
                <c:pt idx="225">
                  <c:v>80</c:v>
                </c:pt>
                <c:pt idx="226">
                  <c:v>80</c:v>
                </c:pt>
                <c:pt idx="227">
                  <c:v>80</c:v>
                </c:pt>
                <c:pt idx="228">
                  <c:v>81</c:v>
                </c:pt>
                <c:pt idx="229">
                  <c:v>81</c:v>
                </c:pt>
                <c:pt idx="230">
                  <c:v>81</c:v>
                </c:pt>
                <c:pt idx="231">
                  <c:v>81</c:v>
                </c:pt>
                <c:pt idx="232">
                  <c:v>81</c:v>
                </c:pt>
                <c:pt idx="233">
                  <c:v>81</c:v>
                </c:pt>
                <c:pt idx="234">
                  <c:v>81</c:v>
                </c:pt>
                <c:pt idx="235">
                  <c:v>81</c:v>
                </c:pt>
                <c:pt idx="236">
                  <c:v>81</c:v>
                </c:pt>
                <c:pt idx="237">
                  <c:v>81</c:v>
                </c:pt>
                <c:pt idx="238">
                  <c:v>81</c:v>
                </c:pt>
                <c:pt idx="239">
                  <c:v>81</c:v>
                </c:pt>
                <c:pt idx="240">
                  <c:v>82</c:v>
                </c:pt>
                <c:pt idx="241">
                  <c:v>82</c:v>
                </c:pt>
                <c:pt idx="242">
                  <c:v>82</c:v>
                </c:pt>
                <c:pt idx="243">
                  <c:v>82</c:v>
                </c:pt>
                <c:pt idx="244">
                  <c:v>82</c:v>
                </c:pt>
                <c:pt idx="245">
                  <c:v>82</c:v>
                </c:pt>
                <c:pt idx="246">
                  <c:v>82</c:v>
                </c:pt>
                <c:pt idx="247">
                  <c:v>82</c:v>
                </c:pt>
                <c:pt idx="248">
                  <c:v>82</c:v>
                </c:pt>
                <c:pt idx="249">
                  <c:v>82</c:v>
                </c:pt>
                <c:pt idx="250">
                  <c:v>82</c:v>
                </c:pt>
                <c:pt idx="251">
                  <c:v>82</c:v>
                </c:pt>
                <c:pt idx="252">
                  <c:v>83</c:v>
                </c:pt>
                <c:pt idx="253">
                  <c:v>83</c:v>
                </c:pt>
                <c:pt idx="254">
                  <c:v>83</c:v>
                </c:pt>
                <c:pt idx="255">
                  <c:v>83</c:v>
                </c:pt>
                <c:pt idx="256">
                  <c:v>83</c:v>
                </c:pt>
                <c:pt idx="257">
                  <c:v>83</c:v>
                </c:pt>
                <c:pt idx="258">
                  <c:v>83</c:v>
                </c:pt>
                <c:pt idx="259">
                  <c:v>83</c:v>
                </c:pt>
                <c:pt idx="260">
                  <c:v>83</c:v>
                </c:pt>
                <c:pt idx="261">
                  <c:v>83</c:v>
                </c:pt>
                <c:pt idx="262">
                  <c:v>83</c:v>
                </c:pt>
                <c:pt idx="263">
                  <c:v>83</c:v>
                </c:pt>
                <c:pt idx="264">
                  <c:v>84</c:v>
                </c:pt>
                <c:pt idx="265">
                  <c:v>84</c:v>
                </c:pt>
                <c:pt idx="266">
                  <c:v>84</c:v>
                </c:pt>
                <c:pt idx="267">
                  <c:v>84</c:v>
                </c:pt>
                <c:pt idx="268">
                  <c:v>84</c:v>
                </c:pt>
                <c:pt idx="269">
                  <c:v>84</c:v>
                </c:pt>
                <c:pt idx="270">
                  <c:v>84</c:v>
                </c:pt>
                <c:pt idx="271">
                  <c:v>84</c:v>
                </c:pt>
                <c:pt idx="272">
                  <c:v>84</c:v>
                </c:pt>
                <c:pt idx="273">
                  <c:v>84</c:v>
                </c:pt>
                <c:pt idx="274">
                  <c:v>84</c:v>
                </c:pt>
                <c:pt idx="275">
                  <c:v>84</c:v>
                </c:pt>
                <c:pt idx="276">
                  <c:v>85</c:v>
                </c:pt>
                <c:pt idx="277">
                  <c:v>85</c:v>
                </c:pt>
                <c:pt idx="278">
                  <c:v>85</c:v>
                </c:pt>
                <c:pt idx="279">
                  <c:v>85</c:v>
                </c:pt>
                <c:pt idx="280">
                  <c:v>85</c:v>
                </c:pt>
                <c:pt idx="281">
                  <c:v>85</c:v>
                </c:pt>
                <c:pt idx="282">
                  <c:v>85</c:v>
                </c:pt>
                <c:pt idx="283">
                  <c:v>85</c:v>
                </c:pt>
                <c:pt idx="284">
                  <c:v>85</c:v>
                </c:pt>
                <c:pt idx="285">
                  <c:v>85</c:v>
                </c:pt>
                <c:pt idx="286">
                  <c:v>85</c:v>
                </c:pt>
                <c:pt idx="287">
                  <c:v>85</c:v>
                </c:pt>
                <c:pt idx="288">
                  <c:v>86</c:v>
                </c:pt>
                <c:pt idx="289">
                  <c:v>86</c:v>
                </c:pt>
                <c:pt idx="290">
                  <c:v>86</c:v>
                </c:pt>
                <c:pt idx="291">
                  <c:v>86</c:v>
                </c:pt>
                <c:pt idx="292">
                  <c:v>86</c:v>
                </c:pt>
                <c:pt idx="293">
                  <c:v>86</c:v>
                </c:pt>
                <c:pt idx="294">
                  <c:v>86</c:v>
                </c:pt>
                <c:pt idx="295">
                  <c:v>86</c:v>
                </c:pt>
                <c:pt idx="296">
                  <c:v>86</c:v>
                </c:pt>
                <c:pt idx="297">
                  <c:v>86</c:v>
                </c:pt>
                <c:pt idx="298">
                  <c:v>86</c:v>
                </c:pt>
                <c:pt idx="299">
                  <c:v>86</c:v>
                </c:pt>
                <c:pt idx="300">
                  <c:v>87</c:v>
                </c:pt>
                <c:pt idx="301">
                  <c:v>87</c:v>
                </c:pt>
                <c:pt idx="302">
                  <c:v>87</c:v>
                </c:pt>
                <c:pt idx="303">
                  <c:v>87</c:v>
                </c:pt>
                <c:pt idx="304">
                  <c:v>87</c:v>
                </c:pt>
                <c:pt idx="305">
                  <c:v>87</c:v>
                </c:pt>
                <c:pt idx="306">
                  <c:v>87</c:v>
                </c:pt>
                <c:pt idx="307">
                  <c:v>87</c:v>
                </c:pt>
                <c:pt idx="308">
                  <c:v>87</c:v>
                </c:pt>
                <c:pt idx="309">
                  <c:v>87</c:v>
                </c:pt>
                <c:pt idx="310">
                  <c:v>87</c:v>
                </c:pt>
                <c:pt idx="311">
                  <c:v>87</c:v>
                </c:pt>
                <c:pt idx="312">
                  <c:v>88</c:v>
                </c:pt>
                <c:pt idx="313">
                  <c:v>88</c:v>
                </c:pt>
                <c:pt idx="314">
                  <c:v>88</c:v>
                </c:pt>
                <c:pt idx="315">
                  <c:v>88</c:v>
                </c:pt>
                <c:pt idx="316">
                  <c:v>88</c:v>
                </c:pt>
                <c:pt idx="317">
                  <c:v>88</c:v>
                </c:pt>
                <c:pt idx="318">
                  <c:v>88</c:v>
                </c:pt>
                <c:pt idx="319">
                  <c:v>88</c:v>
                </c:pt>
                <c:pt idx="320">
                  <c:v>88</c:v>
                </c:pt>
                <c:pt idx="321">
                  <c:v>88</c:v>
                </c:pt>
                <c:pt idx="322">
                  <c:v>88</c:v>
                </c:pt>
                <c:pt idx="323">
                  <c:v>88</c:v>
                </c:pt>
                <c:pt idx="324">
                  <c:v>89</c:v>
                </c:pt>
                <c:pt idx="325">
                  <c:v>89</c:v>
                </c:pt>
                <c:pt idx="326">
                  <c:v>89</c:v>
                </c:pt>
                <c:pt idx="327">
                  <c:v>89</c:v>
                </c:pt>
                <c:pt idx="328">
                  <c:v>89</c:v>
                </c:pt>
                <c:pt idx="329">
                  <c:v>89</c:v>
                </c:pt>
                <c:pt idx="330">
                  <c:v>89</c:v>
                </c:pt>
                <c:pt idx="331">
                  <c:v>89</c:v>
                </c:pt>
                <c:pt idx="332">
                  <c:v>89</c:v>
                </c:pt>
                <c:pt idx="333">
                  <c:v>89</c:v>
                </c:pt>
                <c:pt idx="334">
                  <c:v>89</c:v>
                </c:pt>
                <c:pt idx="335">
                  <c:v>89</c:v>
                </c:pt>
                <c:pt idx="336">
                  <c:v>90</c:v>
                </c:pt>
                <c:pt idx="337">
                  <c:v>90</c:v>
                </c:pt>
                <c:pt idx="338">
                  <c:v>90</c:v>
                </c:pt>
                <c:pt idx="339">
                  <c:v>90</c:v>
                </c:pt>
                <c:pt idx="340">
                  <c:v>90</c:v>
                </c:pt>
                <c:pt idx="341">
                  <c:v>90</c:v>
                </c:pt>
                <c:pt idx="342">
                  <c:v>90</c:v>
                </c:pt>
                <c:pt idx="343">
                  <c:v>90</c:v>
                </c:pt>
                <c:pt idx="344">
                  <c:v>90</c:v>
                </c:pt>
                <c:pt idx="345">
                  <c:v>90</c:v>
                </c:pt>
                <c:pt idx="346">
                  <c:v>90</c:v>
                </c:pt>
                <c:pt idx="347">
                  <c:v>90</c:v>
                </c:pt>
                <c:pt idx="348">
                  <c:v>91</c:v>
                </c:pt>
                <c:pt idx="349">
                  <c:v>91</c:v>
                </c:pt>
                <c:pt idx="350">
                  <c:v>91</c:v>
                </c:pt>
                <c:pt idx="351">
                  <c:v>91</c:v>
                </c:pt>
                <c:pt idx="352">
                  <c:v>91</c:v>
                </c:pt>
                <c:pt idx="353">
                  <c:v>91</c:v>
                </c:pt>
                <c:pt idx="354">
                  <c:v>91</c:v>
                </c:pt>
                <c:pt idx="355">
                  <c:v>91</c:v>
                </c:pt>
                <c:pt idx="356">
                  <c:v>91</c:v>
                </c:pt>
                <c:pt idx="357">
                  <c:v>91</c:v>
                </c:pt>
                <c:pt idx="358">
                  <c:v>91</c:v>
                </c:pt>
                <c:pt idx="359">
                  <c:v>91</c:v>
                </c:pt>
                <c:pt idx="360">
                  <c:v>92</c:v>
                </c:pt>
                <c:pt idx="361">
                  <c:v>92</c:v>
                </c:pt>
                <c:pt idx="362">
                  <c:v>92</c:v>
                </c:pt>
                <c:pt idx="363">
                  <c:v>92</c:v>
                </c:pt>
                <c:pt idx="364">
                  <c:v>92</c:v>
                </c:pt>
                <c:pt idx="365">
                  <c:v>92</c:v>
                </c:pt>
                <c:pt idx="366">
                  <c:v>92</c:v>
                </c:pt>
                <c:pt idx="367">
                  <c:v>92</c:v>
                </c:pt>
                <c:pt idx="368">
                  <c:v>92</c:v>
                </c:pt>
                <c:pt idx="369">
                  <c:v>92</c:v>
                </c:pt>
                <c:pt idx="370">
                  <c:v>92</c:v>
                </c:pt>
                <c:pt idx="371">
                  <c:v>92</c:v>
                </c:pt>
                <c:pt idx="372">
                  <c:v>93</c:v>
                </c:pt>
                <c:pt idx="373">
                  <c:v>93</c:v>
                </c:pt>
                <c:pt idx="374">
                  <c:v>93</c:v>
                </c:pt>
                <c:pt idx="375">
                  <c:v>93</c:v>
                </c:pt>
                <c:pt idx="376">
                  <c:v>93</c:v>
                </c:pt>
                <c:pt idx="377">
                  <c:v>93</c:v>
                </c:pt>
                <c:pt idx="378">
                  <c:v>93</c:v>
                </c:pt>
                <c:pt idx="379">
                  <c:v>93</c:v>
                </c:pt>
                <c:pt idx="380">
                  <c:v>93</c:v>
                </c:pt>
                <c:pt idx="381">
                  <c:v>93</c:v>
                </c:pt>
                <c:pt idx="382">
                  <c:v>93</c:v>
                </c:pt>
                <c:pt idx="383">
                  <c:v>93</c:v>
                </c:pt>
                <c:pt idx="384">
                  <c:v>94</c:v>
                </c:pt>
                <c:pt idx="385">
                  <c:v>94</c:v>
                </c:pt>
                <c:pt idx="386">
                  <c:v>94</c:v>
                </c:pt>
                <c:pt idx="387">
                  <c:v>94</c:v>
                </c:pt>
                <c:pt idx="388">
                  <c:v>94</c:v>
                </c:pt>
                <c:pt idx="389">
                  <c:v>94</c:v>
                </c:pt>
                <c:pt idx="390">
                  <c:v>94</c:v>
                </c:pt>
                <c:pt idx="391">
                  <c:v>94</c:v>
                </c:pt>
                <c:pt idx="392">
                  <c:v>94</c:v>
                </c:pt>
                <c:pt idx="393">
                  <c:v>94</c:v>
                </c:pt>
                <c:pt idx="394">
                  <c:v>94</c:v>
                </c:pt>
                <c:pt idx="395">
                  <c:v>94</c:v>
                </c:pt>
                <c:pt idx="396">
                  <c:v>95</c:v>
                </c:pt>
                <c:pt idx="397">
                  <c:v>95</c:v>
                </c:pt>
                <c:pt idx="398">
                  <c:v>95</c:v>
                </c:pt>
                <c:pt idx="399">
                  <c:v>95</c:v>
                </c:pt>
                <c:pt idx="400">
                  <c:v>95</c:v>
                </c:pt>
                <c:pt idx="401">
                  <c:v>95</c:v>
                </c:pt>
                <c:pt idx="402">
                  <c:v>95</c:v>
                </c:pt>
                <c:pt idx="403">
                  <c:v>95</c:v>
                </c:pt>
                <c:pt idx="404">
                  <c:v>95</c:v>
                </c:pt>
                <c:pt idx="405">
                  <c:v>95</c:v>
                </c:pt>
                <c:pt idx="406">
                  <c:v>95</c:v>
                </c:pt>
                <c:pt idx="407">
                  <c:v>95</c:v>
                </c:pt>
                <c:pt idx="408">
                  <c:v>96</c:v>
                </c:pt>
                <c:pt idx="409">
                  <c:v>96</c:v>
                </c:pt>
                <c:pt idx="410">
                  <c:v>96</c:v>
                </c:pt>
                <c:pt idx="411">
                  <c:v>96</c:v>
                </c:pt>
                <c:pt idx="412">
                  <c:v>96</c:v>
                </c:pt>
                <c:pt idx="413">
                  <c:v>96</c:v>
                </c:pt>
                <c:pt idx="414">
                  <c:v>96</c:v>
                </c:pt>
                <c:pt idx="415">
                  <c:v>96</c:v>
                </c:pt>
                <c:pt idx="416">
                  <c:v>96</c:v>
                </c:pt>
                <c:pt idx="417">
                  <c:v>96</c:v>
                </c:pt>
                <c:pt idx="418">
                  <c:v>96</c:v>
                </c:pt>
                <c:pt idx="419">
                  <c:v>96</c:v>
                </c:pt>
                <c:pt idx="420">
                  <c:v>97</c:v>
                </c:pt>
                <c:pt idx="421">
                  <c:v>97</c:v>
                </c:pt>
                <c:pt idx="422">
                  <c:v>97</c:v>
                </c:pt>
                <c:pt idx="423">
                  <c:v>97</c:v>
                </c:pt>
                <c:pt idx="424">
                  <c:v>97</c:v>
                </c:pt>
                <c:pt idx="425">
                  <c:v>97</c:v>
                </c:pt>
                <c:pt idx="426">
                  <c:v>97</c:v>
                </c:pt>
                <c:pt idx="427">
                  <c:v>97</c:v>
                </c:pt>
                <c:pt idx="428">
                  <c:v>97</c:v>
                </c:pt>
                <c:pt idx="429">
                  <c:v>97</c:v>
                </c:pt>
                <c:pt idx="430">
                  <c:v>97</c:v>
                </c:pt>
                <c:pt idx="431">
                  <c:v>97</c:v>
                </c:pt>
                <c:pt idx="432">
                  <c:v>98</c:v>
                </c:pt>
                <c:pt idx="433">
                  <c:v>98</c:v>
                </c:pt>
                <c:pt idx="434">
                  <c:v>98</c:v>
                </c:pt>
                <c:pt idx="435">
                  <c:v>98</c:v>
                </c:pt>
                <c:pt idx="436">
                  <c:v>98</c:v>
                </c:pt>
                <c:pt idx="437">
                  <c:v>98</c:v>
                </c:pt>
                <c:pt idx="438">
                  <c:v>98</c:v>
                </c:pt>
                <c:pt idx="439">
                  <c:v>98</c:v>
                </c:pt>
                <c:pt idx="440">
                  <c:v>98</c:v>
                </c:pt>
                <c:pt idx="441">
                  <c:v>98</c:v>
                </c:pt>
                <c:pt idx="442">
                  <c:v>98</c:v>
                </c:pt>
                <c:pt idx="443">
                  <c:v>98</c:v>
                </c:pt>
                <c:pt idx="444">
                  <c:v>99</c:v>
                </c:pt>
                <c:pt idx="445">
                  <c:v>99</c:v>
                </c:pt>
                <c:pt idx="446">
                  <c:v>99</c:v>
                </c:pt>
                <c:pt idx="447">
                  <c:v>99</c:v>
                </c:pt>
                <c:pt idx="448">
                  <c:v>99</c:v>
                </c:pt>
                <c:pt idx="449">
                  <c:v>99</c:v>
                </c:pt>
                <c:pt idx="450">
                  <c:v>99</c:v>
                </c:pt>
                <c:pt idx="451">
                  <c:v>99</c:v>
                </c:pt>
                <c:pt idx="452">
                  <c:v>99</c:v>
                </c:pt>
                <c:pt idx="453">
                  <c:v>99</c:v>
                </c:pt>
                <c:pt idx="454">
                  <c:v>99</c:v>
                </c:pt>
                <c:pt idx="455">
                  <c:v>99</c:v>
                </c:pt>
                <c:pt idx="456">
                  <c:v>100</c:v>
                </c:pt>
                <c:pt idx="457">
                  <c:v>100</c:v>
                </c:pt>
                <c:pt idx="458">
                  <c:v>100</c:v>
                </c:pt>
                <c:pt idx="459">
                  <c:v>100</c:v>
                </c:pt>
                <c:pt idx="460">
                  <c:v>100</c:v>
                </c:pt>
                <c:pt idx="461">
                  <c:v>100</c:v>
                </c:pt>
                <c:pt idx="462">
                  <c:v>100</c:v>
                </c:pt>
                <c:pt idx="463">
                  <c:v>100</c:v>
                </c:pt>
                <c:pt idx="464">
                  <c:v>100</c:v>
                </c:pt>
                <c:pt idx="465">
                  <c:v>100</c:v>
                </c:pt>
                <c:pt idx="466">
                  <c:v>100</c:v>
                </c:pt>
                <c:pt idx="467">
                  <c:v>100</c:v>
                </c:pt>
              </c:numCache>
            </c:numRef>
          </c:cat>
          <c:val>
            <c:numRef>
              <c:f>Sheet1!$D$2:$D$469</c:f>
              <c:numCache>
                <c:formatCode>_("$"* #,##0_);_("$"* \(#,##0\);_("$"* "-"??_);_(@_)</c:formatCode>
                <c:ptCount val="468"/>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2586.6</c:v>
                </c:pt>
                <c:pt idx="97">
                  <c:v>5173.2</c:v>
                </c:pt>
                <c:pt idx="98">
                  <c:v>7759.8</c:v>
                </c:pt>
                <c:pt idx="99">
                  <c:v>10346.4</c:v>
                </c:pt>
                <c:pt idx="100">
                  <c:v>12933</c:v>
                </c:pt>
                <c:pt idx="101">
                  <c:v>15519.6</c:v>
                </c:pt>
                <c:pt idx="102">
                  <c:v>18106.2</c:v>
                </c:pt>
                <c:pt idx="103">
                  <c:v>20692.8</c:v>
                </c:pt>
                <c:pt idx="104">
                  <c:v>23279.399999999991</c:v>
                </c:pt>
                <c:pt idx="105">
                  <c:v>25866</c:v>
                </c:pt>
                <c:pt idx="106">
                  <c:v>28452.599999999991</c:v>
                </c:pt>
                <c:pt idx="107">
                  <c:v>31039.19999999999</c:v>
                </c:pt>
                <c:pt idx="108">
                  <c:v>33625.800000000003</c:v>
                </c:pt>
                <c:pt idx="109">
                  <c:v>36212.400000000001</c:v>
                </c:pt>
                <c:pt idx="110">
                  <c:v>38799</c:v>
                </c:pt>
                <c:pt idx="111">
                  <c:v>41385.599999999999</c:v>
                </c:pt>
                <c:pt idx="112">
                  <c:v>43972.19999999999</c:v>
                </c:pt>
                <c:pt idx="113">
                  <c:v>46558.799999999988</c:v>
                </c:pt>
                <c:pt idx="114">
                  <c:v>49145.4</c:v>
                </c:pt>
                <c:pt idx="115">
                  <c:v>51732</c:v>
                </c:pt>
                <c:pt idx="116">
                  <c:v>54318.6</c:v>
                </c:pt>
                <c:pt idx="117">
                  <c:v>56905.199999999983</c:v>
                </c:pt>
                <c:pt idx="118">
                  <c:v>59491.799999999981</c:v>
                </c:pt>
                <c:pt idx="119">
                  <c:v>62078.39999999998</c:v>
                </c:pt>
                <c:pt idx="120">
                  <c:v>64664.999999999978</c:v>
                </c:pt>
                <c:pt idx="121">
                  <c:v>67251.599999999977</c:v>
                </c:pt>
                <c:pt idx="122">
                  <c:v>69838.199999999983</c:v>
                </c:pt>
                <c:pt idx="123">
                  <c:v>72424.799999999988</c:v>
                </c:pt>
                <c:pt idx="124">
                  <c:v>75011.399999999994</c:v>
                </c:pt>
                <c:pt idx="125">
                  <c:v>77598</c:v>
                </c:pt>
                <c:pt idx="126">
                  <c:v>80184.600000000006</c:v>
                </c:pt>
                <c:pt idx="127">
                  <c:v>82771.200000000012</c:v>
                </c:pt>
                <c:pt idx="128">
                  <c:v>85357.8</c:v>
                </c:pt>
                <c:pt idx="129">
                  <c:v>87944.400000000009</c:v>
                </c:pt>
                <c:pt idx="130">
                  <c:v>90531.000000000029</c:v>
                </c:pt>
                <c:pt idx="131">
                  <c:v>93117.600000000035</c:v>
                </c:pt>
                <c:pt idx="132">
                  <c:v>95704.200000000041</c:v>
                </c:pt>
                <c:pt idx="133">
                  <c:v>98290.800000000047</c:v>
                </c:pt>
                <c:pt idx="134">
                  <c:v>100877.4</c:v>
                </c:pt>
                <c:pt idx="135">
                  <c:v>103464.0000000001</c:v>
                </c:pt>
                <c:pt idx="136">
                  <c:v>106050.60000000009</c:v>
                </c:pt>
                <c:pt idx="137">
                  <c:v>108637.2000000001</c:v>
                </c:pt>
                <c:pt idx="138">
                  <c:v>111223.8000000001</c:v>
                </c:pt>
                <c:pt idx="139">
                  <c:v>113810.4000000001</c:v>
                </c:pt>
                <c:pt idx="140">
                  <c:v>116397.0000000001</c:v>
                </c:pt>
                <c:pt idx="141">
                  <c:v>118983.60000000009</c:v>
                </c:pt>
                <c:pt idx="142">
                  <c:v>121570.2000000001</c:v>
                </c:pt>
                <c:pt idx="143">
                  <c:v>124156.8000000001</c:v>
                </c:pt>
                <c:pt idx="144">
                  <c:v>126743.4000000001</c:v>
                </c:pt>
                <c:pt idx="145">
                  <c:v>129330.0000000001</c:v>
                </c:pt>
                <c:pt idx="146">
                  <c:v>131916.60000000009</c:v>
                </c:pt>
                <c:pt idx="147">
                  <c:v>134503.2000000001</c:v>
                </c:pt>
                <c:pt idx="148">
                  <c:v>137089.8000000001</c:v>
                </c:pt>
                <c:pt idx="149">
                  <c:v>139676.40000000011</c:v>
                </c:pt>
                <c:pt idx="150">
                  <c:v>142263.00000000009</c:v>
                </c:pt>
                <c:pt idx="151">
                  <c:v>144849.60000000021</c:v>
                </c:pt>
                <c:pt idx="152">
                  <c:v>147436.20000000019</c:v>
                </c:pt>
                <c:pt idx="153">
                  <c:v>150022.8000000001</c:v>
                </c:pt>
                <c:pt idx="154">
                  <c:v>152609.40000000011</c:v>
                </c:pt>
                <c:pt idx="155">
                  <c:v>155196.00000000009</c:v>
                </c:pt>
                <c:pt idx="156">
                  <c:v>157782.60000000021</c:v>
                </c:pt>
                <c:pt idx="157">
                  <c:v>160369.20000000019</c:v>
                </c:pt>
                <c:pt idx="158">
                  <c:v>162955.80000000019</c:v>
                </c:pt>
                <c:pt idx="159">
                  <c:v>165542.4000000002</c:v>
                </c:pt>
                <c:pt idx="160">
                  <c:v>168129.0000000002</c:v>
                </c:pt>
                <c:pt idx="161">
                  <c:v>170715.60000000021</c:v>
                </c:pt>
                <c:pt idx="162">
                  <c:v>173302.20000000019</c:v>
                </c:pt>
                <c:pt idx="163">
                  <c:v>175888.80000000019</c:v>
                </c:pt>
                <c:pt idx="164">
                  <c:v>178475.4000000002</c:v>
                </c:pt>
                <c:pt idx="165">
                  <c:v>181062.0000000002</c:v>
                </c:pt>
                <c:pt idx="166">
                  <c:v>183648.60000000021</c:v>
                </c:pt>
                <c:pt idx="167">
                  <c:v>186235.20000000019</c:v>
                </c:pt>
                <c:pt idx="168">
                  <c:v>188821.80000000031</c:v>
                </c:pt>
                <c:pt idx="169">
                  <c:v>191408.40000000031</c:v>
                </c:pt>
                <c:pt idx="170">
                  <c:v>193995.00000000029</c:v>
                </c:pt>
                <c:pt idx="171">
                  <c:v>196581.6000000003</c:v>
                </c:pt>
                <c:pt idx="172">
                  <c:v>199168.2000000003</c:v>
                </c:pt>
                <c:pt idx="173">
                  <c:v>201754.80000000031</c:v>
                </c:pt>
                <c:pt idx="174">
                  <c:v>204341.40000000031</c:v>
                </c:pt>
                <c:pt idx="175">
                  <c:v>206928.00000000029</c:v>
                </c:pt>
                <c:pt idx="176">
                  <c:v>209514.6000000003</c:v>
                </c:pt>
                <c:pt idx="177">
                  <c:v>212101.2000000003</c:v>
                </c:pt>
                <c:pt idx="178">
                  <c:v>214687.80000000031</c:v>
                </c:pt>
                <c:pt idx="179">
                  <c:v>217274.40000000031</c:v>
                </c:pt>
                <c:pt idx="180">
                  <c:v>219861.00000000029</c:v>
                </c:pt>
                <c:pt idx="181">
                  <c:v>222447.6000000003</c:v>
                </c:pt>
                <c:pt idx="182">
                  <c:v>225034.2000000003</c:v>
                </c:pt>
                <c:pt idx="183">
                  <c:v>227620.80000000031</c:v>
                </c:pt>
                <c:pt idx="184">
                  <c:v>230207.40000000031</c:v>
                </c:pt>
                <c:pt idx="185">
                  <c:v>232794.00000000029</c:v>
                </c:pt>
                <c:pt idx="186">
                  <c:v>235380.60000000041</c:v>
                </c:pt>
                <c:pt idx="187">
                  <c:v>237967.20000000039</c:v>
                </c:pt>
                <c:pt idx="188">
                  <c:v>240553.80000000031</c:v>
                </c:pt>
                <c:pt idx="189">
                  <c:v>243140.40000000031</c:v>
                </c:pt>
                <c:pt idx="190">
                  <c:v>245727.00000000041</c:v>
                </c:pt>
                <c:pt idx="191">
                  <c:v>248313.60000000041</c:v>
                </c:pt>
                <c:pt idx="192">
                  <c:v>250900.20000000039</c:v>
                </c:pt>
                <c:pt idx="193">
                  <c:v>253486.8000000004</c:v>
                </c:pt>
                <c:pt idx="194">
                  <c:v>256073.4000000004</c:v>
                </c:pt>
                <c:pt idx="195">
                  <c:v>258660.00000000041</c:v>
                </c:pt>
                <c:pt idx="196">
                  <c:v>261246.60000000041</c:v>
                </c:pt>
                <c:pt idx="197">
                  <c:v>263833.20000000042</c:v>
                </c:pt>
                <c:pt idx="198">
                  <c:v>266419.8000000004</c:v>
                </c:pt>
                <c:pt idx="199">
                  <c:v>269006.40000000037</c:v>
                </c:pt>
                <c:pt idx="200">
                  <c:v>271593.00000000029</c:v>
                </c:pt>
                <c:pt idx="201">
                  <c:v>274179.60000000033</c:v>
                </c:pt>
                <c:pt idx="202">
                  <c:v>276766.2000000003</c:v>
                </c:pt>
                <c:pt idx="203">
                  <c:v>279352.80000000022</c:v>
                </c:pt>
                <c:pt idx="204">
                  <c:v>281939.40000000031</c:v>
                </c:pt>
                <c:pt idx="205">
                  <c:v>284526.00000000017</c:v>
                </c:pt>
                <c:pt idx="206">
                  <c:v>287112.60000000021</c:v>
                </c:pt>
                <c:pt idx="207">
                  <c:v>289699.20000000019</c:v>
                </c:pt>
                <c:pt idx="208">
                  <c:v>292285.80000000022</c:v>
                </c:pt>
                <c:pt idx="209">
                  <c:v>294872.4000000002</c:v>
                </c:pt>
                <c:pt idx="210">
                  <c:v>297459.00000000012</c:v>
                </c:pt>
                <c:pt idx="211">
                  <c:v>300045.60000000009</c:v>
                </c:pt>
                <c:pt idx="212">
                  <c:v>302632.20000000019</c:v>
                </c:pt>
                <c:pt idx="213">
                  <c:v>305218.8</c:v>
                </c:pt>
                <c:pt idx="214">
                  <c:v>307805.40000000002</c:v>
                </c:pt>
                <c:pt idx="215">
                  <c:v>310392</c:v>
                </c:pt>
                <c:pt idx="216">
                  <c:v>312978.59999999998</c:v>
                </c:pt>
                <c:pt idx="217">
                  <c:v>315565.2</c:v>
                </c:pt>
                <c:pt idx="218">
                  <c:v>318151.8</c:v>
                </c:pt>
                <c:pt idx="219">
                  <c:v>320738.40000000002</c:v>
                </c:pt>
                <c:pt idx="220">
                  <c:v>323325</c:v>
                </c:pt>
                <c:pt idx="221">
                  <c:v>325911.59999999998</c:v>
                </c:pt>
                <c:pt idx="222">
                  <c:v>328498.1999999999</c:v>
                </c:pt>
                <c:pt idx="223">
                  <c:v>331084.79999999981</c:v>
                </c:pt>
                <c:pt idx="224">
                  <c:v>333671.39999999979</c:v>
                </c:pt>
                <c:pt idx="225">
                  <c:v>336258</c:v>
                </c:pt>
                <c:pt idx="226">
                  <c:v>338844.5999999998</c:v>
                </c:pt>
                <c:pt idx="227">
                  <c:v>341431.19999999972</c:v>
                </c:pt>
                <c:pt idx="228">
                  <c:v>344017.7999999997</c:v>
                </c:pt>
                <c:pt idx="229">
                  <c:v>346604.39999999967</c:v>
                </c:pt>
                <c:pt idx="230">
                  <c:v>349190.99999999971</c:v>
                </c:pt>
                <c:pt idx="231">
                  <c:v>351777.59999999969</c:v>
                </c:pt>
                <c:pt idx="232">
                  <c:v>354364.1999999996</c:v>
                </c:pt>
                <c:pt idx="233">
                  <c:v>356950.79999999958</c:v>
                </c:pt>
                <c:pt idx="234">
                  <c:v>359537.39999999962</c:v>
                </c:pt>
                <c:pt idx="235">
                  <c:v>362123.99999999971</c:v>
                </c:pt>
                <c:pt idx="236">
                  <c:v>364710.59999999951</c:v>
                </c:pt>
                <c:pt idx="237">
                  <c:v>367297.19999999949</c:v>
                </c:pt>
                <c:pt idx="238">
                  <c:v>369883.79999999952</c:v>
                </c:pt>
                <c:pt idx="239">
                  <c:v>372470.3999999995</c:v>
                </c:pt>
                <c:pt idx="240">
                  <c:v>375056.99999999942</c:v>
                </c:pt>
                <c:pt idx="241">
                  <c:v>377643.59999999939</c:v>
                </c:pt>
                <c:pt idx="242">
                  <c:v>380230.19999999937</c:v>
                </c:pt>
                <c:pt idx="243">
                  <c:v>382816.79999999941</c:v>
                </c:pt>
                <c:pt idx="244">
                  <c:v>385403.39999999932</c:v>
                </c:pt>
                <c:pt idx="245">
                  <c:v>387989.9999999993</c:v>
                </c:pt>
                <c:pt idx="246">
                  <c:v>390576.59999999928</c:v>
                </c:pt>
                <c:pt idx="247">
                  <c:v>393163.19999999931</c:v>
                </c:pt>
                <c:pt idx="248">
                  <c:v>395749.79999999929</c:v>
                </c:pt>
                <c:pt idx="249">
                  <c:v>398336.39999999921</c:v>
                </c:pt>
                <c:pt idx="250">
                  <c:v>400922.9999999993</c:v>
                </c:pt>
                <c:pt idx="251">
                  <c:v>403509.59999999922</c:v>
                </c:pt>
                <c:pt idx="252">
                  <c:v>406096.1999999992</c:v>
                </c:pt>
                <c:pt idx="253">
                  <c:v>408682.79999999912</c:v>
                </c:pt>
                <c:pt idx="254">
                  <c:v>411269.39999999909</c:v>
                </c:pt>
                <c:pt idx="255">
                  <c:v>413855.99999999919</c:v>
                </c:pt>
                <c:pt idx="256">
                  <c:v>416442.5999999991</c:v>
                </c:pt>
                <c:pt idx="257">
                  <c:v>419029.19999999902</c:v>
                </c:pt>
                <c:pt idx="258">
                  <c:v>421615.799999999</c:v>
                </c:pt>
                <c:pt idx="259">
                  <c:v>424202.39999999892</c:v>
                </c:pt>
                <c:pt idx="260">
                  <c:v>426788.99999999901</c:v>
                </c:pt>
                <c:pt idx="261">
                  <c:v>429375.59999999893</c:v>
                </c:pt>
                <c:pt idx="262">
                  <c:v>431962.19999999879</c:v>
                </c:pt>
                <c:pt idx="263">
                  <c:v>434548.79999999888</c:v>
                </c:pt>
                <c:pt idx="264">
                  <c:v>437135.39999999892</c:v>
                </c:pt>
                <c:pt idx="265">
                  <c:v>439721.99999999901</c:v>
                </c:pt>
                <c:pt idx="266">
                  <c:v>442308.59999999881</c:v>
                </c:pt>
                <c:pt idx="267">
                  <c:v>444895.19999999879</c:v>
                </c:pt>
                <c:pt idx="268">
                  <c:v>447481.79999999882</c:v>
                </c:pt>
                <c:pt idx="269">
                  <c:v>450068.39999999863</c:v>
                </c:pt>
                <c:pt idx="270">
                  <c:v>452654.99999999872</c:v>
                </c:pt>
                <c:pt idx="271">
                  <c:v>455241.5999999987</c:v>
                </c:pt>
                <c:pt idx="272">
                  <c:v>457828.19999999861</c:v>
                </c:pt>
                <c:pt idx="273">
                  <c:v>460414.79999999859</c:v>
                </c:pt>
                <c:pt idx="274">
                  <c:v>463001.39999999863</c:v>
                </c:pt>
                <c:pt idx="275">
                  <c:v>465587.9999999986</c:v>
                </c:pt>
                <c:pt idx="276">
                  <c:v>468174.59999999858</c:v>
                </c:pt>
                <c:pt idx="277">
                  <c:v>470761.19999999861</c:v>
                </c:pt>
                <c:pt idx="278">
                  <c:v>473347.79999999859</c:v>
                </c:pt>
                <c:pt idx="279">
                  <c:v>475934.39999999851</c:v>
                </c:pt>
                <c:pt idx="280">
                  <c:v>478520.99999999849</c:v>
                </c:pt>
                <c:pt idx="281">
                  <c:v>481107.59999999852</c:v>
                </c:pt>
                <c:pt idx="282">
                  <c:v>483694.19999999832</c:v>
                </c:pt>
                <c:pt idx="283">
                  <c:v>486280.79999999842</c:v>
                </c:pt>
                <c:pt idx="284">
                  <c:v>488867.39999999839</c:v>
                </c:pt>
                <c:pt idx="285">
                  <c:v>491453.99999999849</c:v>
                </c:pt>
                <c:pt idx="286">
                  <c:v>494040.59999999829</c:v>
                </c:pt>
                <c:pt idx="287">
                  <c:v>496627.19999999832</c:v>
                </c:pt>
                <c:pt idx="288">
                  <c:v>499213.7999999983</c:v>
                </c:pt>
                <c:pt idx="289">
                  <c:v>501800.39999999822</c:v>
                </c:pt>
                <c:pt idx="290">
                  <c:v>504386.99999999831</c:v>
                </c:pt>
                <c:pt idx="291">
                  <c:v>506973.59999999817</c:v>
                </c:pt>
                <c:pt idx="292">
                  <c:v>509560.19999999809</c:v>
                </c:pt>
                <c:pt idx="293">
                  <c:v>512146.79999999818</c:v>
                </c:pt>
                <c:pt idx="294">
                  <c:v>514733.39999999822</c:v>
                </c:pt>
                <c:pt idx="295">
                  <c:v>517319.9999999982</c:v>
                </c:pt>
                <c:pt idx="296">
                  <c:v>519906.59999999811</c:v>
                </c:pt>
                <c:pt idx="297">
                  <c:v>522493.19999999809</c:v>
                </c:pt>
                <c:pt idx="298">
                  <c:v>525079.79999999772</c:v>
                </c:pt>
                <c:pt idx="299">
                  <c:v>527666.39999999781</c:v>
                </c:pt>
                <c:pt idx="300">
                  <c:v>530252.99999999779</c:v>
                </c:pt>
                <c:pt idx="301">
                  <c:v>532839.59999999776</c:v>
                </c:pt>
                <c:pt idx="302">
                  <c:v>535426.19999999774</c:v>
                </c:pt>
                <c:pt idx="303">
                  <c:v>538012.79999999749</c:v>
                </c:pt>
                <c:pt idx="304">
                  <c:v>540599.39999999769</c:v>
                </c:pt>
                <c:pt idx="305">
                  <c:v>543185.99999999767</c:v>
                </c:pt>
                <c:pt idx="306">
                  <c:v>545772.59999999765</c:v>
                </c:pt>
                <c:pt idx="307">
                  <c:v>548359.19999999751</c:v>
                </c:pt>
                <c:pt idx="308">
                  <c:v>550945.79999999737</c:v>
                </c:pt>
                <c:pt idx="309">
                  <c:v>553532.39999999758</c:v>
                </c:pt>
                <c:pt idx="310">
                  <c:v>556118.99999999756</c:v>
                </c:pt>
                <c:pt idx="311">
                  <c:v>558705.59999999742</c:v>
                </c:pt>
                <c:pt idx="312">
                  <c:v>561292.19999999728</c:v>
                </c:pt>
                <c:pt idx="313">
                  <c:v>563878.79999999725</c:v>
                </c:pt>
                <c:pt idx="314">
                  <c:v>566465.39999999746</c:v>
                </c:pt>
                <c:pt idx="315">
                  <c:v>569051.99999999744</c:v>
                </c:pt>
                <c:pt idx="316">
                  <c:v>571638.59999999718</c:v>
                </c:pt>
                <c:pt idx="317">
                  <c:v>574225.19999999728</c:v>
                </c:pt>
                <c:pt idx="318">
                  <c:v>576811.79999999725</c:v>
                </c:pt>
                <c:pt idx="319">
                  <c:v>579398.39999999735</c:v>
                </c:pt>
                <c:pt idx="320">
                  <c:v>581984.99999999721</c:v>
                </c:pt>
                <c:pt idx="321">
                  <c:v>584571.59999999718</c:v>
                </c:pt>
                <c:pt idx="322">
                  <c:v>587158.19999999716</c:v>
                </c:pt>
                <c:pt idx="323">
                  <c:v>589744.79999999702</c:v>
                </c:pt>
                <c:pt idx="324">
                  <c:v>592331.39999999723</c:v>
                </c:pt>
                <c:pt idx="325">
                  <c:v>594917.99999999709</c:v>
                </c:pt>
                <c:pt idx="326">
                  <c:v>597504.59999999707</c:v>
                </c:pt>
                <c:pt idx="327">
                  <c:v>600091.19999999716</c:v>
                </c:pt>
                <c:pt idx="328">
                  <c:v>602677.79999999702</c:v>
                </c:pt>
                <c:pt idx="329">
                  <c:v>605264.39999999711</c:v>
                </c:pt>
                <c:pt idx="330">
                  <c:v>607850.99999999709</c:v>
                </c:pt>
                <c:pt idx="331">
                  <c:v>610437.59999999707</c:v>
                </c:pt>
                <c:pt idx="332">
                  <c:v>613024.19999999704</c:v>
                </c:pt>
                <c:pt idx="333">
                  <c:v>615610.79999999679</c:v>
                </c:pt>
                <c:pt idx="334">
                  <c:v>618197.399999997</c:v>
                </c:pt>
                <c:pt idx="335">
                  <c:v>620783.99999999697</c:v>
                </c:pt>
                <c:pt idx="336">
                  <c:v>623370.59999999695</c:v>
                </c:pt>
                <c:pt idx="337">
                  <c:v>625957.19999999681</c:v>
                </c:pt>
                <c:pt idx="338">
                  <c:v>628543.79999999679</c:v>
                </c:pt>
                <c:pt idx="339">
                  <c:v>631130.39999999688</c:v>
                </c:pt>
                <c:pt idx="340">
                  <c:v>633716.99999999697</c:v>
                </c:pt>
                <c:pt idx="341">
                  <c:v>636303.59999999683</c:v>
                </c:pt>
                <c:pt idx="342">
                  <c:v>638890.19999999669</c:v>
                </c:pt>
                <c:pt idx="343">
                  <c:v>641476.79999999667</c:v>
                </c:pt>
                <c:pt idx="344">
                  <c:v>644063.39999999688</c:v>
                </c:pt>
                <c:pt idx="345">
                  <c:v>646649.99999999697</c:v>
                </c:pt>
                <c:pt idx="346">
                  <c:v>649236.59999999672</c:v>
                </c:pt>
                <c:pt idx="347">
                  <c:v>651823.19999999669</c:v>
                </c:pt>
                <c:pt idx="348">
                  <c:v>654409.79999999667</c:v>
                </c:pt>
                <c:pt idx="349">
                  <c:v>656996.39999999688</c:v>
                </c:pt>
                <c:pt idx="350">
                  <c:v>659582.99999999686</c:v>
                </c:pt>
                <c:pt idx="351">
                  <c:v>662169.5999999966</c:v>
                </c:pt>
                <c:pt idx="352">
                  <c:v>664756.19999999658</c:v>
                </c:pt>
                <c:pt idx="353">
                  <c:v>667342.79999999655</c:v>
                </c:pt>
                <c:pt idx="354">
                  <c:v>669929.39999999676</c:v>
                </c:pt>
                <c:pt idx="355">
                  <c:v>672515.99999999651</c:v>
                </c:pt>
                <c:pt idx="356">
                  <c:v>675102.59999999648</c:v>
                </c:pt>
                <c:pt idx="357">
                  <c:v>677689.19999999646</c:v>
                </c:pt>
                <c:pt idx="358">
                  <c:v>680275.79999999632</c:v>
                </c:pt>
                <c:pt idx="359">
                  <c:v>682862.39999999641</c:v>
                </c:pt>
                <c:pt idx="360">
                  <c:v>685448.99999999639</c:v>
                </c:pt>
                <c:pt idx="361">
                  <c:v>688035.59999999637</c:v>
                </c:pt>
                <c:pt idx="362">
                  <c:v>690622.19999999634</c:v>
                </c:pt>
                <c:pt idx="363">
                  <c:v>693208.7999999962</c:v>
                </c:pt>
                <c:pt idx="364">
                  <c:v>695795.3999999963</c:v>
                </c:pt>
                <c:pt idx="365">
                  <c:v>698381.99999999639</c:v>
                </c:pt>
                <c:pt idx="366">
                  <c:v>700968.59999999637</c:v>
                </c:pt>
                <c:pt idx="367">
                  <c:v>703555.19999999623</c:v>
                </c:pt>
                <c:pt idx="368">
                  <c:v>706141.79999999609</c:v>
                </c:pt>
                <c:pt idx="369">
                  <c:v>708728.3999999963</c:v>
                </c:pt>
                <c:pt idx="370">
                  <c:v>711314.99999999639</c:v>
                </c:pt>
                <c:pt idx="371">
                  <c:v>713901.59999999637</c:v>
                </c:pt>
                <c:pt idx="372">
                  <c:v>716488.19999999611</c:v>
                </c:pt>
                <c:pt idx="373">
                  <c:v>719074.79999999609</c:v>
                </c:pt>
                <c:pt idx="374">
                  <c:v>721661.3999999963</c:v>
                </c:pt>
                <c:pt idx="375">
                  <c:v>724247.99999999627</c:v>
                </c:pt>
                <c:pt idx="376">
                  <c:v>726834.59999999602</c:v>
                </c:pt>
                <c:pt idx="377">
                  <c:v>729421.199999996</c:v>
                </c:pt>
                <c:pt idx="378">
                  <c:v>732007.79999999597</c:v>
                </c:pt>
                <c:pt idx="379">
                  <c:v>734594.39999999618</c:v>
                </c:pt>
                <c:pt idx="380">
                  <c:v>737180.99999999616</c:v>
                </c:pt>
                <c:pt idx="381">
                  <c:v>739767.5999999959</c:v>
                </c:pt>
                <c:pt idx="382">
                  <c:v>742354.19999999588</c:v>
                </c:pt>
                <c:pt idx="383">
                  <c:v>744940.79999999586</c:v>
                </c:pt>
                <c:pt idx="384">
                  <c:v>747527.39999999607</c:v>
                </c:pt>
                <c:pt idx="385">
                  <c:v>750113.99999999581</c:v>
                </c:pt>
                <c:pt idx="386">
                  <c:v>752700.59999999579</c:v>
                </c:pt>
                <c:pt idx="387">
                  <c:v>755287.19999999576</c:v>
                </c:pt>
                <c:pt idx="388">
                  <c:v>757873.79999999574</c:v>
                </c:pt>
                <c:pt idx="389">
                  <c:v>760460.39999999572</c:v>
                </c:pt>
                <c:pt idx="390">
                  <c:v>763046.99999999569</c:v>
                </c:pt>
                <c:pt idx="391">
                  <c:v>765633.59999999567</c:v>
                </c:pt>
                <c:pt idx="392">
                  <c:v>768220.19999999565</c:v>
                </c:pt>
                <c:pt idx="393">
                  <c:v>770806.79999999551</c:v>
                </c:pt>
                <c:pt idx="394">
                  <c:v>773393.3999999956</c:v>
                </c:pt>
                <c:pt idx="395">
                  <c:v>775979.99999999558</c:v>
                </c:pt>
                <c:pt idx="396">
                  <c:v>778566.59999999555</c:v>
                </c:pt>
                <c:pt idx="397">
                  <c:v>781153.19999999541</c:v>
                </c:pt>
                <c:pt idx="398">
                  <c:v>783739.79999999527</c:v>
                </c:pt>
                <c:pt idx="399">
                  <c:v>786326.39999999548</c:v>
                </c:pt>
                <c:pt idx="400">
                  <c:v>788912.99999999546</c:v>
                </c:pt>
                <c:pt idx="401">
                  <c:v>791499.59999999532</c:v>
                </c:pt>
                <c:pt idx="402">
                  <c:v>794086.19999999518</c:v>
                </c:pt>
                <c:pt idx="403">
                  <c:v>796672.79999999527</c:v>
                </c:pt>
                <c:pt idx="404">
                  <c:v>799259.39999999537</c:v>
                </c:pt>
                <c:pt idx="405">
                  <c:v>801845.99999999534</c:v>
                </c:pt>
                <c:pt idx="406">
                  <c:v>804432.5999999952</c:v>
                </c:pt>
                <c:pt idx="407">
                  <c:v>807019.19999999518</c:v>
                </c:pt>
                <c:pt idx="408">
                  <c:v>809605.79999999516</c:v>
                </c:pt>
                <c:pt idx="409">
                  <c:v>812192.39999999537</c:v>
                </c:pt>
                <c:pt idx="410">
                  <c:v>814778.99999999523</c:v>
                </c:pt>
                <c:pt idx="411">
                  <c:v>817365.59999999509</c:v>
                </c:pt>
                <c:pt idx="412">
                  <c:v>819952.19999999506</c:v>
                </c:pt>
                <c:pt idx="413">
                  <c:v>822538.79999999516</c:v>
                </c:pt>
                <c:pt idx="414">
                  <c:v>825125.39999999537</c:v>
                </c:pt>
                <c:pt idx="415">
                  <c:v>827711.99999999511</c:v>
                </c:pt>
                <c:pt idx="416">
                  <c:v>830298.59999999509</c:v>
                </c:pt>
                <c:pt idx="417">
                  <c:v>832885.19999999506</c:v>
                </c:pt>
                <c:pt idx="418">
                  <c:v>835471.79999999504</c:v>
                </c:pt>
                <c:pt idx="419">
                  <c:v>838058.39999999502</c:v>
                </c:pt>
                <c:pt idx="420">
                  <c:v>840644.99999999499</c:v>
                </c:pt>
                <c:pt idx="421">
                  <c:v>843231.59999999497</c:v>
                </c:pt>
                <c:pt idx="422">
                  <c:v>845818.19999999495</c:v>
                </c:pt>
                <c:pt idx="423">
                  <c:v>848404.79999999481</c:v>
                </c:pt>
                <c:pt idx="424">
                  <c:v>850991.3999999949</c:v>
                </c:pt>
                <c:pt idx="425">
                  <c:v>853577.99999999488</c:v>
                </c:pt>
                <c:pt idx="426">
                  <c:v>856164.59999999485</c:v>
                </c:pt>
                <c:pt idx="427">
                  <c:v>858751.19999999471</c:v>
                </c:pt>
                <c:pt idx="428">
                  <c:v>861337.79999999458</c:v>
                </c:pt>
                <c:pt idx="429">
                  <c:v>863924.39999999478</c:v>
                </c:pt>
                <c:pt idx="430">
                  <c:v>866510.99999999476</c:v>
                </c:pt>
                <c:pt idx="431">
                  <c:v>869097.59999999462</c:v>
                </c:pt>
                <c:pt idx="432">
                  <c:v>871684.19999999448</c:v>
                </c:pt>
                <c:pt idx="433">
                  <c:v>874270.79999999446</c:v>
                </c:pt>
                <c:pt idx="434">
                  <c:v>876857.39999999467</c:v>
                </c:pt>
                <c:pt idx="435">
                  <c:v>879443.99999999464</c:v>
                </c:pt>
                <c:pt idx="436">
                  <c:v>882030.59999999439</c:v>
                </c:pt>
                <c:pt idx="437">
                  <c:v>884617.19999999437</c:v>
                </c:pt>
                <c:pt idx="438">
                  <c:v>887203.79999999434</c:v>
                </c:pt>
                <c:pt idx="439">
                  <c:v>889790.39999999455</c:v>
                </c:pt>
                <c:pt idx="440">
                  <c:v>892376.99999999441</c:v>
                </c:pt>
                <c:pt idx="441">
                  <c:v>894963.59999999427</c:v>
                </c:pt>
                <c:pt idx="442">
                  <c:v>897550.19999999425</c:v>
                </c:pt>
                <c:pt idx="443">
                  <c:v>900136.79999999423</c:v>
                </c:pt>
                <c:pt idx="444">
                  <c:v>902723.39999999432</c:v>
                </c:pt>
                <c:pt idx="445">
                  <c:v>905309.99999999418</c:v>
                </c:pt>
                <c:pt idx="446">
                  <c:v>907896.59999999427</c:v>
                </c:pt>
                <c:pt idx="447">
                  <c:v>910483.19999999425</c:v>
                </c:pt>
                <c:pt idx="448">
                  <c:v>913069.79999999411</c:v>
                </c:pt>
                <c:pt idx="449">
                  <c:v>915656.3999999942</c:v>
                </c:pt>
                <c:pt idx="450">
                  <c:v>918242.99999999418</c:v>
                </c:pt>
                <c:pt idx="451">
                  <c:v>920829.59999999416</c:v>
                </c:pt>
                <c:pt idx="452">
                  <c:v>923416.19999999402</c:v>
                </c:pt>
                <c:pt idx="453">
                  <c:v>926002.79999999399</c:v>
                </c:pt>
                <c:pt idx="454">
                  <c:v>928589.39999999409</c:v>
                </c:pt>
                <c:pt idx="455">
                  <c:v>931175.99999999406</c:v>
                </c:pt>
                <c:pt idx="456">
                  <c:v>933762.59999999416</c:v>
                </c:pt>
                <c:pt idx="457">
                  <c:v>936349.19999999402</c:v>
                </c:pt>
                <c:pt idx="458">
                  <c:v>938935.79999999388</c:v>
                </c:pt>
                <c:pt idx="459">
                  <c:v>941522.39999999409</c:v>
                </c:pt>
                <c:pt idx="460">
                  <c:v>944108.99999999406</c:v>
                </c:pt>
                <c:pt idx="461">
                  <c:v>946695.59999999404</c:v>
                </c:pt>
                <c:pt idx="462">
                  <c:v>949282.19999999378</c:v>
                </c:pt>
                <c:pt idx="463">
                  <c:v>951868.79999999388</c:v>
                </c:pt>
                <c:pt idx="464">
                  <c:v>954455.39999999397</c:v>
                </c:pt>
                <c:pt idx="465">
                  <c:v>957041.99999999395</c:v>
                </c:pt>
                <c:pt idx="466">
                  <c:v>959628.59999999381</c:v>
                </c:pt>
                <c:pt idx="467">
                  <c:v>962215.19999999378</c:v>
                </c:pt>
              </c:numCache>
            </c:numRef>
          </c:val>
          <c:smooth val="0"/>
          <c:extLst>
            <c:ext xmlns:c16="http://schemas.microsoft.com/office/drawing/2014/chart" uri="{C3380CC4-5D6E-409C-BE32-E72D297353CC}">
              <c16:uniqueId val="{00000002-8D8D-4AE5-A206-674B2C3C82E0}"/>
            </c:ext>
          </c:extLst>
        </c:ser>
        <c:dLbls>
          <c:showLegendKey val="0"/>
          <c:showVal val="0"/>
          <c:showCatName val="0"/>
          <c:showSerName val="0"/>
          <c:showPercent val="0"/>
          <c:showBubbleSize val="0"/>
        </c:dLbls>
        <c:smooth val="0"/>
        <c:axId val="-958076208"/>
        <c:axId val="-958073456"/>
      </c:lineChart>
      <c:catAx>
        <c:axId val="-958076208"/>
        <c:scaling>
          <c:orientation val="minMax"/>
        </c:scaling>
        <c:delete val="0"/>
        <c:axPos val="b"/>
        <c:numFmt formatCode="General" sourceLinked="1"/>
        <c:majorTickMark val="none"/>
        <c:minorTickMark val="none"/>
        <c:tickLblPos val="nextTo"/>
        <c:spPr>
          <a:ln w="25352">
            <a:solidFill>
              <a:schemeClr val="tx1"/>
            </a:solidFill>
            <a:prstDash val="solid"/>
          </a:ln>
        </c:spPr>
        <c:txPr>
          <a:bodyPr rot="0" vert="horz"/>
          <a:lstStyle/>
          <a:p>
            <a:pPr>
              <a:defRPr b="0">
                <a:solidFill>
                  <a:schemeClr val="tx1"/>
                </a:solidFill>
              </a:defRPr>
            </a:pPr>
            <a:endParaRPr lang="en-US"/>
          </a:p>
        </c:txPr>
        <c:crossAx val="-958073456"/>
        <c:crosses val="autoZero"/>
        <c:auto val="1"/>
        <c:lblAlgn val="ctr"/>
        <c:lblOffset val="0"/>
        <c:tickLblSkip val="24"/>
        <c:tickMarkSkip val="1"/>
        <c:noMultiLvlLbl val="0"/>
      </c:catAx>
      <c:valAx>
        <c:axId val="-958073456"/>
        <c:scaling>
          <c:orientation val="minMax"/>
        </c:scaling>
        <c:delete val="0"/>
        <c:axPos val="l"/>
        <c:majorGridlines>
          <c:spPr>
            <a:ln w="12676">
              <a:solidFill>
                <a:schemeClr val="bg1">
                  <a:lumMod val="85000"/>
                </a:schemeClr>
              </a:solidFill>
              <a:prstDash val="solid"/>
            </a:ln>
          </c:spPr>
        </c:majorGridlines>
        <c:numFmt formatCode="\$#,##0" sourceLinked="0"/>
        <c:majorTickMark val="out"/>
        <c:minorTickMark val="none"/>
        <c:tickLblPos val="nextTo"/>
        <c:spPr>
          <a:ln w="9507">
            <a:noFill/>
          </a:ln>
        </c:spPr>
        <c:txPr>
          <a:bodyPr rot="0" vert="horz"/>
          <a:lstStyle/>
          <a:p>
            <a:pPr>
              <a:defRPr/>
            </a:pPr>
            <a:endParaRPr lang="en-US"/>
          </a:p>
        </c:txPr>
        <c:crossAx val="-958076208"/>
        <c:crosses val="autoZero"/>
        <c:crossBetween val="between"/>
        <c:dispUnits>
          <c:builtInUnit val="thousands"/>
          <c:dispUnitsLbl>
            <c:layout>
              <c:manualLayout>
                <c:xMode val="edge"/>
                <c:yMode val="edge"/>
                <c:x val="1.0903886988636699E-3"/>
                <c:y val="6.6964043287692501E-3"/>
              </c:manualLayout>
            </c:layout>
            <c:spPr>
              <a:noFill/>
              <a:ln w="25352">
                <a:noFill/>
              </a:ln>
            </c:spPr>
            <c:txPr>
              <a:bodyPr rot="0" vert="horz"/>
              <a:lstStyle/>
              <a:p>
                <a:pPr algn="ctr">
                  <a:defRPr/>
                </a:pPr>
                <a:endParaRPr lang="en-US"/>
              </a:p>
            </c:txPr>
          </c:dispUnitsLbl>
        </c:dispUnits>
      </c:valAx>
      <c:spPr>
        <a:noFill/>
        <a:ln w="25352">
          <a:noFill/>
        </a:ln>
      </c:spPr>
    </c:plotArea>
    <c:legend>
      <c:legendPos val="r"/>
      <c:layout>
        <c:manualLayout>
          <c:xMode val="edge"/>
          <c:yMode val="edge"/>
          <c:x val="0.15054802142394"/>
          <c:y val="0.12012515676919699"/>
          <c:w val="0.421600293706693"/>
          <c:h val="0.26010886570213199"/>
        </c:manualLayout>
      </c:layout>
      <c:overlay val="0"/>
      <c:spPr>
        <a:solidFill>
          <a:schemeClr val="bg1"/>
        </a:solidFill>
        <a:ln w="25352">
          <a:noFill/>
        </a:ln>
      </c:spPr>
      <c:txPr>
        <a:bodyPr/>
        <a:lstStyle/>
        <a:p>
          <a:pPr>
            <a:defRPr sz="1600"/>
          </a:pPr>
          <a:endParaRPr lang="en-US"/>
        </a:p>
      </c:txPr>
    </c:legend>
    <c:plotVisOnly val="1"/>
    <c:dispBlanksAs val="gap"/>
    <c:showDLblsOverMax val="0"/>
  </c:chart>
  <c:spPr>
    <a:noFill/>
    <a:ln>
      <a:noFill/>
    </a:ln>
  </c:spPr>
  <c:txPr>
    <a:bodyPr/>
    <a:lstStyle/>
    <a:p>
      <a:pPr>
        <a:defRPr sz="1300" b="0" i="0" u="none" strike="noStrike" baseline="0">
          <a:solidFill>
            <a:schemeClr val="tx1"/>
          </a:solidFill>
          <a:latin typeface="+mn-lt"/>
          <a:ea typeface="Arial"/>
          <a:cs typeface="Arial"/>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0.00335</cdr:x>
      <cdr:y>0.02355</cdr:y>
    </cdr:from>
    <cdr:to>
      <cdr:x>0.98679</cdr:x>
      <cdr:y>0.05782</cdr:y>
    </cdr:to>
    <cdr:sp macro="" textlink="">
      <cdr:nvSpPr>
        <cdr:cNvPr id="2" name="Rectangle 1"/>
        <cdr:cNvSpPr/>
      </cdr:nvSpPr>
      <cdr:spPr>
        <a:xfrm xmlns:a="http://schemas.openxmlformats.org/drawingml/2006/main">
          <a:off x="25634" y="96714"/>
          <a:ext cx="7517423" cy="140677"/>
        </a:xfrm>
        <a:prstGeom xmlns:a="http://schemas.openxmlformats.org/drawingml/2006/main" prst="rect">
          <a:avLst/>
        </a:prstGeom>
        <a:solidFill xmlns:a="http://schemas.openxmlformats.org/drawingml/2006/main">
          <a:srgbClr val="FFFFFF"/>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583" cy="480388"/>
          </a:xfrm>
          <a:prstGeom prst="rect">
            <a:avLst/>
          </a:prstGeom>
        </p:spPr>
        <p:txBody>
          <a:bodyPr vert="horz" lIns="96647" tIns="48323" rIns="96647" bIns="48323" rtlCol="0"/>
          <a:lstStyle>
            <a:lvl1pPr algn="l" eaLnBrk="1" hangingPunct="1">
              <a:defRPr sz="1200">
                <a:cs typeface="Arial" charset="0"/>
              </a:defRPr>
            </a:lvl1pPr>
          </a:lstStyle>
          <a:p>
            <a:pPr>
              <a:defRPr/>
            </a:pPr>
            <a:endParaRPr lang="en-US" dirty="0">
              <a:cs typeface="Arial Unicode MS" panose="020B0604020202020204" pitchFamily="34" charset="-128"/>
            </a:endParaRPr>
          </a:p>
        </p:txBody>
      </p:sp>
      <p:sp>
        <p:nvSpPr>
          <p:cNvPr id="3" name="Date Placeholder 2"/>
          <p:cNvSpPr>
            <a:spLocks noGrp="1"/>
          </p:cNvSpPr>
          <p:nvPr>
            <p:ph type="dt" sz="quarter" idx="1"/>
          </p:nvPr>
        </p:nvSpPr>
        <p:spPr>
          <a:xfrm>
            <a:off x="4142962" y="0"/>
            <a:ext cx="3170583" cy="480388"/>
          </a:xfrm>
          <a:prstGeom prst="rect">
            <a:avLst/>
          </a:prstGeom>
        </p:spPr>
        <p:txBody>
          <a:bodyPr vert="horz" lIns="96647" tIns="48323" rIns="96647" bIns="48323" rtlCol="0"/>
          <a:lstStyle>
            <a:lvl1pPr algn="r" eaLnBrk="1" hangingPunct="1">
              <a:defRPr sz="1200">
                <a:cs typeface="Arial" charset="0"/>
              </a:defRPr>
            </a:lvl1pPr>
          </a:lstStyle>
          <a:p>
            <a:pPr>
              <a:defRPr/>
            </a:pPr>
            <a:fld id="{0D61570B-8DF6-4983-8B45-F3123B226926}" type="datetimeFigureOut">
              <a:rPr lang="en-US">
                <a:cs typeface="Arial Unicode MS" panose="020B0604020202020204" pitchFamily="34" charset="-128"/>
              </a:rPr>
              <a:pPr>
                <a:defRPr/>
              </a:pPr>
              <a:t>5/13/2019</a:t>
            </a:fld>
            <a:endParaRPr lang="en-US" dirty="0">
              <a:cs typeface="Arial Unicode MS" panose="020B0604020202020204" pitchFamily="34" charset="-128"/>
            </a:endParaRPr>
          </a:p>
        </p:txBody>
      </p:sp>
      <p:sp>
        <p:nvSpPr>
          <p:cNvPr id="4" name="Footer Placeholder 3"/>
          <p:cNvSpPr>
            <a:spLocks noGrp="1"/>
          </p:cNvSpPr>
          <p:nvPr>
            <p:ph type="ftr" sz="quarter" idx="2"/>
          </p:nvPr>
        </p:nvSpPr>
        <p:spPr>
          <a:xfrm>
            <a:off x="0" y="9119173"/>
            <a:ext cx="3170583" cy="480388"/>
          </a:xfrm>
          <a:prstGeom prst="rect">
            <a:avLst/>
          </a:prstGeom>
        </p:spPr>
        <p:txBody>
          <a:bodyPr vert="horz" lIns="96647" tIns="48323" rIns="96647" bIns="48323" rtlCol="0" anchor="b"/>
          <a:lstStyle>
            <a:lvl1pPr algn="l" eaLnBrk="1" hangingPunct="1">
              <a:defRPr sz="1200">
                <a:cs typeface="Arial" charset="0"/>
              </a:defRPr>
            </a:lvl1pPr>
          </a:lstStyle>
          <a:p>
            <a:pPr>
              <a:defRPr/>
            </a:pPr>
            <a:endParaRPr lang="en-US" dirty="0">
              <a:cs typeface="Arial Unicode MS" panose="020B0604020202020204" pitchFamily="34" charset="-128"/>
            </a:endParaRPr>
          </a:p>
        </p:txBody>
      </p:sp>
      <p:sp>
        <p:nvSpPr>
          <p:cNvPr id="5" name="Slide Number Placeholder 4"/>
          <p:cNvSpPr>
            <a:spLocks noGrp="1"/>
          </p:cNvSpPr>
          <p:nvPr>
            <p:ph type="sldNum" sz="quarter" idx="3"/>
          </p:nvPr>
        </p:nvSpPr>
        <p:spPr>
          <a:xfrm>
            <a:off x="4142962" y="9119173"/>
            <a:ext cx="3170583" cy="480388"/>
          </a:xfrm>
          <a:prstGeom prst="rect">
            <a:avLst/>
          </a:prstGeom>
        </p:spPr>
        <p:txBody>
          <a:bodyPr vert="horz" wrap="square" lIns="96647" tIns="48323" rIns="96647" bIns="48323" numCol="1" anchor="b" anchorCtr="0" compatLnSpc="1">
            <a:prstTxWarp prst="textNoShape">
              <a:avLst/>
            </a:prstTxWarp>
          </a:bodyPr>
          <a:lstStyle>
            <a:lvl1pPr algn="r" eaLnBrk="1" hangingPunct="1">
              <a:defRPr sz="1200" smtClean="0"/>
            </a:lvl1pPr>
          </a:lstStyle>
          <a:p>
            <a:pPr>
              <a:defRPr/>
            </a:pPr>
            <a:fld id="{F59454D4-CB28-40FA-BA94-3D7EE2F97E2C}" type="slidenum">
              <a:rPr lang="en-US">
                <a:cs typeface="Arial Unicode MS" panose="020B0604020202020204" pitchFamily="34" charset="-128"/>
              </a:rPr>
              <a:pPr>
                <a:defRPr/>
              </a:pPr>
              <a:t>‹#›</a:t>
            </a:fld>
            <a:endParaRPr lang="en-US" dirty="0">
              <a:cs typeface="Arial Unicode MS" panose="020B0604020202020204" pitchFamily="34" charset="-128"/>
            </a:endParaRPr>
          </a:p>
        </p:txBody>
      </p:sp>
    </p:spTree>
    <p:extLst>
      <p:ext uri="{BB962C8B-B14F-4D97-AF65-F5344CB8AC3E}">
        <p14:creationId xmlns:p14="http://schemas.microsoft.com/office/powerpoint/2010/main" val="167530841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583" cy="480388"/>
          </a:xfrm>
          <a:prstGeom prst="rect">
            <a:avLst/>
          </a:prstGeom>
        </p:spPr>
        <p:txBody>
          <a:bodyPr vert="horz" lIns="96647" tIns="48323" rIns="96647" bIns="48323" rtlCol="0"/>
          <a:lstStyle>
            <a:lvl1pPr algn="l" eaLnBrk="1" fontAlgn="auto" hangingPunct="1">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4142962" y="0"/>
            <a:ext cx="3170583" cy="480388"/>
          </a:xfrm>
          <a:prstGeom prst="rect">
            <a:avLst/>
          </a:prstGeom>
        </p:spPr>
        <p:txBody>
          <a:bodyPr vert="horz" lIns="96647" tIns="48323" rIns="96647" bIns="48323" rtlCol="0"/>
          <a:lstStyle>
            <a:lvl1pPr algn="r" eaLnBrk="1" fontAlgn="auto" hangingPunct="1">
              <a:spcBef>
                <a:spcPts val="0"/>
              </a:spcBef>
              <a:spcAft>
                <a:spcPts val="0"/>
              </a:spcAft>
              <a:defRPr sz="1200">
                <a:latin typeface="+mn-lt"/>
                <a:cs typeface="+mn-cs"/>
              </a:defRPr>
            </a:lvl1pPr>
          </a:lstStyle>
          <a:p>
            <a:pPr>
              <a:defRPr/>
            </a:pPr>
            <a:fld id="{82F991B0-68E1-4837-9F9F-66133E34F876}" type="datetimeFigureOut">
              <a:rPr lang="en-US"/>
              <a:pPr>
                <a:defRPr/>
              </a:pPr>
              <a:t>5/13/2019</a:t>
            </a:fld>
            <a:endParaRPr lang="en-US"/>
          </a:p>
        </p:txBody>
      </p:sp>
      <p:sp>
        <p:nvSpPr>
          <p:cNvPr id="4" name="Slide Image Placeholder 3"/>
          <p:cNvSpPr>
            <a:spLocks noGrp="1" noRot="1" noChangeAspect="1"/>
          </p:cNvSpPr>
          <p:nvPr>
            <p:ph type="sldImg" idx="2"/>
          </p:nvPr>
        </p:nvSpPr>
        <p:spPr>
          <a:xfrm>
            <a:off x="1257300" y="719138"/>
            <a:ext cx="4800600" cy="3600450"/>
          </a:xfrm>
          <a:prstGeom prst="rect">
            <a:avLst/>
          </a:prstGeom>
          <a:noFill/>
          <a:ln w="12700">
            <a:solidFill>
              <a:prstClr val="black"/>
            </a:solidFill>
          </a:ln>
        </p:spPr>
        <p:txBody>
          <a:bodyPr vert="horz" lIns="96647" tIns="48323" rIns="96647" bIns="48323" rtlCol="0" anchor="ctr"/>
          <a:lstStyle/>
          <a:p>
            <a:pPr lvl="0"/>
            <a:endParaRPr lang="en-US" noProof="0"/>
          </a:p>
        </p:txBody>
      </p:sp>
      <p:sp>
        <p:nvSpPr>
          <p:cNvPr id="5" name="Notes Placeholder 4"/>
          <p:cNvSpPr>
            <a:spLocks noGrp="1"/>
          </p:cNvSpPr>
          <p:nvPr>
            <p:ph type="body" sz="quarter" idx="3"/>
          </p:nvPr>
        </p:nvSpPr>
        <p:spPr>
          <a:xfrm>
            <a:off x="732183" y="4561227"/>
            <a:ext cx="5850835" cy="4320212"/>
          </a:xfrm>
          <a:prstGeom prst="rect">
            <a:avLst/>
          </a:prstGeom>
        </p:spPr>
        <p:txBody>
          <a:bodyPr vert="horz" lIns="96647" tIns="48323" rIns="96647" bIns="48323"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119173"/>
            <a:ext cx="3170583" cy="480388"/>
          </a:xfrm>
          <a:prstGeom prst="rect">
            <a:avLst/>
          </a:prstGeom>
        </p:spPr>
        <p:txBody>
          <a:bodyPr vert="horz" lIns="96647" tIns="48323" rIns="96647" bIns="48323" rtlCol="0" anchor="b"/>
          <a:lstStyle>
            <a:lvl1pPr algn="l" eaLnBrk="1" fontAlgn="auto" hangingPunct="1">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4142962" y="9119173"/>
            <a:ext cx="3170583" cy="480388"/>
          </a:xfrm>
          <a:prstGeom prst="rect">
            <a:avLst/>
          </a:prstGeom>
        </p:spPr>
        <p:txBody>
          <a:bodyPr vert="horz" wrap="square" lIns="96647" tIns="48323" rIns="96647" bIns="48323" numCol="1" anchor="b" anchorCtr="0" compatLnSpc="1">
            <a:prstTxWarp prst="textNoShape">
              <a:avLst/>
            </a:prstTxWarp>
          </a:bodyPr>
          <a:lstStyle>
            <a:lvl1pPr algn="r" eaLnBrk="1" hangingPunct="1">
              <a:defRPr sz="1200" smtClean="0">
                <a:cs typeface="Arial Unicode MS" panose="020B0604020202020204" pitchFamily="34" charset="-128"/>
              </a:defRPr>
            </a:lvl1pPr>
          </a:lstStyle>
          <a:p>
            <a:pPr>
              <a:defRPr/>
            </a:pPr>
            <a:fld id="{0A74A36E-BA02-4611-846E-CD8D1D995B7B}" type="slidenum">
              <a:rPr lang="en-US" smtClean="0"/>
              <a:pPr>
                <a:defRPr/>
              </a:pPr>
              <a:t>‹#›</a:t>
            </a:fld>
            <a:endParaRPr lang="en-US" dirty="0"/>
          </a:p>
        </p:txBody>
      </p:sp>
    </p:spTree>
    <p:extLst>
      <p:ext uri="{BB962C8B-B14F-4D97-AF65-F5344CB8AC3E}">
        <p14:creationId xmlns:p14="http://schemas.microsoft.com/office/powerpoint/2010/main" val="4198213528"/>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otes Placeholder 4"/>
          <p:cNvSpPr>
            <a:spLocks noGrp="1"/>
          </p:cNvSpPr>
          <p:nvPr>
            <p:ph type="body" idx="1"/>
          </p:nvPr>
        </p:nvSpPr>
        <p:spPr/>
        <p:txBody>
          <a:bodyPr/>
          <a:lstStyle/>
          <a:p>
            <a:r>
              <a:rPr lang="en-US" dirty="0"/>
              <a:t>Good [morning/afternoon/evening]. </a:t>
            </a:r>
          </a:p>
          <a:p>
            <a:endParaRPr lang="en-US" dirty="0"/>
          </a:p>
          <a:p>
            <a:r>
              <a:rPr lang="en-US" dirty="0"/>
              <a:t>Today we’re going to talk about Social Security. Even though Social Security has been around for over 75 years, it turns out there’s quite a bit about the program that many people misunderstand. As a result, it</a:t>
            </a:r>
            <a:r>
              <a:rPr lang="en-US" baseline="0" dirty="0"/>
              <a:t> can be a challenge to</a:t>
            </a:r>
            <a:r>
              <a:rPr lang="en-US" dirty="0"/>
              <a:t> make the most of what we all have coming to us. </a:t>
            </a:r>
          </a:p>
          <a:p>
            <a:endParaRPr lang="en-US" dirty="0"/>
          </a:p>
          <a:p>
            <a:r>
              <a:rPr lang="en-US" dirty="0"/>
              <a:t>So this presentation is going to focus specifically on how we can grow our Social Security benefits into their fullest potential. After all, we earned it!</a:t>
            </a:r>
          </a:p>
        </p:txBody>
      </p:sp>
      <p:sp>
        <p:nvSpPr>
          <p:cNvPr id="3" name="Slide Image Placeholder 2"/>
          <p:cNvSpPr>
            <a:spLocks noGrp="1" noRot="1" noChangeAspect="1"/>
          </p:cNvSpPr>
          <p:nvPr>
            <p:ph type="sldImg"/>
          </p:nvPr>
        </p:nvSpPr>
        <p:spPr/>
      </p:sp>
      <p:sp>
        <p:nvSpPr>
          <p:cNvPr id="6" name="Slide Number Placeholder 5"/>
          <p:cNvSpPr>
            <a:spLocks noGrp="1"/>
          </p:cNvSpPr>
          <p:nvPr>
            <p:ph type="sldNum" sz="quarter" idx="10"/>
          </p:nvPr>
        </p:nvSpPr>
        <p:spPr/>
        <p:txBody>
          <a:bodyPr/>
          <a:lstStyle/>
          <a:p>
            <a:pPr>
              <a:defRPr/>
            </a:pPr>
            <a:fld id="{0A74A36E-BA02-4611-846E-CD8D1D995B7B}" type="slidenum">
              <a:rPr lang="en-US" smtClean="0"/>
              <a:pPr>
                <a:defRPr/>
              </a:pPr>
              <a:t>1</a:t>
            </a:fld>
            <a:endParaRPr lang="en-US" dirty="0"/>
          </a:p>
        </p:txBody>
      </p:sp>
    </p:spTree>
    <p:extLst>
      <p:ext uri="{BB962C8B-B14F-4D97-AF65-F5344CB8AC3E}">
        <p14:creationId xmlns:p14="http://schemas.microsoft.com/office/powerpoint/2010/main" val="3883710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body" idx="1"/>
          </p:nvPr>
        </p:nvSpPr>
        <p:spPr/>
        <p:txBody>
          <a:bodyPr/>
          <a:lstStyle/>
          <a:p>
            <a:r>
              <a:rPr lang="en-US" dirty="0">
                <a:sym typeface="Calibri" panose="020F0502020204030204" pitchFamily="34" charset="0"/>
              </a:rPr>
              <a:t>You’ve probably heard the stories that because</a:t>
            </a:r>
            <a:r>
              <a:rPr lang="en-US" baseline="0" dirty="0">
                <a:sym typeface="Calibri" panose="020F0502020204030204" pitchFamily="34" charset="0"/>
              </a:rPr>
              <a:t> of the imbalance in its finances, Social Security is going to go broke sometime in the not-too-distant future. </a:t>
            </a:r>
          </a:p>
          <a:p>
            <a:endParaRPr lang="en-US" baseline="0" dirty="0">
              <a:sym typeface="Calibri" panose="020F0502020204030204" pitchFamily="34" charset="0"/>
            </a:endParaRPr>
          </a:p>
          <a:p>
            <a:r>
              <a:rPr lang="en-US" baseline="0" dirty="0">
                <a:sym typeface="Calibri" panose="020F0502020204030204" pitchFamily="34" charset="0"/>
              </a:rPr>
              <a:t>The fact is, the program has been paying out in benefits more than it collects in revenues since 2010. How is that possible? Because the program has built up a trust fund of surplus revenues over the years, it can now draw on those revenues to meet its obligations. </a:t>
            </a:r>
          </a:p>
          <a:p>
            <a:endParaRPr lang="en-US" baseline="0" dirty="0">
              <a:sym typeface="Calibri" panose="020F0502020204030204" pitchFamily="34" charset="0"/>
            </a:endParaRPr>
          </a:p>
          <a:p>
            <a:r>
              <a:rPr lang="en-US" baseline="0" dirty="0">
                <a:sym typeface="Calibri" panose="020F0502020204030204" pitchFamily="34" charset="0"/>
              </a:rPr>
              <a:t>However, the Social Security Administration estimates that by the year 2034—if nothing is done to change the system—the program will only be able to meet 75% of its obligations. In other words, it will be bankrupt. </a:t>
            </a:r>
          </a:p>
          <a:p>
            <a:endParaRPr lang="en-US" baseline="0" dirty="0">
              <a:sym typeface="Calibri" panose="020F0502020204030204" pitchFamily="34" charset="0"/>
            </a:endParaRPr>
          </a:p>
          <a:p>
            <a:r>
              <a:rPr lang="en-US" baseline="0" dirty="0">
                <a:sym typeface="Calibri" panose="020F0502020204030204" pitchFamily="34" charset="0"/>
              </a:rPr>
              <a:t>How many of you think this will actually happen?</a:t>
            </a:r>
            <a:endParaRPr lang="en-US" dirty="0">
              <a:sym typeface="Calibri" panose="020F0502020204030204" pitchFamily="34" charset="0"/>
            </a:endParaRPr>
          </a:p>
        </p:txBody>
      </p:sp>
      <p:sp>
        <p:nvSpPr>
          <p:cNvPr id="5" name="Slide Image Placeholder 4"/>
          <p:cNvSpPr>
            <a:spLocks noGrp="1" noRot="1" noChangeAspect="1"/>
          </p:cNvSpPr>
          <p:nvPr>
            <p:ph type="sldImg"/>
          </p:nvPr>
        </p:nvSpPr>
        <p:spPr/>
      </p:sp>
      <p:sp>
        <p:nvSpPr>
          <p:cNvPr id="2" name="Slide Number Placeholder 1"/>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A74A36E-BA02-4611-846E-CD8D1D995B7B}"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endParaRPr>
          </a:p>
        </p:txBody>
      </p:sp>
    </p:spTree>
    <p:extLst>
      <p:ext uri="{BB962C8B-B14F-4D97-AF65-F5344CB8AC3E}">
        <p14:creationId xmlns:p14="http://schemas.microsoft.com/office/powerpoint/2010/main" val="4377485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body" idx="1"/>
          </p:nvPr>
        </p:nvSpPr>
        <p:spPr/>
        <p:txBody>
          <a:bodyPr/>
          <a:lstStyle/>
          <a:p>
            <a:r>
              <a:rPr lang="en-US" dirty="0">
                <a:sym typeface="Calibri" charset="0"/>
              </a:rPr>
              <a:t>Most of </a:t>
            </a:r>
            <a:r>
              <a:rPr lang="en-US" i="0" dirty="0">
                <a:sym typeface="Calibri" charset="0"/>
              </a:rPr>
              <a:t>the proposals either</a:t>
            </a:r>
            <a:r>
              <a:rPr lang="en-US" i="0" baseline="0" dirty="0">
                <a:sym typeface="Calibri" charset="0"/>
              </a:rPr>
              <a:t> deal with fact that people are living longer (raise the full retirement age) or that there isn’t enough revenue (eliminate the payroll tax cap). But some proposals are more creative (have the government invest a portion of the funds in stocks).</a:t>
            </a:r>
          </a:p>
          <a:p>
            <a:endParaRPr lang="en-US" i="0" baseline="0" dirty="0">
              <a:sym typeface="Calibri" charset="0"/>
            </a:endParaRPr>
          </a:p>
          <a:p>
            <a:r>
              <a:rPr lang="en-US" i="0" baseline="0" dirty="0">
                <a:sym typeface="Calibri" charset="0"/>
              </a:rPr>
              <a:t>It’s too soon to tell how this will shape up, but I think you can already see that solving the Social Security problem is not that complicated. </a:t>
            </a:r>
            <a:endParaRPr lang="en-US" i="0" dirty="0">
              <a:sym typeface="Calibri" charset="0"/>
            </a:endParaRPr>
          </a:p>
        </p:txBody>
      </p:sp>
      <p:sp>
        <p:nvSpPr>
          <p:cNvPr id="3" name="Slide Image Placeholder 2"/>
          <p:cNvSpPr>
            <a:spLocks noGrp="1" noRot="1" noChangeAspect="1"/>
          </p:cNvSpPr>
          <p:nvPr>
            <p:ph type="sldImg"/>
          </p:nvPr>
        </p:nvSpPr>
        <p:spPr/>
      </p:sp>
      <p:sp>
        <p:nvSpPr>
          <p:cNvPr id="2" name="Slide Number Placeholder 1"/>
          <p:cNvSpPr>
            <a:spLocks noGrp="1"/>
          </p:cNvSpPr>
          <p:nvPr>
            <p:ph type="sldNum" sz="quarter" idx="10"/>
          </p:nvPr>
        </p:nvSpPr>
        <p:spPr/>
        <p:txBody>
          <a:bodyPr/>
          <a:lstStyle/>
          <a:p>
            <a:pPr>
              <a:defRPr/>
            </a:pPr>
            <a:fld id="{0A74A36E-BA02-4611-846E-CD8D1D995B7B}" type="slidenum">
              <a:rPr lang="en-US" smtClean="0"/>
              <a:pPr>
                <a:defRPr/>
              </a:pPr>
              <a:t>11</a:t>
            </a:fld>
            <a:endParaRPr lang="en-US" dirty="0"/>
          </a:p>
        </p:txBody>
      </p:sp>
    </p:spTree>
    <p:extLst>
      <p:ext uri="{BB962C8B-B14F-4D97-AF65-F5344CB8AC3E}">
        <p14:creationId xmlns:p14="http://schemas.microsoft.com/office/powerpoint/2010/main" val="33768682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body" idx="1"/>
          </p:nvPr>
        </p:nvSpPr>
        <p:spPr/>
        <p:txBody>
          <a:bodyPr/>
          <a:lstStyle/>
          <a:p>
            <a:pPr defTabSz="948507">
              <a:defRPr/>
            </a:pPr>
            <a:r>
              <a:rPr lang="en-US" dirty="0">
                <a:sym typeface="Calibri" panose="020F0502020204030204" pitchFamily="34" charset="0"/>
              </a:rPr>
              <a:t>Nor</a:t>
            </a:r>
            <a:r>
              <a:rPr lang="en-US" baseline="0" dirty="0">
                <a:sym typeface="Calibri" panose="020F0502020204030204" pitchFamily="34" charset="0"/>
              </a:rPr>
              <a:t> do the </a:t>
            </a:r>
            <a:r>
              <a:rPr lang="en-US" baseline="0" dirty="0"/>
              <a:t>Social Security benefits we get today keep up with the rise in prices of some everyday items. This chart shows that the automatic cost of living adjustments that Congress put in the program in 1972 keep pace with some items, but look pretty tame compared with the rising cost of housing, automobiles, or gas. </a:t>
            </a:r>
          </a:p>
          <a:p>
            <a:pPr defTabSz="948507">
              <a:defRPr/>
            </a:pPr>
            <a:endParaRPr lang="en-US" baseline="0" dirty="0"/>
          </a:p>
          <a:p>
            <a:pPr defTabSz="948507">
              <a:defRPr/>
            </a:pPr>
            <a:r>
              <a:rPr lang="en-US" baseline="0" dirty="0"/>
              <a:t>How many of you expects to spend your entire retirement without ever replacing your car? </a:t>
            </a:r>
          </a:p>
          <a:p>
            <a:pPr defTabSz="948507">
              <a:defRPr/>
            </a:pPr>
            <a:endParaRPr lang="en-US" baseline="0" dirty="0"/>
          </a:p>
          <a:p>
            <a:pPr defTabSz="948507">
              <a:defRPr/>
            </a:pPr>
            <a:r>
              <a:rPr lang="en-US" baseline="0" dirty="0"/>
              <a:t>So the reality is that Social Security is limited in what it will provide and in how fast it will grow.</a:t>
            </a:r>
            <a:endParaRPr lang="en-US" dirty="0"/>
          </a:p>
          <a:p>
            <a:endParaRPr lang="en-US" dirty="0">
              <a:sym typeface="Calibri" panose="020F0502020204030204" pitchFamily="34" charset="0"/>
            </a:endParaRPr>
          </a:p>
        </p:txBody>
      </p:sp>
      <p:sp>
        <p:nvSpPr>
          <p:cNvPr id="3" name="Slide Image Placeholder 2"/>
          <p:cNvSpPr>
            <a:spLocks noGrp="1" noRot="1" noChangeAspect="1"/>
          </p:cNvSpPr>
          <p:nvPr>
            <p:ph type="sldImg"/>
          </p:nvPr>
        </p:nvSpPr>
        <p:spPr/>
      </p:sp>
      <p:sp>
        <p:nvSpPr>
          <p:cNvPr id="2" name="Slide Number Placeholder 1"/>
          <p:cNvSpPr>
            <a:spLocks noGrp="1"/>
          </p:cNvSpPr>
          <p:nvPr>
            <p:ph type="sldNum" sz="quarter" idx="10"/>
          </p:nvPr>
        </p:nvSpPr>
        <p:spPr/>
        <p:txBody>
          <a:bodyPr/>
          <a:lstStyle/>
          <a:p>
            <a:pPr>
              <a:defRPr/>
            </a:pPr>
            <a:fld id="{0A74A36E-BA02-4611-846E-CD8D1D995B7B}" type="slidenum">
              <a:rPr lang="en-US" smtClean="0"/>
              <a:pPr>
                <a:defRPr/>
              </a:pPr>
              <a:t>12</a:t>
            </a:fld>
            <a:endParaRPr lang="en-US" dirty="0"/>
          </a:p>
        </p:txBody>
      </p:sp>
    </p:spTree>
    <p:extLst>
      <p:ext uri="{BB962C8B-B14F-4D97-AF65-F5344CB8AC3E}">
        <p14:creationId xmlns:p14="http://schemas.microsoft.com/office/powerpoint/2010/main" val="3364181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COLA is calculated once a year based on changes in the consumer price index. It can be 0% in a year, but it’s never negative, even when prices decline.</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A74A36E-BA02-4611-846E-CD8D1D995B7B}"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endParaRPr>
          </a:p>
        </p:txBody>
      </p:sp>
    </p:spTree>
    <p:extLst>
      <p:ext uri="{BB962C8B-B14F-4D97-AF65-F5344CB8AC3E}">
        <p14:creationId xmlns:p14="http://schemas.microsoft.com/office/powerpoint/2010/main" val="34565383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a:t>
            </a:r>
            <a:r>
              <a:rPr lang="en-US" baseline="0" dirty="0"/>
              <a:t> that we have seen the limitations of the Social Security program, let’s see how you can maximize your Social Security benefit.</a:t>
            </a:r>
            <a:endParaRPr lang="en-US" dirty="0"/>
          </a:p>
        </p:txBody>
      </p:sp>
      <p:sp>
        <p:nvSpPr>
          <p:cNvPr id="4" name="Slide Number Placeholder 3"/>
          <p:cNvSpPr>
            <a:spLocks noGrp="1"/>
          </p:cNvSpPr>
          <p:nvPr>
            <p:ph type="sldNum" sz="quarter" idx="10"/>
          </p:nvPr>
        </p:nvSpPr>
        <p:spPr/>
        <p:txBody>
          <a:bodyPr/>
          <a:lstStyle/>
          <a:p>
            <a:pPr>
              <a:defRPr/>
            </a:pPr>
            <a:fld id="{0A74A36E-BA02-4611-846E-CD8D1D995B7B}" type="slidenum">
              <a:rPr lang="en-US">
                <a:solidFill>
                  <a:prstClr val="black"/>
                </a:solidFill>
              </a:rPr>
              <a:pPr>
                <a:defRPr/>
              </a:pPr>
              <a:t>14</a:t>
            </a:fld>
            <a:endParaRPr lang="en-US" dirty="0">
              <a:solidFill>
                <a:prstClr val="black"/>
              </a:solidFill>
            </a:endParaRPr>
          </a:p>
        </p:txBody>
      </p:sp>
    </p:spTree>
    <p:extLst>
      <p:ext uri="{BB962C8B-B14F-4D97-AF65-F5344CB8AC3E}">
        <p14:creationId xmlns:p14="http://schemas.microsoft.com/office/powerpoint/2010/main" val="30581150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body" idx="1"/>
          </p:nvPr>
        </p:nvSpPr>
        <p:spPr/>
        <p:txBody>
          <a:bodyPr/>
          <a:lstStyle/>
          <a:p>
            <a:r>
              <a:rPr lang="en-US" dirty="0">
                <a:sym typeface="Calibri" panose="020F0502020204030204" pitchFamily="34" charset="0"/>
              </a:rPr>
              <a:t>Two major strategies</a:t>
            </a:r>
            <a:r>
              <a:rPr lang="en-US" baseline="0" dirty="0">
                <a:sym typeface="Calibri" panose="020F0502020204030204" pitchFamily="34" charset="0"/>
              </a:rPr>
              <a:t> will be coming to an end in 2016.</a:t>
            </a:r>
            <a:endParaRPr lang="en-US" dirty="0">
              <a:sym typeface="Calibri" panose="020F0502020204030204" pitchFamily="34" charset="0"/>
            </a:endParaRPr>
          </a:p>
        </p:txBody>
      </p:sp>
      <p:sp>
        <p:nvSpPr>
          <p:cNvPr id="5" name="Slide Image Placeholder 4"/>
          <p:cNvSpPr>
            <a:spLocks noGrp="1" noRot="1" noChangeAspect="1"/>
          </p:cNvSpPr>
          <p:nvPr>
            <p:ph type="sldImg"/>
          </p:nvPr>
        </p:nvSpPr>
        <p:spPr/>
      </p:sp>
      <p:sp>
        <p:nvSpPr>
          <p:cNvPr id="2" name="Slide Number Placeholder 1"/>
          <p:cNvSpPr>
            <a:spLocks noGrp="1"/>
          </p:cNvSpPr>
          <p:nvPr>
            <p:ph type="sldNum" sz="quarter" idx="10"/>
          </p:nvPr>
        </p:nvSpPr>
        <p:spPr/>
        <p:txBody>
          <a:bodyPr/>
          <a:lstStyle/>
          <a:p>
            <a:pPr>
              <a:defRPr/>
            </a:pPr>
            <a:fld id="{0A74A36E-BA02-4611-846E-CD8D1D995B7B}" type="slidenum">
              <a:rPr lang="en-US" smtClean="0">
                <a:solidFill>
                  <a:prstClr val="black"/>
                </a:solidFill>
              </a:rPr>
              <a:pPr>
                <a:defRPr/>
              </a:pPr>
              <a:t>15</a:t>
            </a:fld>
            <a:endParaRPr lang="en-US" dirty="0">
              <a:solidFill>
                <a:prstClr val="black"/>
              </a:solidFill>
            </a:endParaRPr>
          </a:p>
        </p:txBody>
      </p:sp>
    </p:spTree>
    <p:extLst>
      <p:ext uri="{BB962C8B-B14F-4D97-AF65-F5344CB8AC3E}">
        <p14:creationId xmlns:p14="http://schemas.microsoft.com/office/powerpoint/2010/main" val="39941307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file</a:t>
            </a:r>
            <a:r>
              <a:rPr lang="en-US" baseline="0" dirty="0"/>
              <a:t> and suspend is coming to an end on April 30, 2016, it’s not too late to take advantage of the highly effective strategy.</a:t>
            </a:r>
            <a:endParaRPr lang="en-US" dirty="0"/>
          </a:p>
        </p:txBody>
      </p:sp>
      <p:sp>
        <p:nvSpPr>
          <p:cNvPr id="4" name="Slide Number Placeholder 3"/>
          <p:cNvSpPr>
            <a:spLocks noGrp="1"/>
          </p:cNvSpPr>
          <p:nvPr>
            <p:ph type="sldNum" sz="quarter" idx="10"/>
          </p:nvPr>
        </p:nvSpPr>
        <p:spPr/>
        <p:txBody>
          <a:bodyPr/>
          <a:lstStyle/>
          <a:p>
            <a:pPr>
              <a:defRPr/>
            </a:pPr>
            <a:fld id="{0A74A36E-BA02-4611-846E-CD8D1D995B7B}" type="slidenum">
              <a:rPr lang="en-US" smtClean="0">
                <a:solidFill>
                  <a:prstClr val="black"/>
                </a:solidFill>
              </a:rPr>
              <a:pPr>
                <a:defRPr/>
              </a:pPr>
              <a:t>16</a:t>
            </a:fld>
            <a:endParaRPr lang="en-US" dirty="0">
              <a:solidFill>
                <a:prstClr val="black"/>
              </a:solidFill>
            </a:endParaRPr>
          </a:p>
        </p:txBody>
      </p:sp>
    </p:spTree>
    <p:extLst>
      <p:ext uri="{BB962C8B-B14F-4D97-AF65-F5344CB8AC3E}">
        <p14:creationId xmlns:p14="http://schemas.microsoft.com/office/powerpoint/2010/main" val="17316738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no longer take advantage of the restricted</a:t>
            </a:r>
            <a:r>
              <a:rPr lang="en-US" baseline="0" dirty="0"/>
              <a:t> application, which was eliminated as of December 31, 2015.</a:t>
            </a:r>
            <a:endParaRPr lang="en-US" dirty="0"/>
          </a:p>
        </p:txBody>
      </p:sp>
      <p:sp>
        <p:nvSpPr>
          <p:cNvPr id="4" name="Slide Number Placeholder 3"/>
          <p:cNvSpPr>
            <a:spLocks noGrp="1"/>
          </p:cNvSpPr>
          <p:nvPr>
            <p:ph type="sldNum" sz="quarter" idx="10"/>
          </p:nvPr>
        </p:nvSpPr>
        <p:spPr/>
        <p:txBody>
          <a:bodyPr/>
          <a:lstStyle/>
          <a:p>
            <a:pPr>
              <a:defRPr/>
            </a:pPr>
            <a:fld id="{0A74A36E-BA02-4611-846E-CD8D1D995B7B}" type="slidenum">
              <a:rPr lang="en-US" smtClean="0">
                <a:solidFill>
                  <a:prstClr val="black"/>
                </a:solidFill>
              </a:rPr>
              <a:pPr>
                <a:defRPr/>
              </a:pPr>
              <a:t>17</a:t>
            </a:fld>
            <a:endParaRPr lang="en-US" dirty="0">
              <a:solidFill>
                <a:prstClr val="black"/>
              </a:solidFill>
            </a:endParaRPr>
          </a:p>
        </p:txBody>
      </p:sp>
    </p:spTree>
    <p:extLst>
      <p:ext uri="{BB962C8B-B14F-4D97-AF65-F5344CB8AC3E}">
        <p14:creationId xmlns:p14="http://schemas.microsoft.com/office/powerpoint/2010/main" val="31464341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p:cNvSpPr>
            <a:spLocks noGrp="1" noRot="1" noChangeAspect="1"/>
          </p:cNvSpPr>
          <p:nvPr>
            <p:ph type="sldImg"/>
          </p:nvPr>
        </p:nvSpPr>
        <p:spPr/>
      </p:sp>
      <p:sp>
        <p:nvSpPr>
          <p:cNvPr id="5" name="Notes Placeholder 4"/>
          <p:cNvSpPr>
            <a:spLocks noGrp="1"/>
          </p:cNvSpPr>
          <p:nvPr>
            <p:ph type="body" idx="1"/>
          </p:nvPr>
        </p:nvSpPr>
        <p:spPr/>
        <p:txBody>
          <a:bodyPr/>
          <a:lstStyle/>
          <a:p>
            <a:r>
              <a:rPr lang="en-US" dirty="0"/>
              <a:t>So we talked about</a:t>
            </a:r>
            <a:r>
              <a:rPr lang="en-US" baseline="0" dirty="0"/>
              <a:t> the future of Social Security and how it can change the way you think about your retirement investment strategy. We’re going to finish the presentation by reviewing some strategies for how to make the most of the benefit you have coming to you. </a:t>
            </a:r>
          </a:p>
          <a:p>
            <a:endParaRPr lang="en-US" baseline="0" dirty="0"/>
          </a:p>
          <a:p>
            <a:r>
              <a:rPr lang="en-US" dirty="0"/>
              <a:t>Briefly,</a:t>
            </a:r>
            <a:r>
              <a:rPr lang="en-US" baseline="0" dirty="0"/>
              <a:t> we’ll touch on knowing the best time to file, striking a balance between working and collecting, </a:t>
            </a:r>
            <a:r>
              <a:rPr lang="en-US" dirty="0"/>
              <a:t>knowing when your benefits are taxable</a:t>
            </a:r>
            <a:r>
              <a:rPr lang="en-US" baseline="0" dirty="0"/>
              <a:t>, maximizing spousal benefits, and utilizing life insurance to bridge any unexpected gaps. </a:t>
            </a:r>
          </a:p>
          <a:p>
            <a:endParaRPr lang="en-US" baseline="0" dirty="0"/>
          </a:p>
          <a:p>
            <a:endParaRPr lang="en-US" dirty="0"/>
          </a:p>
        </p:txBody>
      </p:sp>
      <p:sp>
        <p:nvSpPr>
          <p:cNvPr id="2" name="Slide Number Placeholder 1"/>
          <p:cNvSpPr>
            <a:spLocks noGrp="1"/>
          </p:cNvSpPr>
          <p:nvPr>
            <p:ph type="sldNum" sz="quarter" idx="10"/>
          </p:nvPr>
        </p:nvSpPr>
        <p:spPr/>
        <p:txBody>
          <a:bodyPr/>
          <a:lstStyle/>
          <a:p>
            <a:pPr>
              <a:defRPr/>
            </a:pPr>
            <a:fld id="{0A74A36E-BA02-4611-846E-CD8D1D995B7B}" type="slidenum">
              <a:rPr lang="en-US" smtClean="0"/>
              <a:pPr>
                <a:defRPr/>
              </a:pPr>
              <a:t>19</a:t>
            </a:fld>
            <a:endParaRPr lang="en-US" dirty="0"/>
          </a:p>
        </p:txBody>
      </p:sp>
    </p:spTree>
    <p:extLst>
      <p:ext uri="{BB962C8B-B14F-4D97-AF65-F5344CB8AC3E}">
        <p14:creationId xmlns:p14="http://schemas.microsoft.com/office/powerpoint/2010/main" val="18818781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following is a discussion about th</a:t>
            </a:r>
            <a:r>
              <a:rPr lang="en-US" dirty="0"/>
              <a:t>e eligibility requirements for Social Security benefits. </a:t>
            </a:r>
          </a:p>
        </p:txBody>
      </p:sp>
      <p:sp>
        <p:nvSpPr>
          <p:cNvPr id="4" name="Slide Number Placeholder 3"/>
          <p:cNvSpPr>
            <a:spLocks noGrp="1"/>
          </p:cNvSpPr>
          <p:nvPr>
            <p:ph type="sldNum" sz="quarter" idx="10"/>
          </p:nvPr>
        </p:nvSpPr>
        <p:spPr/>
        <p:txBody>
          <a:bodyPr/>
          <a:lstStyle/>
          <a:p>
            <a:pPr>
              <a:defRPr/>
            </a:pPr>
            <a:fld id="{0A74A36E-BA02-4611-846E-CD8D1D995B7B}" type="slidenum">
              <a:rPr lang="en-US" smtClean="0"/>
              <a:pPr>
                <a:defRPr/>
              </a:pPr>
              <a:t>20</a:t>
            </a:fld>
            <a:endParaRPr lang="en-US" dirty="0"/>
          </a:p>
        </p:txBody>
      </p:sp>
    </p:spTree>
    <p:extLst>
      <p:ext uri="{BB962C8B-B14F-4D97-AF65-F5344CB8AC3E}">
        <p14:creationId xmlns:p14="http://schemas.microsoft.com/office/powerpoint/2010/main" val="32130429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p:cNvSpPr>
            <a:spLocks noGrp="1" noRot="1" noChangeAspect="1"/>
          </p:cNvSpPr>
          <p:nvPr>
            <p:ph type="sldImg"/>
          </p:nvPr>
        </p:nvSpPr>
        <p:spPr/>
      </p:sp>
      <p:sp>
        <p:nvSpPr>
          <p:cNvPr id="5" name="Notes Placeholder 4"/>
          <p:cNvSpPr>
            <a:spLocks noGrp="1"/>
          </p:cNvSpPr>
          <p:nvPr>
            <p:ph type="body" idx="1"/>
          </p:nvPr>
        </p:nvSpPr>
        <p:spPr/>
        <p:txBody>
          <a:bodyPr/>
          <a:lstStyle/>
          <a:p>
            <a:r>
              <a:rPr lang="en-US" dirty="0"/>
              <a:t>We’ll start with a review of the changes put in place for 2016, and then get into</a:t>
            </a:r>
            <a:r>
              <a:rPr lang="en-US" baseline="0" dirty="0"/>
              <a:t> </a:t>
            </a:r>
            <a:r>
              <a:rPr lang="en-US" dirty="0"/>
              <a:t>how the program got started and where it stands today. </a:t>
            </a:r>
          </a:p>
          <a:p>
            <a:endParaRPr lang="en-US" dirty="0"/>
          </a:p>
          <a:p>
            <a:r>
              <a:rPr lang="en-US" dirty="0"/>
              <a:t>Then we’ll discuss</a:t>
            </a:r>
            <a:r>
              <a:rPr lang="en-US" baseline="0" dirty="0"/>
              <a:t> how the program can work with other retirement savings, how we can plan to make the most of our retirement portfolios in light of Social Security, and, finally, some strategies for maximizing Social Security benefits.</a:t>
            </a:r>
            <a:endParaRPr lang="en-US" dirty="0"/>
          </a:p>
        </p:txBody>
      </p:sp>
      <p:sp>
        <p:nvSpPr>
          <p:cNvPr id="2" name="Slide Number Placeholder 1"/>
          <p:cNvSpPr>
            <a:spLocks noGrp="1"/>
          </p:cNvSpPr>
          <p:nvPr>
            <p:ph type="sldNum" sz="quarter" idx="10"/>
          </p:nvPr>
        </p:nvSpPr>
        <p:spPr/>
        <p:txBody>
          <a:bodyPr/>
          <a:lstStyle/>
          <a:p>
            <a:pPr>
              <a:defRPr/>
            </a:pPr>
            <a:fld id="{0A74A36E-BA02-4611-846E-CD8D1D995B7B}" type="slidenum">
              <a:rPr lang="en-US" smtClean="0"/>
              <a:pPr>
                <a:defRPr/>
              </a:pPr>
              <a:t>2</a:t>
            </a:fld>
            <a:endParaRPr lang="en-US" dirty="0"/>
          </a:p>
        </p:txBody>
      </p:sp>
    </p:spTree>
    <p:extLst>
      <p:ext uri="{BB962C8B-B14F-4D97-AF65-F5344CB8AC3E}">
        <p14:creationId xmlns:p14="http://schemas.microsoft.com/office/powerpoint/2010/main" val="21400972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it seems to be a straightforward</a:t>
            </a:r>
            <a:r>
              <a:rPr lang="en-US" baseline="0" dirty="0"/>
              <a:t> calculation, the full retirement age varies based on your date of birth and can impact benefits received.</a:t>
            </a:r>
            <a:endParaRPr lang="en-US" dirty="0"/>
          </a:p>
        </p:txBody>
      </p:sp>
      <p:sp>
        <p:nvSpPr>
          <p:cNvPr id="4" name="Slide Number Placeholder 3"/>
          <p:cNvSpPr>
            <a:spLocks noGrp="1"/>
          </p:cNvSpPr>
          <p:nvPr>
            <p:ph type="sldNum" sz="quarter" idx="10"/>
          </p:nvPr>
        </p:nvSpPr>
        <p:spPr/>
        <p:txBody>
          <a:bodyPr/>
          <a:lstStyle/>
          <a:p>
            <a:pPr>
              <a:defRPr/>
            </a:pPr>
            <a:fld id="{0A74A36E-BA02-4611-846E-CD8D1D995B7B}" type="slidenum">
              <a:rPr lang="en-US" smtClean="0"/>
              <a:pPr>
                <a:defRPr/>
              </a:pPr>
              <a:t>21</a:t>
            </a:fld>
            <a:endParaRPr lang="en-US" dirty="0"/>
          </a:p>
        </p:txBody>
      </p:sp>
    </p:spTree>
    <p:extLst>
      <p:ext uri="{BB962C8B-B14F-4D97-AF65-F5344CB8AC3E}">
        <p14:creationId xmlns:p14="http://schemas.microsoft.com/office/powerpoint/2010/main" val="24129236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xfrm>
            <a:off x="438116" y="4505142"/>
            <a:ext cx="6451600" cy="6207333"/>
          </a:xfrm>
          <a:noFill/>
        </p:spPr>
        <p:txBody>
          <a:bodyPr/>
          <a:lstStyle/>
          <a:p>
            <a:pPr eaLnBrk="1" hangingPunct="1"/>
            <a:r>
              <a:rPr lang="en-US" altLang="en-US" dirty="0"/>
              <a:t>This statement will show the benefits you may receive if you start receiving them at age 62, at full retirement age or at age 70.</a:t>
            </a:r>
            <a:r>
              <a:rPr lang="en-US" altLang="en-US" baseline="0" dirty="0"/>
              <a:t> </a:t>
            </a:r>
            <a:r>
              <a:rPr lang="en-US" altLang="en-US" dirty="0"/>
              <a:t>It will also show you what your earnings record is for purposes of calculating Social Security benefits.</a:t>
            </a:r>
          </a:p>
          <a:p>
            <a:pPr eaLnBrk="1" hangingPunct="1"/>
            <a:endParaRPr lang="en-US" altLang="en-US" dirty="0"/>
          </a:p>
          <a:p>
            <a:pPr eaLnBrk="1" hangingPunct="1"/>
            <a:r>
              <a:rPr lang="en-US" altLang="en-US" dirty="0"/>
              <a:t>Many individuals are not aware that they are not only entitled to Social Security benefits based on their earnings record, but also are entitled to a percentage of benefits based on the spouse’s benefits, whichever is greater (but not both).</a:t>
            </a:r>
          </a:p>
        </p:txBody>
      </p:sp>
      <p:sp>
        <p:nvSpPr>
          <p:cNvPr id="4" name="Slide Number Placeholder 3"/>
          <p:cNvSpPr>
            <a:spLocks noGrp="1"/>
          </p:cNvSpPr>
          <p:nvPr>
            <p:ph type="sldNum" sz="quarter" idx="5"/>
          </p:nvPr>
        </p:nvSpPr>
        <p:spPr>
          <a:xfrm>
            <a:off x="4142962" y="9119173"/>
            <a:ext cx="3170583" cy="480388"/>
          </a:xfrm>
        </p:spPr>
        <p:txBody>
          <a:bodyPr/>
          <a:lstStyle/>
          <a:p>
            <a:pPr>
              <a:defRPr/>
            </a:pPr>
            <a:fld id="{0A74A36E-BA02-4611-846E-CD8D1D995B7B}" type="slidenum">
              <a:rPr lang="en-US" smtClean="0"/>
              <a:pPr>
                <a:defRPr/>
              </a:pPr>
              <a:t>22</a:t>
            </a:fld>
            <a:endParaRPr lang="en-US" dirty="0"/>
          </a:p>
        </p:txBody>
      </p:sp>
    </p:spTree>
    <p:extLst>
      <p:ext uri="{BB962C8B-B14F-4D97-AF65-F5344CB8AC3E}">
        <p14:creationId xmlns:p14="http://schemas.microsoft.com/office/powerpoint/2010/main" val="18712833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a:xfrm>
            <a:off x="352657" y="4578245"/>
            <a:ext cx="6451600" cy="6207333"/>
          </a:xfrm>
          <a:noFill/>
        </p:spPr>
        <p:txBody>
          <a:bodyPr/>
          <a:lstStyle/>
          <a:p>
            <a:pPr eaLnBrk="1" hangingPunct="1"/>
            <a:r>
              <a:rPr lang="en-US" altLang="en-US" dirty="0"/>
              <a:t>We want to ensure clients are maximizing their benefits. With this in mind, it is important to remember that individuals who begin receiving benefits prior to their FRA lose approximately 25% of their benefits,</a:t>
            </a:r>
            <a:r>
              <a:rPr lang="en-US" altLang="en-US" baseline="0" dirty="0"/>
              <a:t> but </a:t>
            </a:r>
            <a:r>
              <a:rPr lang="en-US" altLang="en-US" dirty="0"/>
              <a:t>those who defer taking Social Security past their FRA could increase their benefits by roughly 32%.</a:t>
            </a:r>
          </a:p>
          <a:p>
            <a:pPr eaLnBrk="1" hangingPunct="1"/>
            <a:endParaRPr lang="en-US" altLang="en-US" dirty="0"/>
          </a:p>
          <a:p>
            <a:pPr eaLnBrk="1" hangingPunct="1"/>
            <a:endParaRPr lang="en-US" altLang="en-US" dirty="0"/>
          </a:p>
        </p:txBody>
      </p:sp>
      <p:sp>
        <p:nvSpPr>
          <p:cNvPr id="4" name="Slide Number Placeholder 3"/>
          <p:cNvSpPr>
            <a:spLocks noGrp="1"/>
          </p:cNvSpPr>
          <p:nvPr>
            <p:ph type="sldNum" sz="quarter" idx="5"/>
          </p:nvPr>
        </p:nvSpPr>
        <p:spPr>
          <a:xfrm>
            <a:off x="4142962" y="9119173"/>
            <a:ext cx="3170583" cy="480388"/>
          </a:xfrm>
        </p:spPr>
        <p:txBody>
          <a:bodyPr/>
          <a:lstStyle/>
          <a:p>
            <a:pPr>
              <a:defRPr/>
            </a:pPr>
            <a:fld id="{0A74A36E-BA02-4611-846E-CD8D1D995B7B}" type="slidenum">
              <a:rPr lang="en-US" smtClean="0"/>
              <a:pPr>
                <a:defRPr/>
              </a:pPr>
              <a:t>23</a:t>
            </a:fld>
            <a:endParaRPr lang="en-US" dirty="0"/>
          </a:p>
        </p:txBody>
      </p:sp>
    </p:spTree>
    <p:extLst>
      <p:ext uri="{BB962C8B-B14F-4D97-AF65-F5344CB8AC3E}">
        <p14:creationId xmlns:p14="http://schemas.microsoft.com/office/powerpoint/2010/main" val="33507048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type="body" idx="1"/>
          </p:nvPr>
        </p:nvSpPr>
        <p:spPr/>
        <p:txBody>
          <a:bodyPr/>
          <a:lstStyle/>
          <a:p>
            <a:r>
              <a:rPr lang="en-US" altLang="en-US" dirty="0"/>
              <a:t>We want to ensure clients are maximizing their benefits. With this in mind, it’s important to remember that individuals who begin receiving benefits prior to their FRA lose approximately 26% of their benefits, but those who defer taking Social Security past their FRA could increase their benefits by roughly 29%.</a:t>
            </a:r>
          </a:p>
          <a:p>
            <a:endParaRPr lang="en-US" altLang="en-US" dirty="0"/>
          </a:p>
          <a:p>
            <a:endParaRPr lang="en-US"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A74A36E-BA02-4611-846E-CD8D1D995B7B}"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endParaRPr>
          </a:p>
        </p:txBody>
      </p:sp>
      <p:sp>
        <p:nvSpPr>
          <p:cNvPr id="5" name="Slide Image Placeholder 4"/>
          <p:cNvSpPr>
            <a:spLocks noGrp="1" noRot="1" noChangeAspect="1"/>
          </p:cNvSpPr>
          <p:nvPr>
            <p:ph type="sldImg"/>
          </p:nvPr>
        </p:nvSpPr>
        <p:spPr/>
      </p:sp>
    </p:spTree>
    <p:extLst>
      <p:ext uri="{BB962C8B-B14F-4D97-AF65-F5344CB8AC3E}">
        <p14:creationId xmlns:p14="http://schemas.microsoft.com/office/powerpoint/2010/main" val="38228417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500">
                <a:solidFill>
                  <a:schemeClr val="tx1"/>
                </a:solidFill>
                <a:latin typeface="Arial" pitchFamily="34" charset="0"/>
                <a:ea typeface="MS PGothic" pitchFamily="34" charset="-128"/>
              </a:defRPr>
            </a:lvl1pPr>
            <a:lvl2pPr marL="770662" indent="-296408">
              <a:defRPr sz="2500">
                <a:solidFill>
                  <a:schemeClr val="tx1"/>
                </a:solidFill>
                <a:latin typeface="Arial" pitchFamily="34" charset="0"/>
                <a:ea typeface="MS PGothic" pitchFamily="34" charset="-128"/>
              </a:defRPr>
            </a:lvl2pPr>
            <a:lvl3pPr marL="1185634" indent="-237127">
              <a:defRPr sz="2500">
                <a:solidFill>
                  <a:schemeClr val="tx1"/>
                </a:solidFill>
                <a:latin typeface="Arial" pitchFamily="34" charset="0"/>
                <a:ea typeface="MS PGothic" pitchFamily="34" charset="-128"/>
              </a:defRPr>
            </a:lvl3pPr>
            <a:lvl4pPr marL="1659887" indent="-237127">
              <a:defRPr sz="2500">
                <a:solidFill>
                  <a:schemeClr val="tx1"/>
                </a:solidFill>
                <a:latin typeface="Arial" pitchFamily="34" charset="0"/>
                <a:ea typeface="MS PGothic" pitchFamily="34" charset="-128"/>
              </a:defRPr>
            </a:lvl4pPr>
            <a:lvl5pPr marL="2134141" indent="-237127">
              <a:defRPr sz="2500">
                <a:solidFill>
                  <a:schemeClr val="tx1"/>
                </a:solidFill>
                <a:latin typeface="Arial" pitchFamily="34" charset="0"/>
                <a:ea typeface="MS PGothic" pitchFamily="34" charset="-128"/>
              </a:defRPr>
            </a:lvl5pPr>
            <a:lvl6pPr marL="2608395" indent="-237127" eaLnBrk="0" fontAlgn="base" hangingPunct="0">
              <a:spcBef>
                <a:spcPct val="0"/>
              </a:spcBef>
              <a:spcAft>
                <a:spcPct val="0"/>
              </a:spcAft>
              <a:defRPr sz="2500">
                <a:solidFill>
                  <a:schemeClr val="tx1"/>
                </a:solidFill>
                <a:latin typeface="Arial" pitchFamily="34" charset="0"/>
                <a:ea typeface="MS PGothic" pitchFamily="34" charset="-128"/>
              </a:defRPr>
            </a:lvl6pPr>
            <a:lvl7pPr marL="3082648" indent="-237127" eaLnBrk="0" fontAlgn="base" hangingPunct="0">
              <a:spcBef>
                <a:spcPct val="0"/>
              </a:spcBef>
              <a:spcAft>
                <a:spcPct val="0"/>
              </a:spcAft>
              <a:defRPr sz="2500">
                <a:solidFill>
                  <a:schemeClr val="tx1"/>
                </a:solidFill>
                <a:latin typeface="Arial" pitchFamily="34" charset="0"/>
                <a:ea typeface="MS PGothic" pitchFamily="34" charset="-128"/>
              </a:defRPr>
            </a:lvl7pPr>
            <a:lvl8pPr marL="3556902" indent="-237127" eaLnBrk="0" fontAlgn="base" hangingPunct="0">
              <a:spcBef>
                <a:spcPct val="0"/>
              </a:spcBef>
              <a:spcAft>
                <a:spcPct val="0"/>
              </a:spcAft>
              <a:defRPr sz="2500">
                <a:solidFill>
                  <a:schemeClr val="tx1"/>
                </a:solidFill>
                <a:latin typeface="Arial" pitchFamily="34" charset="0"/>
                <a:ea typeface="MS PGothic" pitchFamily="34" charset="-128"/>
              </a:defRPr>
            </a:lvl8pPr>
            <a:lvl9pPr marL="4031155" indent="-237127" eaLnBrk="0" fontAlgn="base" hangingPunct="0">
              <a:spcBef>
                <a:spcPct val="0"/>
              </a:spcBef>
              <a:spcAft>
                <a:spcPct val="0"/>
              </a:spcAft>
              <a:defRPr sz="2500">
                <a:solidFill>
                  <a:schemeClr val="tx1"/>
                </a:solidFill>
                <a:latin typeface="Arial" pitchFamily="34" charset="0"/>
                <a:ea typeface="MS PGothic" pitchFamily="34" charset="-128"/>
              </a:defRPr>
            </a:lvl9pPr>
          </a:lstStyle>
          <a:p>
            <a:fld id="{D415243F-0F6E-4380-9C3F-1B854F3FACCA}" type="slidenum">
              <a:rPr lang="en-US" altLang="en-US" sz="1200">
                <a:solidFill>
                  <a:prstClr val="black"/>
                </a:solidFill>
              </a:rPr>
              <a:pPr/>
              <a:t>25</a:t>
            </a:fld>
            <a:endParaRPr lang="en-US" altLang="en-US" sz="1200" dirty="0">
              <a:solidFill>
                <a:prstClr val="black"/>
              </a:solidFill>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p:cNvSpPr>
            <a:spLocks noGrp="1" noRot="1" noChangeAspect="1"/>
          </p:cNvSpPr>
          <p:nvPr>
            <p:ph type="sldImg"/>
          </p:nvPr>
        </p:nvSpPr>
        <p:spPr/>
      </p:sp>
      <p:sp>
        <p:nvSpPr>
          <p:cNvPr id="5" name="Notes Placeholder 4"/>
          <p:cNvSpPr>
            <a:spLocks noGrp="1"/>
          </p:cNvSpPr>
          <p:nvPr>
            <p:ph type="body" idx="1"/>
          </p:nvPr>
        </p:nvSpPr>
        <p:spPr/>
        <p:txBody>
          <a:bodyPr/>
          <a:lstStyle/>
          <a:p>
            <a:r>
              <a:rPr lang="en-US" dirty="0"/>
              <a:t>In the 1950s, Congress amended the Social Security law to allow people to start</a:t>
            </a:r>
            <a:r>
              <a:rPr lang="en-US" baseline="0" dirty="0"/>
              <a:t> taking benefits at age 62. This was originally intended for spouses only, but later extended to everyone. The catch is that the benefit you receive is 75% of what you would have received if you collected at full retirement age (age 66 for those born between 1943 and 1954 ), and you’re stuck with that lower payment forever. </a:t>
            </a:r>
          </a:p>
          <a:p>
            <a:endParaRPr lang="en-US" baseline="0" dirty="0"/>
          </a:p>
          <a:p>
            <a:r>
              <a:rPr lang="en-US" baseline="0" dirty="0"/>
              <a:t>Taking payments early is tempting, but if you want to make the most of Social Security, your best bet is to delay collecting until age 70. </a:t>
            </a:r>
          </a:p>
          <a:p>
            <a:endParaRPr lang="en-US" baseline="0" dirty="0"/>
          </a:p>
          <a:p>
            <a:r>
              <a:rPr lang="en-US" baseline="0" dirty="0"/>
              <a:t>This chart shows an example of someone who would collect $24,000 a year at full retirement age. By collecting early, that benefit is reduced to just $18,000 annually. By waiting until age 70, that annual benefit grows to more than $31,000. Over time, these differences add up. Consider that the difference between collecting at age 70 and at age 62 is worth more than $60,000 by the time this person reaches age 85.</a:t>
            </a:r>
          </a:p>
          <a:p>
            <a:endParaRPr lang="en-US" baseline="0" dirty="0"/>
          </a:p>
          <a:p>
            <a:r>
              <a:rPr lang="en-US" dirty="0"/>
              <a:t>It’s true that each person here has his or her own breakeven age. We don’t know how long we’re going to live, so the impulse is to start getting payments as soon as we</a:t>
            </a:r>
            <a:r>
              <a:rPr lang="en-US" baseline="0" dirty="0"/>
              <a:t> </a:t>
            </a:r>
            <a:r>
              <a:rPr lang="en-US" dirty="0"/>
              <a:t>can. However, as we’ll</a:t>
            </a:r>
            <a:r>
              <a:rPr lang="en-US" baseline="0" dirty="0"/>
              <a:t> see on the next slide, people may live longer than you think. </a:t>
            </a:r>
            <a:endParaRPr lang="en-US" dirty="0"/>
          </a:p>
        </p:txBody>
      </p:sp>
      <p:sp>
        <p:nvSpPr>
          <p:cNvPr id="2" name="Slide Number Placeholder 1"/>
          <p:cNvSpPr>
            <a:spLocks noGrp="1"/>
          </p:cNvSpPr>
          <p:nvPr>
            <p:ph type="sldNum" sz="quarter" idx="10"/>
          </p:nvPr>
        </p:nvSpPr>
        <p:spPr/>
        <p:txBody>
          <a:bodyPr/>
          <a:lstStyle/>
          <a:p>
            <a:pPr>
              <a:defRPr/>
            </a:pPr>
            <a:fld id="{0A74A36E-BA02-4611-846E-CD8D1D995B7B}" type="slidenum">
              <a:rPr lang="en-US" smtClean="0"/>
              <a:pPr>
                <a:defRPr/>
              </a:pPr>
              <a:t>26</a:t>
            </a:fld>
            <a:endParaRPr lang="en-US" dirty="0"/>
          </a:p>
        </p:txBody>
      </p:sp>
    </p:spTree>
    <p:extLst>
      <p:ext uri="{BB962C8B-B14F-4D97-AF65-F5344CB8AC3E}">
        <p14:creationId xmlns:p14="http://schemas.microsoft.com/office/powerpoint/2010/main" val="31013125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5"/>
          <p:cNvSpPr>
            <a:spLocks noGrp="1" noRot="1" noChangeAspect="1" noChangeArrowheads="1" noTextEdit="1"/>
          </p:cNvSpPr>
          <p:nvPr>
            <p:ph type="sldImg"/>
          </p:nvPr>
        </p:nvSpPr>
        <p:spPr>
          <a:ln/>
        </p:spPr>
      </p:sp>
      <p:sp>
        <p:nvSpPr>
          <p:cNvPr id="5123" name="Rectangle 6"/>
          <p:cNvSpPr>
            <a:spLocks noGrp="1" noChangeArrowheads="1"/>
          </p:cNvSpPr>
          <p:nvPr>
            <p:ph type="body" idx="1"/>
          </p:nvPr>
        </p:nvSpPr>
        <p:spPr>
          <a:noFill/>
        </p:spPr>
        <p:txBody>
          <a:bodyPr/>
          <a:lstStyle/>
          <a:p>
            <a:pPr eaLnBrk="1" hangingPunct="1"/>
            <a:r>
              <a:rPr lang="en-US" altLang="en-US" dirty="0"/>
              <a:t>For those that expect to:</a:t>
            </a:r>
          </a:p>
          <a:p>
            <a:pPr marL="457200" lvl="2" indent="-171429" eaLnBrk="1" hangingPunct="1">
              <a:buFont typeface="Arial" panose="020B0604020202020204" pitchFamily="34" charset="0"/>
              <a:buChar char="•"/>
            </a:pPr>
            <a:r>
              <a:rPr lang="en-US" altLang="en-US" dirty="0"/>
              <a:t>Live to or beyond their life expectancy, it may make sense to delay taking Social Security benefits</a:t>
            </a:r>
          </a:p>
          <a:p>
            <a:pPr marL="457200" lvl="2" indent="-171429" eaLnBrk="1" hangingPunct="1">
              <a:buFont typeface="Arial" panose="020B0604020202020204" pitchFamily="34" charset="0"/>
              <a:buChar char="•"/>
            </a:pPr>
            <a:r>
              <a:rPr lang="en-US" altLang="en-US" dirty="0"/>
              <a:t>Take distributions at age 62, assuming a payment of $1,483 a month and no annual inflation adjustment, the total amount of Social Security benefits at age 95 is $587,400</a:t>
            </a:r>
          </a:p>
          <a:p>
            <a:pPr marL="457200" lvl="2" indent="-171429" eaLnBrk="1" hangingPunct="1">
              <a:buFont typeface="Arial" panose="020B0604020202020204" pitchFamily="34" charset="0"/>
              <a:buChar char="•"/>
            </a:pPr>
            <a:r>
              <a:rPr lang="en-US" altLang="en-US" dirty="0"/>
              <a:t>Take distributions at age 66 and 2 months,</a:t>
            </a:r>
            <a:r>
              <a:rPr lang="en-US" altLang="en-US" baseline="0" dirty="0"/>
              <a:t> </a:t>
            </a:r>
            <a:r>
              <a:rPr lang="en-US" altLang="en-US" dirty="0"/>
              <a:t>assuming a payment of $2,000 a month and no annual inflation adjustment, the total amount of Social Security benefits at age 95 is $692,000</a:t>
            </a:r>
          </a:p>
          <a:p>
            <a:pPr marL="457200" lvl="2" indent="-171429" eaLnBrk="1" hangingPunct="1">
              <a:buFont typeface="Arial" panose="020B0604020202020204" pitchFamily="34" charset="0"/>
              <a:buChar char="•"/>
            </a:pPr>
            <a:r>
              <a:rPr lang="en-US" altLang="en-US" dirty="0"/>
              <a:t>Take distributions at age 70,</a:t>
            </a:r>
            <a:r>
              <a:rPr lang="en-US" altLang="en-US" baseline="0" dirty="0"/>
              <a:t> </a:t>
            </a:r>
            <a:r>
              <a:rPr lang="en-US" altLang="en-US" dirty="0"/>
              <a:t>assuming a payment of $2,613</a:t>
            </a:r>
            <a:r>
              <a:rPr lang="en-US" altLang="en-US" baseline="0" dirty="0"/>
              <a:t> a </a:t>
            </a:r>
            <a:r>
              <a:rPr lang="en-US" altLang="en-US" dirty="0"/>
              <a:t>month and no annual inflation adjustment, the total amount of Social Security benefits at age 95 is $784,000</a:t>
            </a:r>
          </a:p>
          <a:p>
            <a:pPr eaLnBrk="1" hangingPunct="1"/>
            <a:r>
              <a:rPr lang="en-US" altLang="en-US" dirty="0"/>
              <a:t>Even if you don’t live to age 95, it may make sense to delay benefits.  </a:t>
            </a:r>
          </a:p>
          <a:p>
            <a:pPr eaLnBrk="1" hangingPunct="1"/>
            <a:r>
              <a:rPr lang="en-US" altLang="en-US" dirty="0"/>
              <a:t>If you delay taking distributions until:</a:t>
            </a:r>
          </a:p>
          <a:p>
            <a:pPr marL="630915" lvl="2" indent="-171429" eaLnBrk="1" hangingPunct="1">
              <a:buFont typeface="Arial"/>
              <a:buChar char="•"/>
            </a:pPr>
            <a:r>
              <a:rPr lang="en-US" altLang="en-US" dirty="0"/>
              <a:t>Age 66 instead of 62, and you live past age 78, you’ll receive more Social Security benefits</a:t>
            </a:r>
          </a:p>
          <a:p>
            <a:pPr marL="630915" lvl="2" indent="-171429" eaLnBrk="1" hangingPunct="1">
              <a:buFont typeface="Arial"/>
              <a:buChar char="•"/>
            </a:pPr>
            <a:r>
              <a:rPr lang="en-US" altLang="en-US" dirty="0"/>
              <a:t>Age 70 and live past age 82, you’ll receive more Social Security benefits</a:t>
            </a:r>
          </a:p>
          <a:p>
            <a:pPr eaLnBrk="1" hangingPunct="1"/>
            <a:r>
              <a:rPr lang="en-US" altLang="en-US" dirty="0"/>
              <a:t>The longer you live past those break-even points,</a:t>
            </a:r>
            <a:r>
              <a:rPr lang="en-US" altLang="en-US" baseline="0" dirty="0"/>
              <a:t> </a:t>
            </a:r>
            <a:r>
              <a:rPr lang="en-US" altLang="en-US" dirty="0"/>
              <a:t>the more benefits you’ll receive. </a:t>
            </a:r>
          </a:p>
          <a:p>
            <a:pPr eaLnBrk="1" hangingPunct="1"/>
            <a:endParaRPr lang="en-US" altLang="en-US" dirty="0"/>
          </a:p>
          <a:p>
            <a:pPr eaLnBrk="1" hangingPunct="1"/>
            <a:endParaRPr lang="en-US" altLang="en-US" dirty="0"/>
          </a:p>
        </p:txBody>
      </p:sp>
      <p:sp>
        <p:nvSpPr>
          <p:cNvPr id="4" name="Slide Number Placeholder 1"/>
          <p:cNvSpPr>
            <a:spLocks noGrp="1"/>
          </p:cNvSpPr>
          <p:nvPr>
            <p:ph type="sldNum" sz="quarter" idx="5"/>
          </p:nvPr>
        </p:nvSpPr>
        <p:spPr>
          <a:xfrm>
            <a:off x="4142962" y="9119173"/>
            <a:ext cx="3170583" cy="480388"/>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A74A36E-BA02-4611-846E-CD8D1D995B7B}"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endParaRPr>
          </a:p>
        </p:txBody>
      </p:sp>
    </p:spTree>
    <p:extLst>
      <p:ext uri="{BB962C8B-B14F-4D97-AF65-F5344CB8AC3E}">
        <p14:creationId xmlns:p14="http://schemas.microsoft.com/office/powerpoint/2010/main" val="9628929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type="body" idx="1"/>
          </p:nvPr>
        </p:nvSpPr>
        <p:spPr/>
        <p:txBody>
          <a:bodyPr/>
          <a:lstStyle/>
          <a:p>
            <a:r>
              <a:rPr lang="en-US" dirty="0"/>
              <a:t>In 1939, Congress amended Social Security to include a provision for spouses who may not have a sufficient earnings history to generate a decent Social Security benefit on their own. </a:t>
            </a:r>
          </a:p>
          <a:p>
            <a:endParaRPr lang="en-US" dirty="0"/>
          </a:p>
          <a:p>
            <a:r>
              <a:rPr lang="en-US" dirty="0"/>
              <a:t>Spouses have a choice: they can take their own benefit or a portion of the primary earner’s benefit, whichever is greater. </a:t>
            </a:r>
          </a:p>
          <a:p>
            <a:endParaRPr lang="en-US" dirty="0"/>
          </a:p>
        </p:txBody>
      </p:sp>
      <p:sp>
        <p:nvSpPr>
          <p:cNvPr id="3" name="Slide Image Placeholder 2"/>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a:defRPr/>
            </a:pPr>
            <a:fld id="{0A74A36E-BA02-4611-846E-CD8D1D995B7B}" type="slidenum">
              <a:rPr lang="en-US" smtClean="0"/>
              <a:pPr>
                <a:defRPr/>
              </a:pPr>
              <a:t>28</a:t>
            </a:fld>
            <a:endParaRPr lang="en-US" dirty="0"/>
          </a:p>
        </p:txBody>
      </p:sp>
    </p:spTree>
    <p:extLst>
      <p:ext uri="{BB962C8B-B14F-4D97-AF65-F5344CB8AC3E}">
        <p14:creationId xmlns:p14="http://schemas.microsoft.com/office/powerpoint/2010/main" val="37431990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a:xfrm>
            <a:off x="475406" y="4529535"/>
            <a:ext cx="6451600" cy="6207333"/>
          </a:xfrm>
          <a:noFill/>
        </p:spPr>
        <p:txBody>
          <a:bodyPr/>
          <a:lstStyle/>
          <a:p>
            <a:pPr eaLnBrk="1" hangingPunct="1"/>
            <a:r>
              <a:rPr lang="en-US" altLang="en-US" dirty="0"/>
              <a:t>First, we want to make sure your clients are maximizing their benefits. With this in mind, it is important to remember that spouses who begin receiving benefits prior to their FRA lose approximately 30% of their benefits and those who defer taking Social Security past their FRA receive nothing more than their FRA benefit amount.</a:t>
            </a:r>
          </a:p>
          <a:p>
            <a:pPr eaLnBrk="1" hangingPunct="1"/>
            <a:endParaRPr lang="en-US" altLang="en-US" dirty="0"/>
          </a:p>
          <a:p>
            <a:pPr eaLnBrk="1" hangingPunct="1"/>
            <a:endParaRPr lang="en-US" altLang="en-US" dirty="0"/>
          </a:p>
        </p:txBody>
      </p:sp>
      <p:sp>
        <p:nvSpPr>
          <p:cNvPr id="4" name="Slide Number Placeholder 3"/>
          <p:cNvSpPr>
            <a:spLocks noGrp="1"/>
          </p:cNvSpPr>
          <p:nvPr>
            <p:ph type="sldNum" sz="quarter" idx="5"/>
          </p:nvPr>
        </p:nvSpPr>
        <p:spPr>
          <a:xfrm>
            <a:off x="4142962" y="9119173"/>
            <a:ext cx="3170583" cy="480388"/>
          </a:xfrm>
        </p:spPr>
        <p:txBody>
          <a:bodyPr/>
          <a:lstStyle/>
          <a:p>
            <a:pPr>
              <a:defRPr/>
            </a:pPr>
            <a:fld id="{0A74A36E-BA02-4611-846E-CD8D1D995B7B}" type="slidenum">
              <a:rPr lang="en-US" smtClean="0"/>
              <a:pPr>
                <a:defRPr/>
              </a:pPr>
              <a:t>29</a:t>
            </a:fld>
            <a:endParaRPr lang="en-US" dirty="0"/>
          </a:p>
        </p:txBody>
      </p:sp>
    </p:spTree>
    <p:extLst>
      <p:ext uri="{BB962C8B-B14F-4D97-AF65-F5344CB8AC3E}">
        <p14:creationId xmlns:p14="http://schemas.microsoft.com/office/powerpoint/2010/main" val="33507048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type="body" idx="1"/>
          </p:nvPr>
        </p:nvSpPr>
        <p:spPr/>
        <p:txBody>
          <a:bodyPr/>
          <a:lstStyle/>
          <a:p>
            <a:r>
              <a:rPr lang="en-US" dirty="0"/>
              <a:t>There</a:t>
            </a:r>
            <a:r>
              <a:rPr lang="en-US" baseline="0" dirty="0"/>
              <a:t> are various strategies to maximize survivor benefits.</a:t>
            </a:r>
            <a:endParaRPr lang="en-US" dirty="0"/>
          </a:p>
        </p:txBody>
      </p:sp>
      <p:sp>
        <p:nvSpPr>
          <p:cNvPr id="3" name="Slide Image Placeholder 2"/>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a:defRPr/>
            </a:pPr>
            <a:fld id="{0A74A36E-BA02-4611-846E-CD8D1D995B7B}" type="slidenum">
              <a:rPr lang="en-US" smtClean="0"/>
              <a:pPr>
                <a:defRPr/>
              </a:pPr>
              <a:t>30</a:t>
            </a:fld>
            <a:endParaRPr lang="en-US" dirty="0"/>
          </a:p>
        </p:txBody>
      </p:sp>
    </p:spTree>
    <p:extLst>
      <p:ext uri="{BB962C8B-B14F-4D97-AF65-F5344CB8AC3E}">
        <p14:creationId xmlns:p14="http://schemas.microsoft.com/office/powerpoint/2010/main" val="3743199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a:t>
            </a:r>
            <a:r>
              <a:rPr lang="en-US" baseline="0" dirty="0"/>
              <a:t> just as important to understand where we came from in order to see where we’re going with Social Security.</a:t>
            </a:r>
            <a:endParaRPr lang="en-US" dirty="0"/>
          </a:p>
        </p:txBody>
      </p:sp>
      <p:sp>
        <p:nvSpPr>
          <p:cNvPr id="4" name="Slide Number Placeholder 3"/>
          <p:cNvSpPr>
            <a:spLocks noGrp="1"/>
          </p:cNvSpPr>
          <p:nvPr>
            <p:ph type="sldNum" sz="quarter" idx="10"/>
          </p:nvPr>
        </p:nvSpPr>
        <p:spPr/>
        <p:txBody>
          <a:bodyPr/>
          <a:lstStyle/>
          <a:p>
            <a:pPr>
              <a:defRPr/>
            </a:pPr>
            <a:fld id="{0A74A36E-BA02-4611-846E-CD8D1D995B7B}" type="slidenum">
              <a:rPr lang="en-US">
                <a:solidFill>
                  <a:prstClr val="black"/>
                </a:solidFill>
              </a:rPr>
              <a:pPr>
                <a:defRPr/>
              </a:pPr>
              <a:t>3</a:t>
            </a:fld>
            <a:endParaRPr lang="en-US" dirty="0">
              <a:solidFill>
                <a:prstClr val="black"/>
              </a:solidFill>
            </a:endParaRPr>
          </a:p>
        </p:txBody>
      </p:sp>
    </p:spTree>
    <p:extLst>
      <p:ext uri="{BB962C8B-B14F-4D97-AF65-F5344CB8AC3E}">
        <p14:creationId xmlns:p14="http://schemas.microsoft.com/office/powerpoint/2010/main" val="30581150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500">
                <a:solidFill>
                  <a:schemeClr val="tx1"/>
                </a:solidFill>
                <a:latin typeface="Arial" pitchFamily="34" charset="0"/>
                <a:ea typeface="MS PGothic" pitchFamily="34" charset="-128"/>
              </a:defRPr>
            </a:lvl1pPr>
            <a:lvl2pPr marL="770613" indent="-296390">
              <a:defRPr sz="2500">
                <a:solidFill>
                  <a:schemeClr val="tx1"/>
                </a:solidFill>
                <a:latin typeface="Arial" pitchFamily="34" charset="0"/>
                <a:ea typeface="MS PGothic" pitchFamily="34" charset="-128"/>
              </a:defRPr>
            </a:lvl2pPr>
            <a:lvl3pPr marL="1185558" indent="-237112">
              <a:defRPr sz="2500">
                <a:solidFill>
                  <a:schemeClr val="tx1"/>
                </a:solidFill>
                <a:latin typeface="Arial" pitchFamily="34" charset="0"/>
                <a:ea typeface="MS PGothic" pitchFamily="34" charset="-128"/>
              </a:defRPr>
            </a:lvl3pPr>
            <a:lvl4pPr marL="1659782" indent="-237112">
              <a:defRPr sz="2500">
                <a:solidFill>
                  <a:schemeClr val="tx1"/>
                </a:solidFill>
                <a:latin typeface="Arial" pitchFamily="34" charset="0"/>
                <a:ea typeface="MS PGothic" pitchFamily="34" charset="-128"/>
              </a:defRPr>
            </a:lvl4pPr>
            <a:lvl5pPr marL="2134005" indent="-237112">
              <a:defRPr sz="2500">
                <a:solidFill>
                  <a:schemeClr val="tx1"/>
                </a:solidFill>
                <a:latin typeface="Arial" pitchFamily="34" charset="0"/>
                <a:ea typeface="MS PGothic" pitchFamily="34" charset="-128"/>
              </a:defRPr>
            </a:lvl5pPr>
            <a:lvl6pPr marL="2608229" indent="-237112" eaLnBrk="0" fontAlgn="base" hangingPunct="0">
              <a:spcBef>
                <a:spcPct val="0"/>
              </a:spcBef>
              <a:spcAft>
                <a:spcPct val="0"/>
              </a:spcAft>
              <a:defRPr sz="2500">
                <a:solidFill>
                  <a:schemeClr val="tx1"/>
                </a:solidFill>
                <a:latin typeface="Arial" pitchFamily="34" charset="0"/>
                <a:ea typeface="MS PGothic" pitchFamily="34" charset="-128"/>
              </a:defRPr>
            </a:lvl6pPr>
            <a:lvl7pPr marL="3082453" indent="-237112" eaLnBrk="0" fontAlgn="base" hangingPunct="0">
              <a:spcBef>
                <a:spcPct val="0"/>
              </a:spcBef>
              <a:spcAft>
                <a:spcPct val="0"/>
              </a:spcAft>
              <a:defRPr sz="2500">
                <a:solidFill>
                  <a:schemeClr val="tx1"/>
                </a:solidFill>
                <a:latin typeface="Arial" pitchFamily="34" charset="0"/>
                <a:ea typeface="MS PGothic" pitchFamily="34" charset="-128"/>
              </a:defRPr>
            </a:lvl7pPr>
            <a:lvl8pPr marL="3556676" indent="-237112" eaLnBrk="0" fontAlgn="base" hangingPunct="0">
              <a:spcBef>
                <a:spcPct val="0"/>
              </a:spcBef>
              <a:spcAft>
                <a:spcPct val="0"/>
              </a:spcAft>
              <a:defRPr sz="2500">
                <a:solidFill>
                  <a:schemeClr val="tx1"/>
                </a:solidFill>
                <a:latin typeface="Arial" pitchFamily="34" charset="0"/>
                <a:ea typeface="MS PGothic" pitchFamily="34" charset="-128"/>
              </a:defRPr>
            </a:lvl8pPr>
            <a:lvl9pPr marL="4030899" indent="-237112" eaLnBrk="0" fontAlgn="base" hangingPunct="0">
              <a:spcBef>
                <a:spcPct val="0"/>
              </a:spcBef>
              <a:spcAft>
                <a:spcPct val="0"/>
              </a:spcAft>
              <a:defRPr sz="2500">
                <a:solidFill>
                  <a:schemeClr val="tx1"/>
                </a:solidFill>
                <a:latin typeface="Arial" pitchFamily="34" charset="0"/>
                <a:ea typeface="MS PGothic" pitchFamily="34" charset="-128"/>
              </a:defRPr>
            </a:lvl9pPr>
          </a:lstStyle>
          <a:p>
            <a:fld id="{BB533AC1-95AB-4F0D-B691-939C2D4F55A0}" type="slidenum">
              <a:rPr lang="en-US" altLang="en-US" sz="1200">
                <a:solidFill>
                  <a:prstClr val="black"/>
                </a:solidFill>
                <a:latin typeface="Calibri" panose="020F0502020204030204" pitchFamily="34" charset="0"/>
              </a:rPr>
              <a:pPr/>
              <a:t>31</a:t>
            </a:fld>
            <a:endParaRPr lang="en-US" altLang="en-US" sz="1200" dirty="0">
              <a:solidFill>
                <a:prstClr val="black"/>
              </a:solidFill>
              <a:latin typeface="Calibri" panose="020F0502020204030204" pitchFamily="34" charset="0"/>
            </a:endParaRPr>
          </a:p>
        </p:txBody>
      </p:sp>
      <p:sp>
        <p:nvSpPr>
          <p:cNvPr id="171011" name="Rectangle 2"/>
          <p:cNvSpPr>
            <a:spLocks noGrp="1" noRot="1" noChangeAspect="1" noChangeArrowheads="1" noTextEdit="1"/>
          </p:cNvSpPr>
          <p:nvPr>
            <p:ph type="sldImg"/>
          </p:nvPr>
        </p:nvSpPr>
        <p:spPr>
          <a:ln/>
        </p:spPr>
      </p:sp>
      <p:sp>
        <p:nvSpPr>
          <p:cNvPr id="171012"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eaLnBrk="1" hangingPunct="1"/>
            <a:r>
              <a:rPr lang="en-US" altLang="en-US" dirty="0"/>
              <a:t>The following is a discussion of widow and widower benefits, which includes the potential for others, such as children and parents of the deceased, to collect benefits.  </a:t>
            </a:r>
          </a:p>
        </p:txBody>
      </p:sp>
    </p:spTree>
    <p:extLst>
      <p:ext uri="{BB962C8B-B14F-4D97-AF65-F5344CB8AC3E}">
        <p14:creationId xmlns:p14="http://schemas.microsoft.com/office/powerpoint/2010/main" val="6934482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1257300" y="695325"/>
            <a:ext cx="4800600" cy="3600450"/>
          </a:xfrm>
          <a:ln/>
        </p:spPr>
      </p:sp>
      <p:sp>
        <p:nvSpPr>
          <p:cNvPr id="17411" name="Rectangle 3"/>
          <p:cNvSpPr>
            <a:spLocks noGrp="1" noChangeArrowheads="1"/>
          </p:cNvSpPr>
          <p:nvPr>
            <p:ph type="body" idx="1"/>
          </p:nvPr>
        </p:nvSpPr>
        <p:spPr>
          <a:xfrm>
            <a:off x="561331" y="4529535"/>
            <a:ext cx="6451600" cy="6207333"/>
          </a:xfrm>
          <a:noFill/>
        </p:spPr>
        <p:txBody>
          <a:bodyPr/>
          <a:lstStyle/>
          <a:p>
            <a:pPr eaLnBrk="1" hangingPunct="1"/>
            <a:r>
              <a:rPr lang="en-US" altLang="en-US" dirty="0"/>
              <a:t>It is important</a:t>
            </a:r>
            <a:r>
              <a:rPr lang="en-US" altLang="en-US" baseline="0" dirty="0"/>
              <a:t> to know when to take survivor benefits, including what ages are best </a:t>
            </a:r>
            <a:r>
              <a:rPr lang="en-US" altLang="en-US" dirty="0"/>
              <a:t>for</a:t>
            </a:r>
            <a:r>
              <a:rPr lang="en-US" altLang="en-US" baseline="0" dirty="0"/>
              <a:t> maximizing benefits.</a:t>
            </a:r>
            <a:endParaRPr lang="en-US" altLang="en-US" dirty="0"/>
          </a:p>
          <a:p>
            <a:pPr eaLnBrk="1" hangingPunct="1"/>
            <a:endParaRPr lang="en-US" altLang="en-US" dirty="0"/>
          </a:p>
        </p:txBody>
      </p:sp>
      <p:sp>
        <p:nvSpPr>
          <p:cNvPr id="4" name="Rectangle 7"/>
          <p:cNvSpPr>
            <a:spLocks noGrp="1" noChangeArrowheads="1"/>
          </p:cNvSpPr>
          <p:nvPr>
            <p:ph type="sldNum" sz="quarter" idx="5"/>
          </p:nvPr>
        </p:nvSpPr>
        <p:spPr>
          <a:xfrm>
            <a:off x="4142962" y="9119173"/>
            <a:ext cx="3170583" cy="48038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500">
                <a:solidFill>
                  <a:schemeClr val="tx1"/>
                </a:solidFill>
                <a:latin typeface="Arial" pitchFamily="34" charset="0"/>
                <a:ea typeface="MS PGothic" pitchFamily="34" charset="-128"/>
              </a:defRPr>
            </a:lvl1pPr>
            <a:lvl2pPr marL="770613" indent="-296390">
              <a:defRPr sz="2500">
                <a:solidFill>
                  <a:schemeClr val="tx1"/>
                </a:solidFill>
                <a:latin typeface="Arial" pitchFamily="34" charset="0"/>
                <a:ea typeface="MS PGothic" pitchFamily="34" charset="-128"/>
              </a:defRPr>
            </a:lvl2pPr>
            <a:lvl3pPr marL="1185558" indent="-237112">
              <a:defRPr sz="2500">
                <a:solidFill>
                  <a:schemeClr val="tx1"/>
                </a:solidFill>
                <a:latin typeface="Arial" pitchFamily="34" charset="0"/>
                <a:ea typeface="MS PGothic" pitchFamily="34" charset="-128"/>
              </a:defRPr>
            </a:lvl3pPr>
            <a:lvl4pPr marL="1659782" indent="-237112">
              <a:defRPr sz="2500">
                <a:solidFill>
                  <a:schemeClr val="tx1"/>
                </a:solidFill>
                <a:latin typeface="Arial" pitchFamily="34" charset="0"/>
                <a:ea typeface="MS PGothic" pitchFamily="34" charset="-128"/>
              </a:defRPr>
            </a:lvl4pPr>
            <a:lvl5pPr marL="2134005" indent="-237112">
              <a:defRPr sz="2500">
                <a:solidFill>
                  <a:schemeClr val="tx1"/>
                </a:solidFill>
                <a:latin typeface="Arial" pitchFamily="34" charset="0"/>
                <a:ea typeface="MS PGothic" pitchFamily="34" charset="-128"/>
              </a:defRPr>
            </a:lvl5pPr>
            <a:lvl6pPr marL="2608229" indent="-237112" eaLnBrk="0" fontAlgn="base" hangingPunct="0">
              <a:spcBef>
                <a:spcPct val="0"/>
              </a:spcBef>
              <a:spcAft>
                <a:spcPct val="0"/>
              </a:spcAft>
              <a:defRPr sz="2500">
                <a:solidFill>
                  <a:schemeClr val="tx1"/>
                </a:solidFill>
                <a:latin typeface="Arial" pitchFamily="34" charset="0"/>
                <a:ea typeface="MS PGothic" pitchFamily="34" charset="-128"/>
              </a:defRPr>
            </a:lvl6pPr>
            <a:lvl7pPr marL="3082453" indent="-237112" eaLnBrk="0" fontAlgn="base" hangingPunct="0">
              <a:spcBef>
                <a:spcPct val="0"/>
              </a:spcBef>
              <a:spcAft>
                <a:spcPct val="0"/>
              </a:spcAft>
              <a:defRPr sz="2500">
                <a:solidFill>
                  <a:schemeClr val="tx1"/>
                </a:solidFill>
                <a:latin typeface="Arial" pitchFamily="34" charset="0"/>
                <a:ea typeface="MS PGothic" pitchFamily="34" charset="-128"/>
              </a:defRPr>
            </a:lvl7pPr>
            <a:lvl8pPr marL="3556676" indent="-237112" eaLnBrk="0" fontAlgn="base" hangingPunct="0">
              <a:spcBef>
                <a:spcPct val="0"/>
              </a:spcBef>
              <a:spcAft>
                <a:spcPct val="0"/>
              </a:spcAft>
              <a:defRPr sz="2500">
                <a:solidFill>
                  <a:schemeClr val="tx1"/>
                </a:solidFill>
                <a:latin typeface="Arial" pitchFamily="34" charset="0"/>
                <a:ea typeface="MS PGothic" pitchFamily="34" charset="-128"/>
              </a:defRPr>
            </a:lvl8pPr>
            <a:lvl9pPr marL="4030899" indent="-237112" eaLnBrk="0" fontAlgn="base" hangingPunct="0">
              <a:spcBef>
                <a:spcPct val="0"/>
              </a:spcBef>
              <a:spcAft>
                <a:spcPct val="0"/>
              </a:spcAft>
              <a:defRPr sz="2500">
                <a:solidFill>
                  <a:schemeClr val="tx1"/>
                </a:solidFill>
                <a:latin typeface="Arial" pitchFamily="34" charset="0"/>
                <a:ea typeface="MS PGothic" pitchFamily="34" charset="-128"/>
              </a:defRPr>
            </a:lvl9pPr>
          </a:lstStyle>
          <a:p>
            <a:fld id="{BB533AC1-95AB-4F0D-B691-939C2D4F55A0}" type="slidenum">
              <a:rPr lang="en-US" altLang="en-US" sz="1200">
                <a:solidFill>
                  <a:prstClr val="black"/>
                </a:solidFill>
                <a:latin typeface="Calibri" panose="020F0502020204030204" pitchFamily="34" charset="0"/>
              </a:rPr>
              <a:pPr/>
              <a:t>32</a:t>
            </a:fld>
            <a:endParaRPr lang="en-US" altLang="en-US" sz="1200" dirty="0">
              <a:solidFill>
                <a:prstClr val="black"/>
              </a:solidFill>
              <a:latin typeface="Calibri" panose="020F0502020204030204" pitchFamily="34" charset="0"/>
            </a:endParaRPr>
          </a:p>
        </p:txBody>
      </p:sp>
    </p:spTree>
    <p:extLst>
      <p:ext uri="{BB962C8B-B14F-4D97-AF65-F5344CB8AC3E}">
        <p14:creationId xmlns:p14="http://schemas.microsoft.com/office/powerpoint/2010/main" val="33507048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a number of hurdles that must be cleared by divorced couples before they can gain access to Social Security benefits.</a:t>
            </a:r>
          </a:p>
        </p:txBody>
      </p:sp>
      <p:sp>
        <p:nvSpPr>
          <p:cNvPr id="4" name="Slide Number Placeholder 3"/>
          <p:cNvSpPr>
            <a:spLocks noGrp="1"/>
          </p:cNvSpPr>
          <p:nvPr>
            <p:ph type="sldNum" sz="quarter" idx="10"/>
          </p:nvPr>
        </p:nvSpPr>
        <p:spPr/>
        <p:txBody>
          <a:bodyPr/>
          <a:lstStyle/>
          <a:p>
            <a:pPr>
              <a:defRPr/>
            </a:pPr>
            <a:fld id="{0A74A36E-BA02-4611-846E-CD8D1D995B7B}" type="slidenum">
              <a:rPr lang="en-US" smtClean="0"/>
              <a:pPr>
                <a:defRPr/>
              </a:pPr>
              <a:t>33</a:t>
            </a:fld>
            <a:endParaRPr lang="en-US" dirty="0"/>
          </a:p>
        </p:txBody>
      </p:sp>
    </p:spTree>
    <p:extLst>
      <p:ext uri="{BB962C8B-B14F-4D97-AF65-F5344CB8AC3E}">
        <p14:creationId xmlns:p14="http://schemas.microsoft.com/office/powerpoint/2010/main" val="23688116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a:xfrm>
            <a:off x="475406" y="4456471"/>
            <a:ext cx="6451600" cy="6207333"/>
          </a:xfrm>
          <a:noFill/>
        </p:spPr>
        <p:txBody>
          <a:bodyPr/>
          <a:lstStyle/>
          <a:p>
            <a:pPr eaLnBrk="1" hangingPunct="1"/>
            <a:r>
              <a:rPr lang="en-US" altLang="en-US" dirty="0"/>
              <a:t>You can see that the rules pertaining to divorce benefits</a:t>
            </a:r>
            <a:r>
              <a:rPr lang="en-US" altLang="en-US" baseline="0" dirty="0"/>
              <a:t> are different than those for individuals, widows or widowers, and married spouses.</a:t>
            </a:r>
            <a:r>
              <a:rPr lang="en-US" altLang="en-US" dirty="0"/>
              <a:t> </a:t>
            </a:r>
          </a:p>
          <a:p>
            <a:pPr eaLnBrk="1" hangingPunct="1"/>
            <a:endParaRPr lang="en-US" altLang="en-US" dirty="0"/>
          </a:p>
        </p:txBody>
      </p:sp>
      <p:sp>
        <p:nvSpPr>
          <p:cNvPr id="4" name="Slide Number Placeholder 3"/>
          <p:cNvSpPr>
            <a:spLocks noGrp="1"/>
          </p:cNvSpPr>
          <p:nvPr>
            <p:ph type="sldNum" sz="quarter" idx="5"/>
          </p:nvPr>
        </p:nvSpPr>
        <p:spPr>
          <a:xfrm>
            <a:off x="4142962" y="9119173"/>
            <a:ext cx="3170583" cy="480388"/>
          </a:xfrm>
        </p:spPr>
        <p:txBody>
          <a:bodyPr/>
          <a:lstStyle/>
          <a:p>
            <a:pPr>
              <a:defRPr/>
            </a:pPr>
            <a:fld id="{0A74A36E-BA02-4611-846E-CD8D1D995B7B}" type="slidenum">
              <a:rPr lang="en-US" smtClean="0"/>
              <a:pPr>
                <a:defRPr/>
              </a:pPr>
              <a:t>34</a:t>
            </a:fld>
            <a:endParaRPr lang="en-US" dirty="0"/>
          </a:p>
        </p:txBody>
      </p:sp>
    </p:spTree>
    <p:extLst>
      <p:ext uri="{BB962C8B-B14F-4D97-AF65-F5344CB8AC3E}">
        <p14:creationId xmlns:p14="http://schemas.microsoft.com/office/powerpoint/2010/main" val="33507048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xfrm>
            <a:off x="461438" y="4517358"/>
            <a:ext cx="6453293" cy="6207333"/>
          </a:xfrm>
          <a:noFill/>
        </p:spPr>
        <p:txBody>
          <a:bodyPr/>
          <a:lstStyle/>
          <a:p>
            <a:pPr eaLnBrk="1" hangingPunct="1"/>
            <a:r>
              <a:rPr lang="en-US" altLang="en-US" dirty="0"/>
              <a:t>When advising clients on their Social Security options, there are several factors that need to be considered.</a:t>
            </a:r>
          </a:p>
          <a:p>
            <a:pPr eaLnBrk="1" hangingPunct="1"/>
            <a:r>
              <a:rPr lang="en-US" altLang="en-US" dirty="0"/>
              <a:t>(Read slide)</a:t>
            </a:r>
          </a:p>
        </p:txBody>
      </p:sp>
      <p:sp>
        <p:nvSpPr>
          <p:cNvPr id="4" name="Slide Number Placeholder 3"/>
          <p:cNvSpPr>
            <a:spLocks noGrp="1"/>
          </p:cNvSpPr>
          <p:nvPr>
            <p:ph type="sldNum" sz="quarter" idx="5"/>
          </p:nvPr>
        </p:nvSpPr>
        <p:spPr>
          <a:xfrm>
            <a:off x="4142962" y="9119173"/>
            <a:ext cx="3170583" cy="480388"/>
          </a:xfrm>
        </p:spPr>
        <p:txBody>
          <a:bodyPr/>
          <a:lstStyle/>
          <a:p>
            <a:pPr>
              <a:defRPr/>
            </a:pPr>
            <a:fld id="{0A74A36E-BA02-4611-846E-CD8D1D995B7B}" type="slidenum">
              <a:rPr lang="en-US" smtClean="0"/>
              <a:pPr>
                <a:defRPr/>
              </a:pPr>
              <a:t>36</a:t>
            </a:fld>
            <a:endParaRPr lang="en-US" dirty="0"/>
          </a:p>
        </p:txBody>
      </p:sp>
    </p:spTree>
    <p:extLst>
      <p:ext uri="{BB962C8B-B14F-4D97-AF65-F5344CB8AC3E}">
        <p14:creationId xmlns:p14="http://schemas.microsoft.com/office/powerpoint/2010/main" val="35043969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7"/>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500">
                <a:solidFill>
                  <a:schemeClr val="tx1"/>
                </a:solidFill>
                <a:latin typeface="Arial" pitchFamily="34" charset="0"/>
                <a:ea typeface="MS PGothic" pitchFamily="34" charset="-128"/>
              </a:defRPr>
            </a:lvl1pPr>
            <a:lvl2pPr marL="770613" indent="-296390">
              <a:defRPr sz="2500">
                <a:solidFill>
                  <a:schemeClr val="tx1"/>
                </a:solidFill>
                <a:latin typeface="Arial" pitchFamily="34" charset="0"/>
                <a:ea typeface="MS PGothic" pitchFamily="34" charset="-128"/>
              </a:defRPr>
            </a:lvl2pPr>
            <a:lvl3pPr marL="1185558" indent="-237112">
              <a:defRPr sz="2500">
                <a:solidFill>
                  <a:schemeClr val="tx1"/>
                </a:solidFill>
                <a:latin typeface="Arial" pitchFamily="34" charset="0"/>
                <a:ea typeface="MS PGothic" pitchFamily="34" charset="-128"/>
              </a:defRPr>
            </a:lvl3pPr>
            <a:lvl4pPr marL="1659782" indent="-237112">
              <a:defRPr sz="2500">
                <a:solidFill>
                  <a:schemeClr val="tx1"/>
                </a:solidFill>
                <a:latin typeface="Arial" pitchFamily="34" charset="0"/>
                <a:ea typeface="MS PGothic" pitchFamily="34" charset="-128"/>
              </a:defRPr>
            </a:lvl4pPr>
            <a:lvl5pPr marL="2134005" indent="-237112">
              <a:defRPr sz="2500">
                <a:solidFill>
                  <a:schemeClr val="tx1"/>
                </a:solidFill>
                <a:latin typeface="Arial" pitchFamily="34" charset="0"/>
                <a:ea typeface="MS PGothic" pitchFamily="34" charset="-128"/>
              </a:defRPr>
            </a:lvl5pPr>
            <a:lvl6pPr marL="2608229" indent="-237112" eaLnBrk="0" fontAlgn="base" hangingPunct="0">
              <a:spcBef>
                <a:spcPct val="0"/>
              </a:spcBef>
              <a:spcAft>
                <a:spcPct val="0"/>
              </a:spcAft>
              <a:defRPr sz="2500">
                <a:solidFill>
                  <a:schemeClr val="tx1"/>
                </a:solidFill>
                <a:latin typeface="Arial" pitchFamily="34" charset="0"/>
                <a:ea typeface="MS PGothic" pitchFamily="34" charset="-128"/>
              </a:defRPr>
            </a:lvl6pPr>
            <a:lvl7pPr marL="3082453" indent="-237112" eaLnBrk="0" fontAlgn="base" hangingPunct="0">
              <a:spcBef>
                <a:spcPct val="0"/>
              </a:spcBef>
              <a:spcAft>
                <a:spcPct val="0"/>
              </a:spcAft>
              <a:defRPr sz="2500">
                <a:solidFill>
                  <a:schemeClr val="tx1"/>
                </a:solidFill>
                <a:latin typeface="Arial" pitchFamily="34" charset="0"/>
                <a:ea typeface="MS PGothic" pitchFamily="34" charset="-128"/>
              </a:defRPr>
            </a:lvl7pPr>
            <a:lvl8pPr marL="3556676" indent="-237112" eaLnBrk="0" fontAlgn="base" hangingPunct="0">
              <a:spcBef>
                <a:spcPct val="0"/>
              </a:spcBef>
              <a:spcAft>
                <a:spcPct val="0"/>
              </a:spcAft>
              <a:defRPr sz="2500">
                <a:solidFill>
                  <a:schemeClr val="tx1"/>
                </a:solidFill>
                <a:latin typeface="Arial" pitchFamily="34" charset="0"/>
                <a:ea typeface="MS PGothic" pitchFamily="34" charset="-128"/>
              </a:defRPr>
            </a:lvl8pPr>
            <a:lvl9pPr marL="4030899" indent="-237112" eaLnBrk="0" fontAlgn="base" hangingPunct="0">
              <a:spcBef>
                <a:spcPct val="0"/>
              </a:spcBef>
              <a:spcAft>
                <a:spcPct val="0"/>
              </a:spcAft>
              <a:defRPr sz="2500">
                <a:solidFill>
                  <a:schemeClr val="tx1"/>
                </a:solidFill>
                <a:latin typeface="Arial" pitchFamily="34" charset="0"/>
                <a:ea typeface="MS PGothic" pitchFamily="34" charset="-128"/>
              </a:defRPr>
            </a:lvl9pPr>
          </a:lstStyle>
          <a:p>
            <a:fld id="{9723D570-FE56-44CA-8F2B-82B34CA9A54A}" type="slidenum">
              <a:rPr lang="en-US" altLang="en-US" sz="1200">
                <a:solidFill>
                  <a:prstClr val="black"/>
                </a:solidFill>
                <a:latin typeface="Calibri" panose="020F0502020204030204" pitchFamily="34" charset="0"/>
              </a:rPr>
              <a:pPr/>
              <a:t>38</a:t>
            </a:fld>
            <a:endParaRPr lang="en-US" altLang="en-US" sz="1200" dirty="0">
              <a:solidFill>
                <a:prstClr val="black"/>
              </a:solidFill>
              <a:latin typeface="Calibri" panose="020F0502020204030204" pitchFamily="34" charset="0"/>
            </a:endParaRPr>
          </a:p>
        </p:txBody>
      </p:sp>
      <p:sp>
        <p:nvSpPr>
          <p:cNvPr id="210947" name="Rectangle 2"/>
          <p:cNvSpPr>
            <a:spLocks noGrp="1" noRot="1" noChangeAspect="1" noChangeArrowheads="1" noTextEdit="1"/>
          </p:cNvSpPr>
          <p:nvPr>
            <p:ph type="sldImg"/>
          </p:nvPr>
        </p:nvSpPr>
        <p:spPr>
          <a:ln/>
        </p:spPr>
      </p:sp>
      <p:sp>
        <p:nvSpPr>
          <p:cNvPr id="210948"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eaLnBrk="1" hangingPunct="1"/>
            <a:r>
              <a:rPr lang="en-US" altLang="en-US" dirty="0"/>
              <a:t>Here are the steps to follow if a</a:t>
            </a:r>
            <a:r>
              <a:rPr lang="en-US" altLang="en-US" baseline="0" dirty="0"/>
              <a:t> client wants to withdraw from receiving Social Security benefits.</a:t>
            </a:r>
            <a:endParaRPr lang="en-US" altLang="en-US" dirty="0"/>
          </a:p>
        </p:txBody>
      </p:sp>
    </p:spTree>
    <p:extLst>
      <p:ext uri="{BB962C8B-B14F-4D97-AF65-F5344CB8AC3E}">
        <p14:creationId xmlns:p14="http://schemas.microsoft.com/office/powerpoint/2010/main" val="219590903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p:cNvSpPr>
            <a:spLocks noGrp="1" noRot="1" noChangeAspect="1"/>
          </p:cNvSpPr>
          <p:nvPr>
            <p:ph type="sldImg"/>
          </p:nvPr>
        </p:nvSpPr>
        <p:spPr/>
      </p:sp>
      <p:sp>
        <p:nvSpPr>
          <p:cNvPr id="5" name="Notes Placeholder 4"/>
          <p:cNvSpPr>
            <a:spLocks noGrp="1"/>
          </p:cNvSpPr>
          <p:nvPr>
            <p:ph type="body" idx="1"/>
          </p:nvPr>
        </p:nvSpPr>
        <p:spPr/>
        <p:txBody>
          <a:bodyPr/>
          <a:lstStyle/>
          <a:p>
            <a:r>
              <a:rPr lang="en-US" dirty="0"/>
              <a:t>Regardless of when you file, your combined income can</a:t>
            </a:r>
            <a:r>
              <a:rPr lang="en-US" baseline="0" dirty="0"/>
              <a:t> have an adverse affect on</a:t>
            </a:r>
            <a:r>
              <a:rPr lang="en-US" dirty="0"/>
              <a:t> </a:t>
            </a:r>
            <a:r>
              <a:rPr lang="en-US" baseline="0" dirty="0"/>
              <a:t>your Social Security benefits</a:t>
            </a:r>
            <a:r>
              <a:rPr lang="en-US" dirty="0"/>
              <a:t> </a:t>
            </a:r>
            <a:r>
              <a:rPr lang="en-US" baseline="0" dirty="0"/>
              <a:t>in another way: taxes. A portion of your benefits will be taxable once your </a:t>
            </a:r>
            <a:r>
              <a:rPr lang="en-US" dirty="0"/>
              <a:t>combined</a:t>
            </a:r>
            <a:r>
              <a:rPr lang="en-US" baseline="0" dirty="0"/>
              <a:t> income passes a certain threshold. For example, married couples who earn over $44,000 will have up to 85% of their benefits subject to taxes. </a:t>
            </a:r>
          </a:p>
          <a:p>
            <a:endParaRPr lang="en-US" baseline="0" dirty="0"/>
          </a:p>
          <a:p>
            <a:endParaRPr lang="en-US" dirty="0"/>
          </a:p>
        </p:txBody>
      </p:sp>
      <p:sp>
        <p:nvSpPr>
          <p:cNvPr id="2" name="Slide Number Placeholder 1"/>
          <p:cNvSpPr>
            <a:spLocks noGrp="1"/>
          </p:cNvSpPr>
          <p:nvPr>
            <p:ph type="sldNum" sz="quarter" idx="10"/>
          </p:nvPr>
        </p:nvSpPr>
        <p:spPr/>
        <p:txBody>
          <a:bodyPr/>
          <a:lstStyle/>
          <a:p>
            <a:pPr>
              <a:defRPr/>
            </a:pPr>
            <a:fld id="{0A74A36E-BA02-4611-846E-CD8D1D995B7B}" type="slidenum">
              <a:rPr lang="en-US" smtClean="0"/>
              <a:pPr>
                <a:defRPr/>
              </a:pPr>
              <a:t>39</a:t>
            </a:fld>
            <a:endParaRPr lang="en-US" dirty="0"/>
          </a:p>
        </p:txBody>
      </p:sp>
    </p:spTree>
    <p:extLst>
      <p:ext uri="{BB962C8B-B14F-4D97-AF65-F5344CB8AC3E}">
        <p14:creationId xmlns:p14="http://schemas.microsoft.com/office/powerpoint/2010/main" val="41259691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way to maximize benefits is to not have them reduced by your</a:t>
            </a:r>
            <a:r>
              <a:rPr lang="en-US" baseline="0" dirty="0"/>
              <a:t> earned income. </a:t>
            </a:r>
          </a:p>
          <a:p>
            <a:endParaRPr lang="en-US" baseline="0" dirty="0"/>
          </a:p>
          <a:p>
            <a:r>
              <a:rPr lang="en-US" baseline="0" dirty="0"/>
              <a:t>Before you reach full retirement age, any earnings over a certain annual limit ($15,720 in 2016) will reduce your benefits by $1 for every $2 earned over that limit. </a:t>
            </a:r>
          </a:p>
          <a:p>
            <a:endParaRPr lang="en-US" baseline="0" dirty="0"/>
          </a:p>
          <a:p>
            <a:r>
              <a:rPr lang="en-US" baseline="0" dirty="0"/>
              <a:t>Let’s use an example of the Smiths and the </a:t>
            </a:r>
            <a:r>
              <a:rPr lang="en-US" baseline="0" dirty="0" err="1"/>
              <a:t>Sullivans</a:t>
            </a:r>
            <a:r>
              <a:rPr lang="en-US" baseline="0" dirty="0"/>
              <a:t>.</a:t>
            </a:r>
          </a:p>
          <a:p>
            <a:endParaRPr lang="en-US" baseline="0" dirty="0"/>
          </a:p>
          <a:p>
            <a:r>
              <a:rPr lang="en-US" baseline="0" dirty="0"/>
              <a:t>The Smiths are age 62, and they file for early benefits. They are due a combined $20,000, </a:t>
            </a:r>
            <a:r>
              <a:rPr lang="en-US" dirty="0"/>
              <a:t>b</a:t>
            </a:r>
            <a:r>
              <a:rPr lang="en-US" baseline="0" dirty="0"/>
              <a:t>ut they also want to work, and their $40,000 in earned income reduces their $20,000 Social Security benefit to just $7,850! </a:t>
            </a:r>
          </a:p>
          <a:p>
            <a:endParaRPr lang="en-US" baseline="0" dirty="0"/>
          </a:p>
          <a:p>
            <a:r>
              <a:rPr lang="en-US" baseline="0" dirty="0"/>
              <a:t>The </a:t>
            </a:r>
            <a:r>
              <a:rPr lang="en-US" baseline="0" dirty="0" err="1"/>
              <a:t>Sullivans</a:t>
            </a:r>
            <a:r>
              <a:rPr lang="en-US" baseline="0" dirty="0"/>
              <a:t> are at full retirement age, so they can earn as much as they want and it won’t penalize their benefit. </a:t>
            </a:r>
          </a:p>
          <a:p>
            <a:endParaRPr lang="en-US" baseline="0" dirty="0"/>
          </a:p>
        </p:txBody>
      </p:sp>
      <p:sp>
        <p:nvSpPr>
          <p:cNvPr id="4" name="Slide Number Placeholder 3"/>
          <p:cNvSpPr>
            <a:spLocks noGrp="1"/>
          </p:cNvSpPr>
          <p:nvPr>
            <p:ph type="sldNum" sz="quarter" idx="10"/>
          </p:nvPr>
        </p:nvSpPr>
        <p:spPr/>
        <p:txBody>
          <a:bodyPr/>
          <a:lstStyle/>
          <a:p>
            <a:pPr>
              <a:defRPr/>
            </a:pPr>
            <a:fld id="{0A74A36E-BA02-4611-846E-CD8D1D995B7B}" type="slidenum">
              <a:rPr lang="en-US" smtClean="0"/>
              <a:pPr>
                <a:defRPr/>
              </a:pPr>
              <a:t>40</a:t>
            </a:fld>
            <a:endParaRPr lang="en-US" dirty="0"/>
          </a:p>
        </p:txBody>
      </p:sp>
    </p:spTree>
    <p:extLst>
      <p:ext uri="{BB962C8B-B14F-4D97-AF65-F5344CB8AC3E}">
        <p14:creationId xmlns:p14="http://schemas.microsoft.com/office/powerpoint/2010/main" val="252685123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following are a</a:t>
            </a:r>
            <a:r>
              <a:rPr lang="en-US" baseline="0" dirty="0"/>
              <a:t> couple of</a:t>
            </a:r>
            <a:r>
              <a:rPr lang="en-US" dirty="0"/>
              <a:t> examples focused on the maximizing benefits upon reaching</a:t>
            </a:r>
            <a:r>
              <a:rPr lang="en-US" baseline="0" dirty="0"/>
              <a:t> the </a:t>
            </a:r>
            <a:r>
              <a:rPr lang="en-US" dirty="0"/>
              <a:t>full retirement age. </a:t>
            </a:r>
          </a:p>
        </p:txBody>
      </p:sp>
      <p:sp>
        <p:nvSpPr>
          <p:cNvPr id="4" name="Slide Number Placeholder 3"/>
          <p:cNvSpPr>
            <a:spLocks noGrp="1"/>
          </p:cNvSpPr>
          <p:nvPr>
            <p:ph type="sldNum" sz="quarter" idx="10"/>
          </p:nvPr>
        </p:nvSpPr>
        <p:spPr/>
        <p:txBody>
          <a:bodyPr/>
          <a:lstStyle/>
          <a:p>
            <a:pPr>
              <a:defRPr/>
            </a:pPr>
            <a:fld id="{0A74A36E-BA02-4611-846E-CD8D1D995B7B}" type="slidenum">
              <a:rPr lang="en-US" smtClean="0"/>
              <a:pPr>
                <a:defRPr/>
              </a:pPr>
              <a:t>41</a:t>
            </a:fld>
            <a:endParaRPr lang="en-US" dirty="0"/>
          </a:p>
        </p:txBody>
      </p:sp>
    </p:spTree>
    <p:extLst>
      <p:ext uri="{BB962C8B-B14F-4D97-AF65-F5344CB8AC3E}">
        <p14:creationId xmlns:p14="http://schemas.microsoft.com/office/powerpoint/2010/main" val="4249388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body" idx="1"/>
          </p:nvPr>
        </p:nvSpPr>
        <p:spPr/>
        <p:txBody>
          <a:bodyPr/>
          <a:lstStyle/>
          <a:p>
            <a:r>
              <a:rPr lang="en-US" dirty="0">
                <a:sym typeface="Calibri" charset="0"/>
              </a:rPr>
              <a:t>We’ve covered a great deal in this presentation, but we’ve also left</a:t>
            </a:r>
            <a:r>
              <a:rPr lang="en-US" baseline="0" dirty="0">
                <a:sym typeface="Calibri" charset="0"/>
              </a:rPr>
              <a:t> a lot unexplored. Your financial advisor has the experience and the analytical tools to help you plan for Social Security and make the most of your retirement assets. Here are a few other things to consider before you file.</a:t>
            </a:r>
            <a:endParaRPr lang="en-US" dirty="0">
              <a:sym typeface="Calibri" charset="0"/>
            </a:endParaRPr>
          </a:p>
        </p:txBody>
      </p:sp>
      <p:sp>
        <p:nvSpPr>
          <p:cNvPr id="5" name="Slide Image Placeholder 4"/>
          <p:cNvSpPr>
            <a:spLocks noGrp="1" noRot="1" noChangeAspect="1"/>
          </p:cNvSpPr>
          <p:nvPr>
            <p:ph type="sldImg"/>
          </p:nvPr>
        </p:nvSpPr>
        <p:spPr/>
      </p:sp>
      <p:sp>
        <p:nvSpPr>
          <p:cNvPr id="2" name="Slide Number Placeholder 1"/>
          <p:cNvSpPr>
            <a:spLocks noGrp="1"/>
          </p:cNvSpPr>
          <p:nvPr>
            <p:ph type="sldNum" sz="quarter" idx="10"/>
          </p:nvPr>
        </p:nvSpPr>
        <p:spPr/>
        <p:txBody>
          <a:bodyPr/>
          <a:lstStyle/>
          <a:p>
            <a:pPr>
              <a:defRPr/>
            </a:pPr>
            <a:fld id="{0A74A36E-BA02-4611-846E-CD8D1D995B7B}" type="slidenum">
              <a:rPr lang="en-US" smtClean="0"/>
              <a:pPr>
                <a:defRPr/>
              </a:pPr>
              <a:t>43</a:t>
            </a:fld>
            <a:endParaRPr lang="en-US" dirty="0"/>
          </a:p>
        </p:txBody>
      </p:sp>
    </p:spTree>
    <p:extLst>
      <p:ext uri="{BB962C8B-B14F-4D97-AF65-F5344CB8AC3E}">
        <p14:creationId xmlns:p14="http://schemas.microsoft.com/office/powerpoint/2010/main" val="2620429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body" idx="1"/>
          </p:nvPr>
        </p:nvSpPr>
        <p:spPr/>
        <p:txBody>
          <a:bodyPr/>
          <a:lstStyle/>
          <a:p>
            <a:r>
              <a:rPr lang="en-US" dirty="0">
                <a:sym typeface="Calibri" charset="0"/>
              </a:rPr>
              <a:t>The Great</a:t>
            </a:r>
            <a:r>
              <a:rPr lang="en-US" baseline="0" dirty="0">
                <a:sym typeface="Calibri" charset="0"/>
              </a:rPr>
              <a:t> Depression of the 1930s revealed a real vulnerability in our society—namely, that the elderly could have their savings wiped out by bank failures and have no other source of income when jobs are scarce. There has to be a safety net, and that’s what Social Security was created to do. </a:t>
            </a:r>
          </a:p>
          <a:p>
            <a:endParaRPr lang="en-US" baseline="0" dirty="0">
              <a:sym typeface="Calibri" charset="0"/>
            </a:endParaRPr>
          </a:p>
          <a:p>
            <a:r>
              <a:rPr lang="en-US" baseline="0" dirty="0">
                <a:sym typeface="Calibri" charset="0"/>
              </a:rPr>
              <a:t>At the signing of the law in 1935, Franklin Delano Roosevelt said, </a:t>
            </a:r>
            <a:r>
              <a:rPr lang="en-US" dirty="0">
                <a:effectLst/>
              </a:rPr>
              <a:t>“We can never insure one hundred percent of the population against one hundred percent of the hazards and vicissitudes of life, but we have tried to frame a law which will give some measure of protection to the average citizen and to his family against the loss of a job and against poverty-ridden old age.”</a:t>
            </a:r>
          </a:p>
          <a:p>
            <a:endParaRPr lang="en-US" dirty="0">
              <a:effectLst/>
            </a:endParaRPr>
          </a:p>
          <a:p>
            <a:r>
              <a:rPr lang="en-US" dirty="0">
                <a:effectLst/>
              </a:rPr>
              <a:t>The program gradually</a:t>
            </a:r>
            <a:r>
              <a:rPr lang="en-US" baseline="0" dirty="0">
                <a:effectLst/>
              </a:rPr>
              <a:t> rolled out over the next several years and was making regular monthly payments by 1940.</a:t>
            </a:r>
            <a:endParaRPr lang="en-US" dirty="0">
              <a:effectLst/>
            </a:endParaRPr>
          </a:p>
          <a:p>
            <a:endParaRPr lang="en-US" dirty="0">
              <a:sym typeface="Calibri" charset="0"/>
            </a:endParaRPr>
          </a:p>
        </p:txBody>
      </p:sp>
      <p:sp>
        <p:nvSpPr>
          <p:cNvPr id="3" name="Slide Image Placeholder 2"/>
          <p:cNvSpPr>
            <a:spLocks noGrp="1" noRot="1" noChangeAspect="1"/>
          </p:cNvSpPr>
          <p:nvPr>
            <p:ph type="sldImg"/>
          </p:nvPr>
        </p:nvSpPr>
        <p:spPr/>
      </p:sp>
      <p:sp>
        <p:nvSpPr>
          <p:cNvPr id="2" name="Slide Number Placeholder 1"/>
          <p:cNvSpPr>
            <a:spLocks noGrp="1"/>
          </p:cNvSpPr>
          <p:nvPr>
            <p:ph type="sldNum" sz="quarter" idx="10"/>
          </p:nvPr>
        </p:nvSpPr>
        <p:spPr/>
        <p:txBody>
          <a:bodyPr/>
          <a:lstStyle/>
          <a:p>
            <a:pPr>
              <a:defRPr/>
            </a:pPr>
            <a:fld id="{0A74A36E-BA02-4611-846E-CD8D1D995B7B}" type="slidenum">
              <a:rPr lang="en-US" smtClean="0"/>
              <a:pPr>
                <a:defRPr/>
              </a:pPr>
              <a:t>4</a:t>
            </a:fld>
            <a:endParaRPr lang="en-US" dirty="0"/>
          </a:p>
        </p:txBody>
      </p:sp>
    </p:spTree>
    <p:extLst>
      <p:ext uri="{BB962C8B-B14F-4D97-AF65-F5344CB8AC3E}">
        <p14:creationId xmlns:p14="http://schemas.microsoft.com/office/powerpoint/2010/main" val="62738179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ChangeArrowheads="1"/>
          </p:cNvSpPr>
          <p:nvPr>
            <p:ph type="body" idx="1"/>
          </p:nvPr>
        </p:nvSpPr>
        <p:spPr/>
        <p:txBody>
          <a:bodyPr/>
          <a:lstStyle/>
          <a:p>
            <a:r>
              <a:rPr lang="en-US"/>
              <a:t>We’re going to return to the Sullivans, Harry and Ruth. </a:t>
            </a:r>
          </a:p>
          <a:p>
            <a:endParaRPr lang="en-US"/>
          </a:p>
          <a:p>
            <a:r>
              <a:rPr lang="en-US"/>
              <a:t>In this scenario, Harry was the primary breadwinner and expects to receive a monthly benefit of $2,000 at full retirement age. Ruth outlives Harry by 13 years. </a:t>
            </a:r>
            <a:endParaRPr lang="en-US" dirty="0"/>
          </a:p>
        </p:txBody>
      </p:sp>
      <p:sp>
        <p:nvSpPr>
          <p:cNvPr id="3" name="Slide Image Placeholder 2"/>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a:defRPr/>
            </a:pPr>
            <a:fld id="{0A74A36E-BA02-4611-846E-CD8D1D995B7B}" type="slidenum">
              <a:rPr lang="en-US" smtClean="0"/>
              <a:pPr>
                <a:defRPr/>
              </a:pPr>
              <a:t>44</a:t>
            </a:fld>
            <a:endParaRPr lang="en-US" dirty="0"/>
          </a:p>
        </p:txBody>
      </p:sp>
    </p:spTree>
    <p:extLst>
      <p:ext uri="{BB962C8B-B14F-4D97-AF65-F5344CB8AC3E}">
        <p14:creationId xmlns:p14="http://schemas.microsoft.com/office/powerpoint/2010/main" val="188358222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ChangeArrowheads="1"/>
          </p:cNvSpPr>
          <p:nvPr>
            <p:ph type="body" idx="1"/>
          </p:nvPr>
        </p:nvSpPr>
        <p:spPr/>
        <p:txBody>
          <a:bodyPr/>
          <a:lstStyle/>
          <a:p>
            <a:r>
              <a:rPr lang="en-US" dirty="0"/>
              <a:t>If Harry claims at the earliest age of 62, he will receive a reduced benefit of $1,500 a month until his death.  </a:t>
            </a:r>
          </a:p>
          <a:p>
            <a:endParaRPr lang="en-US" dirty="0"/>
          </a:p>
          <a:p>
            <a:r>
              <a:rPr lang="en-US" dirty="0"/>
              <a:t>Ruth also files at age 62, and as a result is eligible to receive 35% of his benefits, or $700 per month. Pretty small.   </a:t>
            </a:r>
          </a:p>
          <a:p>
            <a:endParaRPr lang="en-US" dirty="0"/>
          </a:p>
          <a:p>
            <a:r>
              <a:rPr lang="en-US" dirty="0"/>
              <a:t>Upon Harry’s death, Ruth will receive the greater of her benefit or Harry’s. So in this case, she will receive $1,500 month.</a:t>
            </a:r>
          </a:p>
          <a:p>
            <a:endParaRPr lang="en-US" dirty="0"/>
          </a:p>
          <a:p>
            <a:r>
              <a:rPr lang="en-US" dirty="0"/>
              <a:t>Upon Ruth’s death at age 88, she will have received $315,600 in spousal and survivorship benefits over her lifetime. </a:t>
            </a:r>
          </a:p>
        </p:txBody>
      </p:sp>
      <p:sp>
        <p:nvSpPr>
          <p:cNvPr id="3" name="Slide Image Placeholder 2"/>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a:defRPr/>
            </a:pPr>
            <a:fld id="{0A74A36E-BA02-4611-846E-CD8D1D995B7B}" type="slidenum">
              <a:rPr lang="en-US" smtClean="0"/>
              <a:pPr>
                <a:defRPr/>
              </a:pPr>
              <a:t>45</a:t>
            </a:fld>
            <a:endParaRPr lang="en-US" dirty="0"/>
          </a:p>
        </p:txBody>
      </p:sp>
    </p:spTree>
    <p:extLst>
      <p:ext uri="{BB962C8B-B14F-4D97-AF65-F5344CB8AC3E}">
        <p14:creationId xmlns:p14="http://schemas.microsoft.com/office/powerpoint/2010/main" val="404313749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ChangeArrowheads="1"/>
          </p:cNvSpPr>
          <p:nvPr>
            <p:ph type="body" idx="1"/>
          </p:nvPr>
        </p:nvSpPr>
        <p:spPr/>
        <p:txBody>
          <a:bodyPr/>
          <a:lstStyle/>
          <a:p>
            <a:r>
              <a:rPr lang="en-US" dirty="0"/>
              <a:t>If Harry waits until full retirement age to claim benefits, he’ll receive $2,000 a month until his death.  </a:t>
            </a:r>
          </a:p>
          <a:p>
            <a:endParaRPr lang="en-US" dirty="0"/>
          </a:p>
          <a:p>
            <a:r>
              <a:rPr lang="en-US" dirty="0"/>
              <a:t>Ruth can claim 50% of his benefit at her full retirement age (age 66), or $1,000 until Harry dies.</a:t>
            </a:r>
          </a:p>
          <a:p>
            <a:endParaRPr lang="en-US" dirty="0"/>
          </a:p>
          <a:p>
            <a:r>
              <a:rPr lang="en-US" dirty="0"/>
              <a:t>Upon Harry’s death, Ruth will receive the greater of her benefit or Harry’s.  So in this case, Ruth will receive $2,000 a month.</a:t>
            </a:r>
          </a:p>
          <a:p>
            <a:endParaRPr lang="en-US" dirty="0"/>
          </a:p>
          <a:p>
            <a:r>
              <a:rPr lang="en-US" dirty="0"/>
              <a:t>Upon Ruth’s death at age 88, Ruth will have received $432,000 in spousal and survivorship benefits over her lifetime.</a:t>
            </a:r>
          </a:p>
        </p:txBody>
      </p:sp>
      <p:sp>
        <p:nvSpPr>
          <p:cNvPr id="3" name="Slide Image Placeholder 2"/>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a:defRPr/>
            </a:pPr>
            <a:fld id="{0A74A36E-BA02-4611-846E-CD8D1D995B7B}" type="slidenum">
              <a:rPr lang="en-US" smtClean="0"/>
              <a:pPr>
                <a:defRPr/>
              </a:pPr>
              <a:t>46</a:t>
            </a:fld>
            <a:endParaRPr lang="en-US" dirty="0"/>
          </a:p>
        </p:txBody>
      </p:sp>
    </p:spTree>
    <p:extLst>
      <p:ext uri="{BB962C8B-B14F-4D97-AF65-F5344CB8AC3E}">
        <p14:creationId xmlns:p14="http://schemas.microsoft.com/office/powerpoint/2010/main" val="5969733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ChangeArrowheads="1"/>
          </p:cNvSpPr>
          <p:nvPr>
            <p:ph type="body" idx="1"/>
          </p:nvPr>
        </p:nvSpPr>
        <p:spPr/>
        <p:txBody>
          <a:bodyPr/>
          <a:lstStyle/>
          <a:p>
            <a:r>
              <a:rPr lang="en-US" dirty="0"/>
              <a:t>In this scenario, Harry wants to delay collecting benefits to make the most of the higher payout at age 70. </a:t>
            </a:r>
          </a:p>
          <a:p>
            <a:endParaRPr lang="en-US" dirty="0"/>
          </a:p>
          <a:p>
            <a:r>
              <a:rPr lang="en-US" dirty="0"/>
              <a:t>To do that, he takes advantage of a strategy known as  file and suspend. </a:t>
            </a:r>
          </a:p>
          <a:p>
            <a:endParaRPr lang="en-US" dirty="0"/>
          </a:p>
          <a:p>
            <a:r>
              <a:rPr lang="en-US" dirty="0"/>
              <a:t>Harry files at full retirement age, but then immediately suspends his payments. </a:t>
            </a:r>
          </a:p>
          <a:p>
            <a:endParaRPr lang="en-US" dirty="0"/>
          </a:p>
          <a:p>
            <a:r>
              <a:rPr lang="en-US" dirty="0"/>
              <a:t>This enables Ruth to claim 50% of his benefit at her full retirement age (age 66), or $1,000 until Harry dies.</a:t>
            </a:r>
          </a:p>
          <a:p>
            <a:endParaRPr lang="en-US" dirty="0"/>
          </a:p>
          <a:p>
            <a:r>
              <a:rPr lang="en-US" dirty="0"/>
              <a:t>Upon Harry’s death, Ruth will receive the greater of her benefit or Harry’s. So in this case, Ruth will receive $2,640 a month.</a:t>
            </a:r>
          </a:p>
          <a:p>
            <a:endParaRPr lang="en-US" dirty="0"/>
          </a:p>
          <a:p>
            <a:r>
              <a:rPr lang="en-US" dirty="0"/>
              <a:t>Upon Ruth’s death at age 88, Ruth will have received $531,840 in spousal and survivorship benefits over her lifetime.</a:t>
            </a:r>
          </a:p>
        </p:txBody>
      </p:sp>
      <p:sp>
        <p:nvSpPr>
          <p:cNvPr id="3" name="Slide Image Placeholder 2"/>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a:defRPr/>
            </a:pPr>
            <a:fld id="{0A74A36E-BA02-4611-846E-CD8D1D995B7B}" type="slidenum">
              <a:rPr lang="en-US" smtClean="0"/>
              <a:pPr>
                <a:defRPr/>
              </a:pPr>
              <a:t>47</a:t>
            </a:fld>
            <a:endParaRPr lang="en-US" dirty="0"/>
          </a:p>
        </p:txBody>
      </p:sp>
    </p:spTree>
    <p:extLst>
      <p:ext uri="{BB962C8B-B14F-4D97-AF65-F5344CB8AC3E}">
        <p14:creationId xmlns:p14="http://schemas.microsoft.com/office/powerpoint/2010/main" val="21158008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body" idx="1"/>
          </p:nvPr>
        </p:nvSpPr>
        <p:spPr/>
        <p:txBody>
          <a:bodyPr/>
          <a:lstStyle/>
          <a:p>
            <a:r>
              <a:rPr lang="en-US" dirty="0">
                <a:sym typeface="Calibri" charset="0"/>
              </a:rPr>
              <a:t>Talk to your financial advisor for help in paving the way to a secure retirement.</a:t>
            </a:r>
          </a:p>
        </p:txBody>
      </p:sp>
      <p:sp>
        <p:nvSpPr>
          <p:cNvPr id="5" name="Slide Image Placeholder 4"/>
          <p:cNvSpPr>
            <a:spLocks noGrp="1" noRot="1" noChangeAspect="1"/>
          </p:cNvSpPr>
          <p:nvPr>
            <p:ph type="sldImg"/>
          </p:nvPr>
        </p:nvSpPr>
        <p:spPr/>
      </p:sp>
      <p:sp>
        <p:nvSpPr>
          <p:cNvPr id="2" name="Slide Number Placeholder 1"/>
          <p:cNvSpPr>
            <a:spLocks noGrp="1"/>
          </p:cNvSpPr>
          <p:nvPr>
            <p:ph type="sldNum" sz="quarter" idx="10"/>
          </p:nvPr>
        </p:nvSpPr>
        <p:spPr/>
        <p:txBody>
          <a:bodyPr/>
          <a:lstStyle/>
          <a:p>
            <a:pPr>
              <a:defRPr/>
            </a:pPr>
            <a:fld id="{0A74A36E-BA02-4611-846E-CD8D1D995B7B}" type="slidenum">
              <a:rPr lang="en-US" smtClean="0"/>
              <a:pPr>
                <a:defRPr/>
              </a:pPr>
              <a:t>48</a:t>
            </a:fld>
            <a:endParaRPr lang="en-US" dirty="0"/>
          </a:p>
        </p:txBody>
      </p:sp>
    </p:spTree>
    <p:extLst>
      <p:ext uri="{BB962C8B-B14F-4D97-AF65-F5344CB8AC3E}">
        <p14:creationId xmlns:p14="http://schemas.microsoft.com/office/powerpoint/2010/main" val="298495589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5"/>
          <p:cNvSpPr>
            <a:spLocks noGrp="1" noRot="1" noChangeAspect="1" noChangeArrowheads="1" noTextEdit="1"/>
          </p:cNvSpPr>
          <p:nvPr>
            <p:ph type="sldImg"/>
          </p:nvPr>
        </p:nvSpPr>
        <p:spPr>
          <a:xfrm>
            <a:off x="1773238" y="282575"/>
            <a:ext cx="3771900" cy="2828925"/>
          </a:xfrm>
          <a:ln/>
        </p:spPr>
      </p:sp>
      <p:sp>
        <p:nvSpPr>
          <p:cNvPr id="67587" name="Rectangle 6"/>
          <p:cNvSpPr>
            <a:spLocks noGrp="1" noChangeArrowheads="1"/>
          </p:cNvSpPr>
          <p:nvPr>
            <p:ph type="body" idx="1"/>
          </p:nvPr>
        </p:nvSpPr>
        <p:spPr>
          <a:xfrm>
            <a:off x="575736" y="3230405"/>
            <a:ext cx="6488853" cy="5982415"/>
          </a:xfrm>
          <a:noFill/>
        </p:spPr>
        <p:txBody>
          <a:bodyPr/>
          <a:lstStyle/>
          <a:p>
            <a:r>
              <a:rPr lang="en-US" altLang="en-US"/>
              <a:t>Read</a:t>
            </a:r>
            <a:r>
              <a:rPr lang="en-US" altLang="en-US" baseline="0"/>
              <a:t> slide.</a:t>
            </a:r>
            <a:endParaRPr lang="en-US" altLang="en-US" dirty="0"/>
          </a:p>
        </p:txBody>
      </p:sp>
      <p:sp>
        <p:nvSpPr>
          <p:cNvPr id="4" name="Slide Number Placeholder 1"/>
          <p:cNvSpPr>
            <a:spLocks noGrp="1"/>
          </p:cNvSpPr>
          <p:nvPr>
            <p:ph type="sldNum" sz="quarter" idx="5"/>
          </p:nvPr>
        </p:nvSpPr>
        <p:spPr bwMode="auto">
          <a:xfrm>
            <a:off x="4143375" y="9118602"/>
            <a:ext cx="3170238" cy="4810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817271" indent="-314214" eaLnBrk="0" hangingPunct="0">
              <a:spcBef>
                <a:spcPct val="30000"/>
              </a:spcBef>
              <a:defRPr sz="1200">
                <a:solidFill>
                  <a:schemeClr val="tx1"/>
                </a:solidFill>
                <a:latin typeface="Calibri" pitchFamily="34" charset="0"/>
              </a:defRPr>
            </a:lvl2pPr>
            <a:lvl3pPr marL="1258438" indent="-250736" eaLnBrk="0" hangingPunct="0">
              <a:spcBef>
                <a:spcPct val="30000"/>
              </a:spcBef>
              <a:defRPr sz="1200">
                <a:solidFill>
                  <a:schemeClr val="tx1"/>
                </a:solidFill>
                <a:latin typeface="Calibri" pitchFamily="34" charset="0"/>
              </a:defRPr>
            </a:lvl3pPr>
            <a:lvl4pPr marL="1761496" indent="-250736" eaLnBrk="0" hangingPunct="0">
              <a:spcBef>
                <a:spcPct val="30000"/>
              </a:spcBef>
              <a:defRPr sz="1200">
                <a:solidFill>
                  <a:schemeClr val="tx1"/>
                </a:solidFill>
                <a:latin typeface="Calibri" pitchFamily="34" charset="0"/>
              </a:defRPr>
            </a:lvl4pPr>
            <a:lvl5pPr marL="2264554" indent="-250736" eaLnBrk="0" hangingPunct="0">
              <a:spcBef>
                <a:spcPct val="30000"/>
              </a:spcBef>
              <a:defRPr sz="1200">
                <a:solidFill>
                  <a:schemeClr val="tx1"/>
                </a:solidFill>
                <a:latin typeface="Calibri" pitchFamily="34" charset="0"/>
              </a:defRPr>
            </a:lvl5pPr>
            <a:lvl6pPr marL="2721593" indent="-250736" eaLnBrk="0" fontAlgn="base" hangingPunct="0">
              <a:spcBef>
                <a:spcPct val="30000"/>
              </a:spcBef>
              <a:spcAft>
                <a:spcPct val="0"/>
              </a:spcAft>
              <a:defRPr sz="1200">
                <a:solidFill>
                  <a:schemeClr val="tx1"/>
                </a:solidFill>
                <a:latin typeface="Calibri" pitchFamily="34" charset="0"/>
              </a:defRPr>
            </a:lvl6pPr>
            <a:lvl7pPr marL="3178630" indent="-250736" eaLnBrk="0" fontAlgn="base" hangingPunct="0">
              <a:spcBef>
                <a:spcPct val="30000"/>
              </a:spcBef>
              <a:spcAft>
                <a:spcPct val="0"/>
              </a:spcAft>
              <a:defRPr sz="1200">
                <a:solidFill>
                  <a:schemeClr val="tx1"/>
                </a:solidFill>
                <a:latin typeface="Calibri" pitchFamily="34" charset="0"/>
              </a:defRPr>
            </a:lvl7pPr>
            <a:lvl8pPr marL="3635667" indent="-250736" eaLnBrk="0" fontAlgn="base" hangingPunct="0">
              <a:spcBef>
                <a:spcPct val="30000"/>
              </a:spcBef>
              <a:spcAft>
                <a:spcPct val="0"/>
              </a:spcAft>
              <a:defRPr sz="1200">
                <a:solidFill>
                  <a:schemeClr val="tx1"/>
                </a:solidFill>
                <a:latin typeface="Calibri" pitchFamily="34" charset="0"/>
              </a:defRPr>
            </a:lvl8pPr>
            <a:lvl9pPr marL="4092703" indent="-250736"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DC7540D4-0113-4D5C-8833-D14E81269212}" type="slidenum">
              <a:rPr lang="en-US" altLang="en-US" smtClean="0">
                <a:ea typeface="Arial Unicode MS" pitchFamily="34" charset="-128"/>
              </a:rPr>
              <a:pPr eaLnBrk="1" hangingPunct="1">
                <a:spcBef>
                  <a:spcPct val="0"/>
                </a:spcBef>
              </a:pPr>
              <a:t>49</a:t>
            </a:fld>
            <a:endParaRPr lang="en-US" altLang="en-US" dirty="0">
              <a:ea typeface="Arial Unicode MS" pitchFamily="34" charset="-128"/>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p:cNvSpPr>
            <a:spLocks noGrp="1" noRot="1" noChangeAspect="1"/>
          </p:cNvSpPr>
          <p:nvPr>
            <p:ph type="sldImg"/>
          </p:nvPr>
        </p:nvSpPr>
        <p:spPr/>
      </p:sp>
      <p:sp>
        <p:nvSpPr>
          <p:cNvPr id="7" name="Notes Placeholder 6"/>
          <p:cNvSpPr>
            <a:spLocks noGrp="1"/>
          </p:cNvSpPr>
          <p:nvPr>
            <p:ph type="body" idx="1"/>
          </p:nvPr>
        </p:nvSpPr>
        <p:spPr/>
        <p:txBody>
          <a:bodyPr/>
          <a:lstStyle/>
          <a:p>
            <a:endParaRPr lang="en-US"/>
          </a:p>
        </p:txBody>
      </p:sp>
      <p:sp>
        <p:nvSpPr>
          <p:cNvPr id="2" name="Slide Number Placeholder 1"/>
          <p:cNvSpPr>
            <a:spLocks noGrp="1"/>
          </p:cNvSpPr>
          <p:nvPr>
            <p:ph type="sldNum" sz="quarter" idx="10"/>
          </p:nvPr>
        </p:nvSpPr>
        <p:spPr/>
        <p:txBody>
          <a:bodyPr/>
          <a:lstStyle/>
          <a:p>
            <a:pPr>
              <a:defRPr/>
            </a:pPr>
            <a:fld id="{0A74A36E-BA02-4611-846E-CD8D1D995B7B}" type="slidenum">
              <a:rPr lang="en-US" smtClean="0"/>
              <a:pPr>
                <a:defRPr/>
              </a:pPr>
              <a:t>50</a:t>
            </a:fld>
            <a:endParaRPr lang="en-US" dirty="0"/>
          </a:p>
        </p:txBody>
      </p:sp>
    </p:spTree>
    <p:extLst>
      <p:ext uri="{BB962C8B-B14F-4D97-AF65-F5344CB8AC3E}">
        <p14:creationId xmlns:p14="http://schemas.microsoft.com/office/powerpoint/2010/main" val="19640420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body" idx="1"/>
          </p:nvPr>
        </p:nvSpPr>
        <p:spPr/>
        <p:txBody>
          <a:bodyPr/>
          <a:lstStyle/>
          <a:p>
            <a:r>
              <a:rPr lang="en-US" dirty="0">
                <a:sym typeface="Calibri" charset="0"/>
              </a:rPr>
              <a:t>May Fuller made history by receiving the first Social Security benefit check in early</a:t>
            </a:r>
            <a:r>
              <a:rPr lang="en-US" baseline="0" dirty="0">
                <a:sym typeface="Calibri" charset="0"/>
              </a:rPr>
              <a:t> </a:t>
            </a:r>
            <a:r>
              <a:rPr lang="en-US" dirty="0">
                <a:sym typeface="Calibri" charset="0"/>
              </a:rPr>
              <a:t>1940.</a:t>
            </a:r>
            <a:endParaRPr lang="en-US" dirty="0">
              <a:effectLst/>
            </a:endParaRPr>
          </a:p>
          <a:p>
            <a:endParaRPr lang="en-US" dirty="0">
              <a:sym typeface="Calibri" charset="0"/>
            </a:endParaRPr>
          </a:p>
        </p:txBody>
      </p:sp>
      <p:sp>
        <p:nvSpPr>
          <p:cNvPr id="3" name="Slide Image Placeholder 2"/>
          <p:cNvSpPr>
            <a:spLocks noGrp="1" noRot="1" noChangeAspect="1"/>
          </p:cNvSpPr>
          <p:nvPr>
            <p:ph type="sldImg"/>
          </p:nvPr>
        </p:nvSpPr>
        <p:spPr/>
      </p:sp>
      <p:sp>
        <p:nvSpPr>
          <p:cNvPr id="2" name="Slide Number Placeholder 1"/>
          <p:cNvSpPr>
            <a:spLocks noGrp="1"/>
          </p:cNvSpPr>
          <p:nvPr>
            <p:ph type="sldNum" sz="quarter" idx="10"/>
          </p:nvPr>
        </p:nvSpPr>
        <p:spPr/>
        <p:txBody>
          <a:bodyPr/>
          <a:lstStyle/>
          <a:p>
            <a:pPr>
              <a:defRPr/>
            </a:pPr>
            <a:fld id="{0A74A36E-BA02-4611-846E-CD8D1D995B7B}" type="slidenum">
              <a:rPr lang="en-US" smtClean="0"/>
              <a:pPr>
                <a:defRPr/>
              </a:pPr>
              <a:t>5</a:t>
            </a:fld>
            <a:endParaRPr lang="en-US" dirty="0"/>
          </a:p>
        </p:txBody>
      </p:sp>
    </p:spTree>
    <p:extLst>
      <p:ext uri="{BB962C8B-B14F-4D97-AF65-F5344CB8AC3E}">
        <p14:creationId xmlns:p14="http://schemas.microsoft.com/office/powerpoint/2010/main" val="6273817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a:t>
            </a:r>
            <a:r>
              <a:rPr lang="en-US" baseline="0" dirty="0"/>
              <a:t> are s</a:t>
            </a:r>
            <a:r>
              <a:rPr lang="en-US" dirty="0"/>
              <a:t>ome</a:t>
            </a:r>
            <a:r>
              <a:rPr lang="en-US" baseline="0" dirty="0"/>
              <a:t> interesting statistics on the past, present, and future of Social Security. It’s important to note the changing demographics and life expectancy of the benefits base.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A74A36E-BA02-4611-846E-CD8D1D995B7B}"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endParaRPr>
          </a:p>
        </p:txBody>
      </p:sp>
    </p:spTree>
    <p:extLst>
      <p:ext uri="{BB962C8B-B14F-4D97-AF65-F5344CB8AC3E}">
        <p14:creationId xmlns:p14="http://schemas.microsoft.com/office/powerpoint/2010/main" val="28941494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seen the evolution of Social</a:t>
            </a:r>
            <a:r>
              <a:rPr lang="en-US" baseline="0" dirty="0"/>
              <a:t> Security since its humble beginnings. Now let’s take a look at where the program stands today.</a:t>
            </a:r>
            <a:endParaRPr lang="en-US" dirty="0"/>
          </a:p>
        </p:txBody>
      </p:sp>
      <p:sp>
        <p:nvSpPr>
          <p:cNvPr id="4" name="Slide Number Placeholder 3"/>
          <p:cNvSpPr>
            <a:spLocks noGrp="1"/>
          </p:cNvSpPr>
          <p:nvPr>
            <p:ph type="sldNum" sz="quarter" idx="10"/>
          </p:nvPr>
        </p:nvSpPr>
        <p:spPr/>
        <p:txBody>
          <a:bodyPr/>
          <a:lstStyle/>
          <a:p>
            <a:pPr>
              <a:defRPr/>
            </a:pPr>
            <a:fld id="{0A74A36E-BA02-4611-846E-CD8D1D995B7B}" type="slidenum">
              <a:rPr lang="en-US">
                <a:solidFill>
                  <a:prstClr val="black"/>
                </a:solidFill>
              </a:rPr>
              <a:pPr>
                <a:defRPr/>
              </a:pPr>
              <a:t>7</a:t>
            </a:fld>
            <a:endParaRPr lang="en-US" dirty="0">
              <a:solidFill>
                <a:prstClr val="black"/>
              </a:solidFill>
            </a:endParaRPr>
          </a:p>
        </p:txBody>
      </p:sp>
    </p:spTree>
    <p:extLst>
      <p:ext uri="{BB962C8B-B14F-4D97-AF65-F5344CB8AC3E}">
        <p14:creationId xmlns:p14="http://schemas.microsoft.com/office/powerpoint/2010/main" val="30581150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body" idx="1"/>
          </p:nvPr>
        </p:nvSpPr>
        <p:spPr/>
        <p:txBody>
          <a:bodyPr/>
          <a:lstStyle/>
          <a:p>
            <a:r>
              <a:rPr lang="en-US" dirty="0">
                <a:sym typeface="Calibri" panose="020F0502020204030204" pitchFamily="34" charset="0"/>
              </a:rPr>
              <a:t>How is Social Security doing nearly 80 years later? </a:t>
            </a:r>
          </a:p>
          <a:p>
            <a:endParaRPr lang="en-US" dirty="0">
              <a:sym typeface="Calibri" panose="020F0502020204030204" pitchFamily="34" charset="0"/>
            </a:endParaRPr>
          </a:p>
          <a:p>
            <a:r>
              <a:rPr lang="en-US" dirty="0">
                <a:sym typeface="Calibri" panose="020F0502020204030204" pitchFamily="34" charset="0"/>
              </a:rPr>
              <a:t>For</a:t>
            </a:r>
            <a:r>
              <a:rPr lang="en-US" baseline="0" dirty="0">
                <a:sym typeface="Calibri" panose="020F0502020204030204" pitchFamily="34" charset="0"/>
              </a:rPr>
              <a:t> starters, it must be said that any government program that lasts for 80 years is in some measure a success. But Social Security has changed over the years, and it now appears to be in financial trouble. </a:t>
            </a:r>
          </a:p>
          <a:p>
            <a:endParaRPr lang="en-US" baseline="0" dirty="0">
              <a:sym typeface="Calibri" panose="020F0502020204030204" pitchFamily="34" charset="0"/>
            </a:endParaRPr>
          </a:p>
          <a:p>
            <a:r>
              <a:rPr lang="en-US" baseline="0" dirty="0">
                <a:sym typeface="Calibri" panose="020F0502020204030204" pitchFamily="34" charset="0"/>
              </a:rPr>
              <a:t>Let’s talk about those changes, why Social Security will almost certainly be fixed, and why Social Security benefits still won’t grow fast enough to keep up with inflation. </a:t>
            </a:r>
            <a:endParaRPr lang="en-US" dirty="0">
              <a:sym typeface="Calibri" panose="020F0502020204030204" pitchFamily="34" charset="0"/>
            </a:endParaRPr>
          </a:p>
        </p:txBody>
      </p:sp>
      <p:sp>
        <p:nvSpPr>
          <p:cNvPr id="5" name="Slide Image Placeholder 4"/>
          <p:cNvSpPr>
            <a:spLocks noGrp="1" noRot="1" noChangeAspect="1"/>
          </p:cNvSpPr>
          <p:nvPr>
            <p:ph type="sldImg"/>
          </p:nvPr>
        </p:nvSpPr>
        <p:spPr/>
      </p:sp>
      <p:sp>
        <p:nvSpPr>
          <p:cNvPr id="2" name="Slide Number Placeholder 1"/>
          <p:cNvSpPr>
            <a:spLocks noGrp="1"/>
          </p:cNvSpPr>
          <p:nvPr>
            <p:ph type="sldNum" sz="quarter" idx="10"/>
          </p:nvPr>
        </p:nvSpPr>
        <p:spPr/>
        <p:txBody>
          <a:bodyPr/>
          <a:lstStyle/>
          <a:p>
            <a:pPr>
              <a:defRPr/>
            </a:pPr>
            <a:fld id="{0A74A36E-BA02-4611-846E-CD8D1D995B7B}" type="slidenum">
              <a:rPr lang="en-US" smtClean="0"/>
              <a:pPr>
                <a:defRPr/>
              </a:pPr>
              <a:t>8</a:t>
            </a:fld>
            <a:endParaRPr lang="en-US" dirty="0"/>
          </a:p>
        </p:txBody>
      </p:sp>
    </p:spTree>
    <p:extLst>
      <p:ext uri="{BB962C8B-B14F-4D97-AF65-F5344CB8AC3E}">
        <p14:creationId xmlns:p14="http://schemas.microsoft.com/office/powerpoint/2010/main" val="39941307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body" idx="1"/>
          </p:nvPr>
        </p:nvSpPr>
        <p:spPr/>
        <p:txBody>
          <a:bodyPr/>
          <a:lstStyle/>
          <a:p>
            <a:r>
              <a:rPr lang="en-US" dirty="0">
                <a:sym typeface="Calibri" charset="0"/>
              </a:rPr>
              <a:t>One thing that changed over the past 80 years is our</a:t>
            </a:r>
            <a:r>
              <a:rPr lang="en-US" baseline="0" dirty="0">
                <a:sym typeface="Calibri" charset="0"/>
              </a:rPr>
              <a:t> life expectancy: We started living longer! </a:t>
            </a:r>
          </a:p>
          <a:p>
            <a:endParaRPr lang="en-US" baseline="0" dirty="0">
              <a:sym typeface="Calibri" charset="0"/>
            </a:endParaRPr>
          </a:p>
          <a:p>
            <a:r>
              <a:rPr lang="en-US" dirty="0">
                <a:sym typeface="Calibri" charset="0"/>
              </a:rPr>
              <a:t>That’s good news</a:t>
            </a:r>
            <a:r>
              <a:rPr lang="en-US" baseline="0" dirty="0">
                <a:sym typeface="Calibri" charset="0"/>
              </a:rPr>
              <a:t> for us, but bad news for Social Security, which was created for retirees who weren’t really living all that long on average. In fact, t</a:t>
            </a:r>
            <a:r>
              <a:rPr lang="en-US" dirty="0">
                <a:sym typeface="Calibri" charset="0"/>
              </a:rPr>
              <a:t>he average life expectancy of retirees has increased 22 years since the inception of Social Security.</a:t>
            </a:r>
          </a:p>
          <a:p>
            <a:endParaRPr lang="en-US" dirty="0">
              <a:sym typeface="Calibri" charset="0"/>
            </a:endParaRPr>
          </a:p>
          <a:p>
            <a:r>
              <a:rPr lang="en-US" dirty="0">
                <a:sym typeface="Calibri" charset="0"/>
              </a:rPr>
              <a:t>Over</a:t>
            </a:r>
            <a:r>
              <a:rPr lang="en-US" baseline="0" dirty="0">
                <a:sym typeface="Calibri" charset="0"/>
              </a:rPr>
              <a:t> the years, Social Security also expanded to cover more people. W</a:t>
            </a:r>
            <a:r>
              <a:rPr lang="en-US" dirty="0">
                <a:sym typeface="Calibri" charset="0"/>
              </a:rPr>
              <a:t>hen Social Security was first created, it only provided benefits to retired workers. But today, it also pays spousal benefits, survivor benefits, early retirement benefits, cost of living adjustments,</a:t>
            </a:r>
            <a:r>
              <a:rPr lang="en-US" baseline="0" dirty="0">
                <a:sym typeface="Calibri" charset="0"/>
              </a:rPr>
              <a:t> </a:t>
            </a:r>
            <a:r>
              <a:rPr lang="en-US" dirty="0">
                <a:sym typeface="Calibri" charset="0"/>
              </a:rPr>
              <a:t>and disability benefits. This means the system is paying out much</a:t>
            </a:r>
            <a:r>
              <a:rPr lang="en-US" baseline="0" dirty="0">
                <a:sym typeface="Calibri" charset="0"/>
              </a:rPr>
              <a:t> more than it used to.</a:t>
            </a:r>
          </a:p>
          <a:p>
            <a:endParaRPr lang="en-US" dirty="0">
              <a:sym typeface="Calibri" charset="0"/>
            </a:endParaRPr>
          </a:p>
          <a:p>
            <a:r>
              <a:rPr lang="en-US" dirty="0">
                <a:sym typeface="Calibri" charset="0"/>
              </a:rPr>
              <a:t>Finally, as a result of us</a:t>
            </a:r>
            <a:r>
              <a:rPr lang="en-US" baseline="0" dirty="0">
                <a:sym typeface="Calibri" charset="0"/>
              </a:rPr>
              <a:t> all living longer and the decline of the country’s birth rate,</a:t>
            </a:r>
            <a:r>
              <a:rPr lang="en-US" dirty="0">
                <a:sym typeface="Calibri" charset="0"/>
              </a:rPr>
              <a:t> there are far fewer workers per beneficiary paying into Social Security today than there were in 1935. </a:t>
            </a:r>
          </a:p>
        </p:txBody>
      </p:sp>
      <p:sp>
        <p:nvSpPr>
          <p:cNvPr id="7" name="Slide Image Placeholder 6"/>
          <p:cNvSpPr>
            <a:spLocks noGrp="1" noRot="1" noChangeAspect="1"/>
          </p:cNvSpPr>
          <p:nvPr>
            <p:ph type="sldImg"/>
          </p:nvPr>
        </p:nvSpPr>
        <p:spPr/>
      </p:sp>
      <p:sp>
        <p:nvSpPr>
          <p:cNvPr id="2" name="Slide Number Placeholder 1"/>
          <p:cNvSpPr>
            <a:spLocks noGrp="1"/>
          </p:cNvSpPr>
          <p:nvPr>
            <p:ph type="sldNum" sz="quarter" idx="10"/>
          </p:nvPr>
        </p:nvSpPr>
        <p:spPr/>
        <p:txBody>
          <a:bodyPr/>
          <a:lstStyle/>
          <a:p>
            <a:pPr>
              <a:defRPr/>
            </a:pPr>
            <a:fld id="{0A74A36E-BA02-4611-846E-CD8D1D995B7B}" type="slidenum">
              <a:rPr lang="en-US" smtClean="0"/>
              <a:pPr>
                <a:defRPr/>
              </a:pPr>
              <a:t>9</a:t>
            </a:fld>
            <a:endParaRPr lang="en-US" dirty="0"/>
          </a:p>
        </p:txBody>
      </p:sp>
    </p:spTree>
    <p:extLst>
      <p:ext uri="{BB962C8B-B14F-4D97-AF65-F5344CB8AC3E}">
        <p14:creationId xmlns:p14="http://schemas.microsoft.com/office/powerpoint/2010/main" val="24306174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Subtitle 2"/>
          <p:cNvSpPr>
            <a:spLocks noGrp="1"/>
          </p:cNvSpPr>
          <p:nvPr>
            <p:ph type="subTitle" idx="1"/>
          </p:nvPr>
        </p:nvSpPr>
        <p:spPr>
          <a:xfrm>
            <a:off x="685800" y="3048000"/>
            <a:ext cx="6400800" cy="1371600"/>
          </a:xfrm>
        </p:spPr>
        <p:txBody>
          <a:bodyPr/>
          <a:lstStyle>
            <a:lvl1pPr marL="0" indent="0" algn="l">
              <a:buNone/>
              <a:defRPr sz="1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610494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p:spTree>
      <p:nvGrpSpPr>
        <p:cNvPr id="1" name=""/>
        <p:cNvGrpSpPr/>
        <p:nvPr/>
      </p:nvGrpSpPr>
      <p:grpSpPr>
        <a:xfrm>
          <a:off x="0" y="0"/>
          <a:ext cx="0" cy="0"/>
          <a:chOff x="0" y="0"/>
          <a:chExt cx="0" cy="0"/>
        </a:xfrm>
      </p:grpSpPr>
      <p:sp>
        <p:nvSpPr>
          <p:cNvPr id="5" name="Rectangle 4"/>
          <p:cNvSpPr/>
          <p:nvPr userDrawn="1"/>
        </p:nvSpPr>
        <p:spPr>
          <a:xfrm>
            <a:off x="457200" y="1371600"/>
            <a:ext cx="8229600" cy="5105400"/>
          </a:xfrm>
          <a:prstGeom prst="rect">
            <a:avLst/>
          </a:prstGeom>
          <a:solidFill>
            <a:srgbClr val="DFE1D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title"/>
          </p:nvPr>
        </p:nvSpPr>
        <p:spPr/>
        <p:txBody>
          <a:bodyPr/>
          <a:lstStyle/>
          <a:p>
            <a:r>
              <a:rPr lang="en-US"/>
              <a:t>Click to edit Master title style</a:t>
            </a:r>
          </a:p>
        </p:txBody>
      </p:sp>
      <p:sp>
        <p:nvSpPr>
          <p:cNvPr id="10" name="Text Placeholder 9"/>
          <p:cNvSpPr>
            <a:spLocks noGrp="1"/>
          </p:cNvSpPr>
          <p:nvPr>
            <p:ph type="body" sz="quarter" idx="14"/>
          </p:nvPr>
        </p:nvSpPr>
        <p:spPr>
          <a:xfrm>
            <a:off x="476250" y="1371600"/>
            <a:ext cx="8210550" cy="685800"/>
          </a:xfrm>
        </p:spPr>
        <p:txBody>
          <a:bodyPr>
            <a:normAutofit/>
          </a:bodyPr>
          <a:lstStyle>
            <a:lvl1pPr marL="0" indent="0">
              <a:buFontTx/>
              <a:buNone/>
              <a:defRPr sz="2000">
                <a:solidFill>
                  <a:schemeClr val="tx2"/>
                </a:solidFill>
              </a:defRPr>
            </a:lvl1pPr>
          </a:lstStyle>
          <a:p>
            <a:pPr lvl="0"/>
            <a:r>
              <a:rPr lang="en-US" dirty="0"/>
              <a:t>Click to edit Master text styles</a:t>
            </a:r>
          </a:p>
        </p:txBody>
      </p:sp>
      <p:sp>
        <p:nvSpPr>
          <p:cNvPr id="4" name="Picture Placeholder 3"/>
          <p:cNvSpPr>
            <a:spLocks noGrp="1"/>
          </p:cNvSpPr>
          <p:nvPr>
            <p:ph type="pic" sz="quarter" idx="19"/>
          </p:nvPr>
        </p:nvSpPr>
        <p:spPr>
          <a:xfrm>
            <a:off x="677486" y="2068308"/>
            <a:ext cx="7780713" cy="3733800"/>
          </a:xfrm>
        </p:spPr>
        <p:txBody>
          <a:bodyPr/>
          <a:lstStyle>
            <a:lvl1pPr marL="0" indent="0">
              <a:buFontTx/>
              <a:buNone/>
              <a:defRPr/>
            </a:lvl1pPr>
          </a:lstStyle>
          <a:p>
            <a:pPr lvl="0"/>
            <a:endParaRPr lang="en-US" noProof="0" dirty="0"/>
          </a:p>
        </p:txBody>
      </p:sp>
      <p:sp>
        <p:nvSpPr>
          <p:cNvPr id="6" name="Date Placeholder 2"/>
          <p:cNvSpPr>
            <a:spLocks noGrp="1"/>
          </p:cNvSpPr>
          <p:nvPr>
            <p:ph type="dt" sz="half" idx="20"/>
          </p:nvPr>
        </p:nvSpPr>
        <p:spPr/>
        <p:txBody>
          <a:bodyPr/>
          <a:lstStyle>
            <a:lvl1pPr>
              <a:defRPr/>
            </a:lvl1pPr>
          </a:lstStyle>
          <a:p>
            <a:pPr>
              <a:defRPr/>
            </a:pPr>
            <a:fld id="{7F7A4CE7-C7AC-4BEB-A0D8-4DC2E9254C06}" type="datetime1">
              <a:rPr lang="en-US" smtClean="0"/>
              <a:t>5/13/2019</a:t>
            </a:fld>
            <a:endParaRPr lang="en-US"/>
          </a:p>
        </p:txBody>
      </p:sp>
      <p:sp>
        <p:nvSpPr>
          <p:cNvPr id="7" name="Footer Placeholder 3"/>
          <p:cNvSpPr>
            <a:spLocks noGrp="1"/>
          </p:cNvSpPr>
          <p:nvPr>
            <p:ph type="ftr" sz="quarter" idx="21"/>
          </p:nvPr>
        </p:nvSpPr>
        <p:spPr/>
        <p:txBody>
          <a:bodyPr/>
          <a:lstStyle>
            <a:lvl1pPr>
              <a:defRPr/>
            </a:lvl1pPr>
          </a:lstStyle>
          <a:p>
            <a:pPr>
              <a:defRPr/>
            </a:pPr>
            <a:endParaRPr lang="en-US"/>
          </a:p>
        </p:txBody>
      </p:sp>
      <p:sp>
        <p:nvSpPr>
          <p:cNvPr id="8" name="Slide Number Placeholder 4"/>
          <p:cNvSpPr>
            <a:spLocks noGrp="1"/>
          </p:cNvSpPr>
          <p:nvPr>
            <p:ph type="sldNum" sz="quarter" idx="22"/>
          </p:nvPr>
        </p:nvSpPr>
        <p:spPr/>
        <p:txBody>
          <a:bodyPr/>
          <a:lstStyle>
            <a:lvl1pPr>
              <a:defRPr smtClean="0"/>
            </a:lvl1pPr>
          </a:lstStyle>
          <a:p>
            <a:pPr>
              <a:defRPr/>
            </a:pPr>
            <a:fld id="{40414D9C-8AFB-4AD2-A9FC-50CC2A085362}" type="slidenum">
              <a:rPr lang="en-US" smtClean="0"/>
              <a:pPr>
                <a:defRPr/>
              </a:pPr>
              <a:t>‹#›</a:t>
            </a:fld>
            <a:endParaRPr lang="en-US" dirty="0"/>
          </a:p>
        </p:txBody>
      </p:sp>
    </p:spTree>
    <p:extLst>
      <p:ext uri="{BB962C8B-B14F-4D97-AF65-F5344CB8AC3E}">
        <p14:creationId xmlns:p14="http://schemas.microsoft.com/office/powerpoint/2010/main" val="32117834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rg Chart">
    <p:spTree>
      <p:nvGrpSpPr>
        <p:cNvPr id="1" name=""/>
        <p:cNvGrpSpPr/>
        <p:nvPr/>
      </p:nvGrpSpPr>
      <p:grpSpPr>
        <a:xfrm>
          <a:off x="0" y="0"/>
          <a:ext cx="0" cy="0"/>
          <a:chOff x="0" y="0"/>
          <a:chExt cx="0" cy="0"/>
        </a:xfrm>
      </p:grpSpPr>
      <p:sp>
        <p:nvSpPr>
          <p:cNvPr id="5" name="Rectangle 4"/>
          <p:cNvSpPr/>
          <p:nvPr userDrawn="1"/>
        </p:nvSpPr>
        <p:spPr>
          <a:xfrm>
            <a:off x="457200" y="1371600"/>
            <a:ext cx="8229600" cy="5105400"/>
          </a:xfrm>
          <a:prstGeom prst="rect">
            <a:avLst/>
          </a:prstGeom>
          <a:solidFill>
            <a:srgbClr val="DFE1D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title"/>
          </p:nvPr>
        </p:nvSpPr>
        <p:spPr/>
        <p:txBody>
          <a:bodyPr/>
          <a:lstStyle/>
          <a:p>
            <a:r>
              <a:rPr lang="en-US"/>
              <a:t>Click to edit Master title style</a:t>
            </a:r>
          </a:p>
        </p:txBody>
      </p:sp>
      <p:sp>
        <p:nvSpPr>
          <p:cNvPr id="10" name="Text Placeholder 9"/>
          <p:cNvSpPr>
            <a:spLocks noGrp="1"/>
          </p:cNvSpPr>
          <p:nvPr>
            <p:ph type="body" sz="quarter" idx="14"/>
          </p:nvPr>
        </p:nvSpPr>
        <p:spPr>
          <a:xfrm>
            <a:off x="476250" y="1371600"/>
            <a:ext cx="8210550" cy="685800"/>
          </a:xfrm>
        </p:spPr>
        <p:txBody>
          <a:bodyPr>
            <a:normAutofit/>
          </a:bodyPr>
          <a:lstStyle>
            <a:lvl1pPr marL="0" indent="0">
              <a:buFontTx/>
              <a:buNone/>
              <a:defRPr sz="2000">
                <a:solidFill>
                  <a:schemeClr val="tx2"/>
                </a:solidFill>
              </a:defRPr>
            </a:lvl1pPr>
          </a:lstStyle>
          <a:p>
            <a:pPr lvl="0"/>
            <a:r>
              <a:rPr lang="en-US" dirty="0"/>
              <a:t>Click to edit Master text styles</a:t>
            </a:r>
          </a:p>
        </p:txBody>
      </p:sp>
      <p:sp>
        <p:nvSpPr>
          <p:cNvPr id="12" name="SmartArt Placeholder 11"/>
          <p:cNvSpPr>
            <a:spLocks noGrp="1"/>
          </p:cNvSpPr>
          <p:nvPr>
            <p:ph type="dgm" sz="quarter" idx="23"/>
          </p:nvPr>
        </p:nvSpPr>
        <p:spPr>
          <a:xfrm>
            <a:off x="677487" y="2066925"/>
            <a:ext cx="7780713" cy="3733800"/>
          </a:xfrm>
        </p:spPr>
        <p:txBody>
          <a:bodyPr/>
          <a:lstStyle>
            <a:lvl1pPr marL="0" indent="0">
              <a:buNone/>
              <a:defRPr/>
            </a:lvl1pPr>
          </a:lstStyle>
          <a:p>
            <a:pPr lvl="0"/>
            <a:endParaRPr lang="en-US" noProof="0"/>
          </a:p>
        </p:txBody>
      </p:sp>
      <p:sp>
        <p:nvSpPr>
          <p:cNvPr id="6" name="Date Placeholder 2"/>
          <p:cNvSpPr>
            <a:spLocks noGrp="1"/>
          </p:cNvSpPr>
          <p:nvPr>
            <p:ph type="dt" sz="half" idx="24"/>
          </p:nvPr>
        </p:nvSpPr>
        <p:spPr/>
        <p:txBody>
          <a:bodyPr/>
          <a:lstStyle>
            <a:lvl1pPr>
              <a:defRPr/>
            </a:lvl1pPr>
          </a:lstStyle>
          <a:p>
            <a:pPr>
              <a:defRPr/>
            </a:pPr>
            <a:fld id="{EE6574F7-3153-4560-8F79-60F789E78458}" type="datetime1">
              <a:rPr lang="en-US" smtClean="0"/>
              <a:t>5/13/2019</a:t>
            </a:fld>
            <a:endParaRPr lang="en-US"/>
          </a:p>
        </p:txBody>
      </p:sp>
      <p:sp>
        <p:nvSpPr>
          <p:cNvPr id="7" name="Footer Placeholder 3"/>
          <p:cNvSpPr>
            <a:spLocks noGrp="1"/>
          </p:cNvSpPr>
          <p:nvPr>
            <p:ph type="ftr" sz="quarter" idx="25"/>
          </p:nvPr>
        </p:nvSpPr>
        <p:spPr/>
        <p:txBody>
          <a:bodyPr/>
          <a:lstStyle>
            <a:lvl1pPr>
              <a:defRPr/>
            </a:lvl1pPr>
          </a:lstStyle>
          <a:p>
            <a:pPr>
              <a:defRPr/>
            </a:pPr>
            <a:endParaRPr lang="en-US"/>
          </a:p>
        </p:txBody>
      </p:sp>
      <p:sp>
        <p:nvSpPr>
          <p:cNvPr id="8" name="Slide Number Placeholder 4"/>
          <p:cNvSpPr>
            <a:spLocks noGrp="1"/>
          </p:cNvSpPr>
          <p:nvPr>
            <p:ph type="sldNum" sz="quarter" idx="26"/>
          </p:nvPr>
        </p:nvSpPr>
        <p:spPr/>
        <p:txBody>
          <a:bodyPr/>
          <a:lstStyle>
            <a:lvl1pPr>
              <a:defRPr smtClean="0"/>
            </a:lvl1pPr>
          </a:lstStyle>
          <a:p>
            <a:pPr>
              <a:defRPr/>
            </a:pPr>
            <a:fld id="{DFE8AB49-67E7-4E71-BE21-1CDFAE7239D0}" type="slidenum">
              <a:rPr lang="en-US" smtClean="0"/>
              <a:pPr>
                <a:defRPr/>
              </a:pPr>
              <a:t>‹#›</a:t>
            </a:fld>
            <a:endParaRPr lang="en-US" dirty="0"/>
          </a:p>
        </p:txBody>
      </p:sp>
    </p:spTree>
    <p:extLst>
      <p:ext uri="{BB962C8B-B14F-4D97-AF65-F5344CB8AC3E}">
        <p14:creationId xmlns:p14="http://schemas.microsoft.com/office/powerpoint/2010/main" val="19802932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BC5BCDBD-5F41-4293-BC6A-0AD85AE2F273}" type="datetime1">
              <a:rPr lang="en-US" smtClean="0"/>
              <a:t>5/13/2019</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5A296027-BCC7-4F88-9C12-58AA7227D77E}" type="slidenum">
              <a:rPr lang="en-US" smtClean="0"/>
              <a:pPr>
                <a:defRPr/>
              </a:pPr>
              <a:t>‹#›</a:t>
            </a:fld>
            <a:endParaRPr lang="en-US" dirty="0"/>
          </a:p>
        </p:txBody>
      </p:sp>
    </p:spTree>
    <p:extLst>
      <p:ext uri="{BB962C8B-B14F-4D97-AF65-F5344CB8AC3E}">
        <p14:creationId xmlns:p14="http://schemas.microsoft.com/office/powerpoint/2010/main" val="32935571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D6D9F27-EA53-4051-B1D2-68D5622596E8}" type="datetime1">
              <a:rPr lang="en-US" smtClean="0"/>
              <a:t>5/13/2019</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1C876631-6789-4656-ACE8-B10D1311BF5E}" type="slidenum">
              <a:rPr lang="en-US" smtClean="0"/>
              <a:pPr>
                <a:defRPr/>
              </a:pPr>
              <a:t>‹#›</a:t>
            </a:fld>
            <a:endParaRPr lang="en-US" dirty="0"/>
          </a:p>
        </p:txBody>
      </p:sp>
    </p:spTree>
    <p:extLst>
      <p:ext uri="{BB962C8B-B14F-4D97-AF65-F5344CB8AC3E}">
        <p14:creationId xmlns:p14="http://schemas.microsoft.com/office/powerpoint/2010/main" val="33024952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5644" y="1373874"/>
            <a:ext cx="3008313" cy="744427"/>
          </a:xfrm>
          <a:solidFill>
            <a:schemeClr val="tx2"/>
          </a:solidFill>
        </p:spPr>
        <p:txBody>
          <a:bodyPr/>
          <a:lstStyle>
            <a:lvl1pPr algn="l">
              <a:defRPr sz="2000" b="0"/>
            </a:lvl1pPr>
          </a:lstStyle>
          <a:p>
            <a:r>
              <a:rPr lang="en-US" dirty="0"/>
              <a:t>Click to edit Master title style</a:t>
            </a:r>
          </a:p>
        </p:txBody>
      </p:sp>
      <p:sp>
        <p:nvSpPr>
          <p:cNvPr id="3" name="Content Placeholder 2"/>
          <p:cNvSpPr>
            <a:spLocks noGrp="1"/>
          </p:cNvSpPr>
          <p:nvPr>
            <p:ph idx="1"/>
          </p:nvPr>
        </p:nvSpPr>
        <p:spPr>
          <a:xfrm>
            <a:off x="3575050" y="1382928"/>
            <a:ext cx="5111750" cy="4800600"/>
          </a:xfrm>
        </p:spPr>
        <p:txBody>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5644" y="2118302"/>
            <a:ext cx="3008313" cy="4358697"/>
          </a:xfrm>
          <a:solidFill>
            <a:srgbClr val="DFE1DF"/>
          </a:solidFill>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10"/>
          <p:cNvSpPr>
            <a:spLocks noGrp="1"/>
          </p:cNvSpPr>
          <p:nvPr>
            <p:ph type="body" sz="quarter" idx="13"/>
          </p:nvPr>
        </p:nvSpPr>
        <p:spPr>
          <a:xfrm>
            <a:off x="447504" y="228600"/>
            <a:ext cx="8339052" cy="914400"/>
          </a:xfrm>
        </p:spPr>
        <p:txBody>
          <a:bodyPr anchor="ctr"/>
          <a:lstStyle>
            <a:lvl1pPr marL="0" indent="0">
              <a:buFontTx/>
              <a:buNone/>
              <a:defRPr sz="3600">
                <a:solidFill>
                  <a:schemeClr val="bg1"/>
                </a:solidFill>
                <a:effectLst>
                  <a:outerShdw blurRad="38100" dist="38100" dir="2700000" algn="tl">
                    <a:srgbClr val="000000">
                      <a:alpha val="43137"/>
                    </a:srgbClr>
                  </a:outerShdw>
                </a:effectLst>
              </a:defRPr>
            </a:lvl1pPr>
          </a:lstStyle>
          <a:p>
            <a:pPr lvl="0"/>
            <a:r>
              <a:rPr lang="en-US" dirty="0"/>
              <a:t>Click to edit Master text styles</a:t>
            </a:r>
          </a:p>
        </p:txBody>
      </p:sp>
      <p:sp>
        <p:nvSpPr>
          <p:cNvPr id="6" name="Date Placeholder 3"/>
          <p:cNvSpPr>
            <a:spLocks noGrp="1"/>
          </p:cNvSpPr>
          <p:nvPr>
            <p:ph type="dt" sz="half" idx="14"/>
          </p:nvPr>
        </p:nvSpPr>
        <p:spPr/>
        <p:txBody>
          <a:bodyPr/>
          <a:lstStyle>
            <a:lvl1pPr>
              <a:defRPr/>
            </a:lvl1pPr>
          </a:lstStyle>
          <a:p>
            <a:pPr>
              <a:defRPr/>
            </a:pPr>
            <a:fld id="{4E7AF56E-EBE5-4D4C-B119-A3DD287463BA}" type="datetime1">
              <a:rPr lang="en-US" smtClean="0"/>
              <a:t>5/13/2019</a:t>
            </a:fld>
            <a:endParaRPr lang="en-US"/>
          </a:p>
        </p:txBody>
      </p:sp>
      <p:sp>
        <p:nvSpPr>
          <p:cNvPr id="7" name="Footer Placeholder 4"/>
          <p:cNvSpPr>
            <a:spLocks noGrp="1"/>
          </p:cNvSpPr>
          <p:nvPr>
            <p:ph type="ftr" sz="quarter" idx="15"/>
          </p:nvPr>
        </p:nvSpPr>
        <p:spPr/>
        <p:txBody>
          <a:bodyPr/>
          <a:lstStyle>
            <a:lvl1pPr>
              <a:defRPr/>
            </a:lvl1pPr>
          </a:lstStyle>
          <a:p>
            <a:pPr>
              <a:defRPr/>
            </a:pPr>
            <a:endParaRPr lang="en-US"/>
          </a:p>
        </p:txBody>
      </p:sp>
      <p:sp>
        <p:nvSpPr>
          <p:cNvPr id="8" name="Slide Number Placeholder 5"/>
          <p:cNvSpPr>
            <a:spLocks noGrp="1"/>
          </p:cNvSpPr>
          <p:nvPr>
            <p:ph type="sldNum" sz="quarter" idx="16"/>
          </p:nvPr>
        </p:nvSpPr>
        <p:spPr/>
        <p:txBody>
          <a:bodyPr/>
          <a:lstStyle>
            <a:lvl1pPr>
              <a:defRPr/>
            </a:lvl1pPr>
          </a:lstStyle>
          <a:p>
            <a:pPr>
              <a:defRPr/>
            </a:pPr>
            <a:fld id="{FF1CF9C4-E94C-48E5-9E9E-F01E91336576}" type="slidenum">
              <a:rPr lang="en-US" smtClean="0"/>
              <a:pPr>
                <a:defRPr/>
              </a:pPr>
              <a:t>‹#›</a:t>
            </a:fld>
            <a:endParaRPr lang="en-US" dirty="0"/>
          </a:p>
        </p:txBody>
      </p:sp>
    </p:spTree>
    <p:extLst>
      <p:ext uri="{BB962C8B-B14F-4D97-AF65-F5344CB8AC3E}">
        <p14:creationId xmlns:p14="http://schemas.microsoft.com/office/powerpoint/2010/main" val="32114721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ography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Text Placeholder 6"/>
          <p:cNvSpPr>
            <a:spLocks noGrp="1"/>
          </p:cNvSpPr>
          <p:nvPr>
            <p:ph type="body" sz="quarter" idx="13"/>
          </p:nvPr>
        </p:nvSpPr>
        <p:spPr>
          <a:xfrm>
            <a:off x="457199" y="1368134"/>
            <a:ext cx="3886201" cy="2477884"/>
          </a:xfrm>
          <a:noFill/>
          <a:effectLst/>
        </p:spPr>
        <p:txBody>
          <a:bodyPr/>
          <a:lstStyle>
            <a:lvl1pPr marL="0" indent="0">
              <a:buFontTx/>
              <a:buNone/>
              <a:defRPr sz="1200">
                <a:solidFill>
                  <a:schemeClr val="tx2"/>
                </a:solidFill>
              </a:defRPr>
            </a:lvl1pPr>
            <a:lvl2pPr marL="0" indent="0">
              <a:buFontTx/>
              <a:buNone/>
              <a:defRPr sz="1050"/>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a:p>
            <a:pPr lvl="1"/>
            <a:r>
              <a:rPr lang="en-US" dirty="0"/>
              <a:t>Second level</a:t>
            </a:r>
          </a:p>
        </p:txBody>
      </p:sp>
      <p:sp>
        <p:nvSpPr>
          <p:cNvPr id="12" name="Text Placeholder 6"/>
          <p:cNvSpPr>
            <a:spLocks noGrp="1"/>
          </p:cNvSpPr>
          <p:nvPr>
            <p:ph type="body" sz="quarter" idx="14"/>
          </p:nvPr>
        </p:nvSpPr>
        <p:spPr>
          <a:xfrm>
            <a:off x="457200" y="3987339"/>
            <a:ext cx="3886201" cy="2477884"/>
          </a:xfrm>
          <a:noFill/>
          <a:effectLst/>
        </p:spPr>
        <p:txBody>
          <a:bodyPr/>
          <a:lstStyle>
            <a:lvl1pPr marL="0" indent="0">
              <a:buFontTx/>
              <a:buNone/>
              <a:defRPr sz="1200">
                <a:solidFill>
                  <a:schemeClr val="tx2"/>
                </a:solidFill>
              </a:defRPr>
            </a:lvl1pPr>
            <a:lvl2pPr marL="0" indent="0">
              <a:buFontTx/>
              <a:buNone/>
              <a:defRPr sz="1050"/>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a:p>
            <a:pPr lvl="1"/>
            <a:r>
              <a:rPr lang="en-US" dirty="0"/>
              <a:t>Second level</a:t>
            </a:r>
          </a:p>
        </p:txBody>
      </p:sp>
      <p:sp>
        <p:nvSpPr>
          <p:cNvPr id="14" name="Text Placeholder 6"/>
          <p:cNvSpPr>
            <a:spLocks noGrp="1"/>
          </p:cNvSpPr>
          <p:nvPr>
            <p:ph type="body" sz="quarter" idx="15"/>
          </p:nvPr>
        </p:nvSpPr>
        <p:spPr>
          <a:xfrm>
            <a:off x="4724398" y="1368134"/>
            <a:ext cx="3886201" cy="2477884"/>
          </a:xfrm>
          <a:noFill/>
          <a:effectLst/>
        </p:spPr>
        <p:txBody>
          <a:bodyPr/>
          <a:lstStyle>
            <a:lvl1pPr marL="0" indent="0">
              <a:buFontTx/>
              <a:buNone/>
              <a:defRPr sz="1200">
                <a:solidFill>
                  <a:schemeClr val="tx2"/>
                </a:solidFill>
              </a:defRPr>
            </a:lvl1pPr>
            <a:lvl2pPr marL="0" indent="0">
              <a:buFontTx/>
              <a:buNone/>
              <a:defRPr sz="1050"/>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a:p>
            <a:pPr lvl="1"/>
            <a:r>
              <a:rPr lang="en-US" dirty="0"/>
              <a:t>Second level</a:t>
            </a:r>
          </a:p>
        </p:txBody>
      </p:sp>
      <p:sp>
        <p:nvSpPr>
          <p:cNvPr id="16" name="Text Placeholder 6"/>
          <p:cNvSpPr>
            <a:spLocks noGrp="1"/>
          </p:cNvSpPr>
          <p:nvPr>
            <p:ph type="body" sz="quarter" idx="16"/>
          </p:nvPr>
        </p:nvSpPr>
        <p:spPr>
          <a:xfrm>
            <a:off x="4724399" y="3987339"/>
            <a:ext cx="3886201" cy="2477884"/>
          </a:xfrm>
          <a:noFill/>
          <a:effectLst/>
        </p:spPr>
        <p:txBody>
          <a:bodyPr/>
          <a:lstStyle>
            <a:lvl1pPr marL="0" indent="0">
              <a:buFontTx/>
              <a:buNone/>
              <a:defRPr sz="1200">
                <a:solidFill>
                  <a:schemeClr val="tx2"/>
                </a:solidFill>
              </a:defRPr>
            </a:lvl1pPr>
            <a:lvl2pPr marL="0" indent="0">
              <a:buFontTx/>
              <a:buNone/>
              <a:defRPr sz="1050"/>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a:p>
            <a:pPr lvl="1"/>
            <a:r>
              <a:rPr lang="en-US" dirty="0"/>
              <a:t>Second level</a:t>
            </a:r>
          </a:p>
        </p:txBody>
      </p:sp>
      <p:sp>
        <p:nvSpPr>
          <p:cNvPr id="8" name="Date Placeholder 3"/>
          <p:cNvSpPr>
            <a:spLocks noGrp="1"/>
          </p:cNvSpPr>
          <p:nvPr>
            <p:ph type="dt" sz="half" idx="17"/>
          </p:nvPr>
        </p:nvSpPr>
        <p:spPr/>
        <p:txBody>
          <a:bodyPr/>
          <a:lstStyle>
            <a:lvl1pPr>
              <a:defRPr/>
            </a:lvl1pPr>
          </a:lstStyle>
          <a:p>
            <a:pPr>
              <a:defRPr/>
            </a:pPr>
            <a:fld id="{11302F43-D668-4F78-8F49-11DC715A6ED2}" type="datetime1">
              <a:rPr lang="en-US" smtClean="0"/>
              <a:t>5/13/2019</a:t>
            </a:fld>
            <a:endParaRPr lang="en-US"/>
          </a:p>
        </p:txBody>
      </p:sp>
      <p:sp>
        <p:nvSpPr>
          <p:cNvPr id="9" name="Footer Placeholder 4"/>
          <p:cNvSpPr>
            <a:spLocks noGrp="1"/>
          </p:cNvSpPr>
          <p:nvPr>
            <p:ph type="ftr" sz="quarter" idx="18"/>
          </p:nvPr>
        </p:nvSpPr>
        <p:spPr/>
        <p:txBody>
          <a:bodyPr/>
          <a:lstStyle>
            <a:lvl1pPr>
              <a:defRPr/>
            </a:lvl1pPr>
          </a:lstStyle>
          <a:p>
            <a:pPr>
              <a:defRPr/>
            </a:pPr>
            <a:endParaRPr lang="en-US"/>
          </a:p>
        </p:txBody>
      </p:sp>
      <p:sp>
        <p:nvSpPr>
          <p:cNvPr id="10" name="Slide Number Placeholder 5"/>
          <p:cNvSpPr>
            <a:spLocks noGrp="1"/>
          </p:cNvSpPr>
          <p:nvPr>
            <p:ph type="sldNum" sz="quarter" idx="19"/>
          </p:nvPr>
        </p:nvSpPr>
        <p:spPr/>
        <p:txBody>
          <a:bodyPr/>
          <a:lstStyle>
            <a:lvl1pPr>
              <a:defRPr/>
            </a:lvl1pPr>
          </a:lstStyle>
          <a:p>
            <a:pPr>
              <a:defRPr/>
            </a:pPr>
            <a:fld id="{CF886632-CFA9-45EB-AF9F-B63763AE28E1}" type="slidenum">
              <a:rPr lang="en-US" smtClean="0"/>
              <a:pPr>
                <a:defRPr/>
              </a:pPr>
              <a:t>‹#›</a:t>
            </a:fld>
            <a:endParaRPr lang="en-US" dirty="0"/>
          </a:p>
        </p:txBody>
      </p:sp>
    </p:spTree>
    <p:extLst>
      <p:ext uri="{BB962C8B-B14F-4D97-AF65-F5344CB8AC3E}">
        <p14:creationId xmlns:p14="http://schemas.microsoft.com/office/powerpoint/2010/main" val="39892528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sclosure/Back Page">
    <p:spTree>
      <p:nvGrpSpPr>
        <p:cNvPr id="1" name=""/>
        <p:cNvGrpSpPr/>
        <p:nvPr/>
      </p:nvGrpSpPr>
      <p:grpSpPr>
        <a:xfrm>
          <a:off x="0" y="0"/>
          <a:ext cx="0" cy="0"/>
          <a:chOff x="0" y="0"/>
          <a:chExt cx="0" cy="0"/>
        </a:xfrm>
      </p:grpSpPr>
      <p:sp>
        <p:nvSpPr>
          <p:cNvPr id="2" name="Rectangle 1"/>
          <p:cNvSpPr/>
          <p:nvPr userDrawn="1"/>
        </p:nvSpPr>
        <p:spPr>
          <a:xfrm>
            <a:off x="228600" y="228600"/>
            <a:ext cx="8686800" cy="6400800"/>
          </a:xfrm>
          <a:prstGeom prst="rect">
            <a:avLst/>
          </a:prstGeom>
          <a:solidFill>
            <a:schemeClr val="accent3">
              <a:lumMod val="75000"/>
            </a:schemeClr>
          </a:solidFill>
          <a:ln w="12700">
            <a:solidFill>
              <a:schemeClr val="accent3">
                <a:lumMod val="75000"/>
              </a:schemeClr>
            </a:solidFill>
          </a:ln>
          <a:effectLst>
            <a:innerShdw blurRad="63500" dist="50800" dir="135000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 name="Text Box 21"/>
          <p:cNvSpPr txBox="1">
            <a:spLocks noChangeArrowheads="1"/>
          </p:cNvSpPr>
          <p:nvPr userDrawn="1"/>
        </p:nvSpPr>
        <p:spPr bwMode="auto">
          <a:xfrm>
            <a:off x="2408238" y="5525453"/>
            <a:ext cx="6346825" cy="741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nSpc>
                <a:spcPct val="120000"/>
              </a:lnSpc>
              <a:defRPr/>
            </a:pPr>
            <a:r>
              <a:rPr lang="en-US" sz="1000" dirty="0">
                <a:solidFill>
                  <a:schemeClr val="bg1"/>
                </a:solidFill>
                <a:ea typeface="Arial Unicode MS" pitchFamily="34" charset="-128"/>
                <a:cs typeface="Arial Unicode MS" pitchFamily="34" charset="-128"/>
              </a:rPr>
              <a:t>John Hancock Funds, LLC</a:t>
            </a:r>
            <a:r>
              <a:rPr kumimoji="0" lang="en-US" sz="700" b="0" i="0" u="none" strike="noStrike" kern="1200" cap="none" spc="0" normalizeH="0" baseline="0" noProof="0" dirty="0">
                <a:ln>
                  <a:noFill/>
                </a:ln>
                <a:solidFill>
                  <a:prstClr val="white"/>
                </a:solidFill>
                <a:effectLst/>
                <a:uLnTx/>
                <a:uFillTx/>
                <a:latin typeface="Calibri" panose="020F0502020204030204" pitchFamily="34" charset="0"/>
                <a:ea typeface="Arial Unicode MS" pitchFamily="34" charset="-128"/>
                <a:cs typeface="Arial Unicode MS" pitchFamily="34" charset="-128"/>
              </a:rPr>
              <a:t>  </a:t>
            </a:r>
            <a:r>
              <a:rPr kumimoji="0" lang="en-US" sz="700" b="0" i="0" u="none" strike="noStrike" kern="1200" cap="none" spc="0" normalizeH="0" baseline="14000" noProof="0" dirty="0">
                <a:ln>
                  <a:noFill/>
                </a:ln>
                <a:solidFill>
                  <a:prstClr val="white"/>
                </a:solidFill>
                <a:effectLst/>
                <a:uLnTx/>
                <a:uFillTx/>
                <a:latin typeface="Wingdings" panose="05000000000000000000" pitchFamily="2" charset="2"/>
                <a:ea typeface="Arial Unicode MS" pitchFamily="34" charset="-128"/>
                <a:cs typeface="Arial Unicode MS" pitchFamily="34" charset="-128"/>
              </a:rPr>
              <a:t>n</a:t>
            </a:r>
            <a:r>
              <a:rPr kumimoji="0" lang="en-US" sz="700" b="0" i="0" u="none" strike="noStrike" kern="1200" cap="none" spc="0" normalizeH="0" baseline="0" noProof="0" dirty="0">
                <a:ln>
                  <a:noFill/>
                </a:ln>
                <a:solidFill>
                  <a:prstClr val="white"/>
                </a:solidFill>
                <a:effectLst/>
                <a:uLnTx/>
                <a:uFillTx/>
                <a:latin typeface="Calibri" panose="020F0502020204030204" pitchFamily="34" charset="0"/>
                <a:ea typeface="Arial Unicode MS" pitchFamily="34" charset="-128"/>
                <a:cs typeface="Arial Unicode MS" pitchFamily="34" charset="-128"/>
              </a:rPr>
              <a:t>  </a:t>
            </a:r>
            <a:r>
              <a:rPr lang="en-US" sz="1000" dirty="0">
                <a:solidFill>
                  <a:schemeClr val="bg1"/>
                </a:solidFill>
                <a:ea typeface="Arial Unicode MS" pitchFamily="34" charset="-128"/>
                <a:cs typeface="Arial Unicode MS" pitchFamily="34" charset="-128"/>
              </a:rPr>
              <a:t>Member FINRA, SIPC</a:t>
            </a:r>
          </a:p>
          <a:p>
            <a:pPr>
              <a:lnSpc>
                <a:spcPct val="120000"/>
              </a:lnSpc>
              <a:defRPr/>
            </a:pPr>
            <a:r>
              <a:rPr lang="en-US" sz="1000" dirty="0">
                <a:solidFill>
                  <a:schemeClr val="bg1"/>
                </a:solidFill>
                <a:ea typeface="Arial Unicode MS" pitchFamily="34" charset="-128"/>
                <a:cs typeface="Arial Unicode MS" pitchFamily="34" charset="-128"/>
              </a:rPr>
              <a:t>601 Congress Street</a:t>
            </a:r>
            <a:r>
              <a:rPr lang="en-US" sz="700" dirty="0">
                <a:solidFill>
                  <a:schemeClr val="bg1"/>
                </a:solidFill>
                <a:ea typeface="Arial Unicode MS" pitchFamily="34" charset="-128"/>
                <a:cs typeface="Arial Unicode MS" pitchFamily="34" charset="-128"/>
              </a:rPr>
              <a:t> </a:t>
            </a:r>
            <a:r>
              <a:rPr lang="en-US" sz="500" dirty="0">
                <a:solidFill>
                  <a:schemeClr val="bg1"/>
                </a:solidFill>
                <a:ea typeface="Arial Unicode MS" pitchFamily="34" charset="-128"/>
                <a:cs typeface="Arial Unicode MS" pitchFamily="34" charset="-128"/>
              </a:rPr>
              <a:t> </a:t>
            </a:r>
            <a:r>
              <a:rPr lang="en-US" sz="700" baseline="14000" dirty="0">
                <a:solidFill>
                  <a:schemeClr val="bg1"/>
                </a:solidFill>
                <a:latin typeface="Wingdings" panose="05000000000000000000" pitchFamily="2" charset="2"/>
                <a:ea typeface="Arial Unicode MS" pitchFamily="34" charset="-128"/>
                <a:cs typeface="Arial Unicode MS" pitchFamily="34" charset="-128"/>
              </a:rPr>
              <a:t>n</a:t>
            </a:r>
            <a:r>
              <a:rPr lang="en-US" sz="700" dirty="0">
                <a:solidFill>
                  <a:schemeClr val="bg1"/>
                </a:solidFill>
                <a:ea typeface="Arial Unicode MS" pitchFamily="34" charset="-128"/>
                <a:cs typeface="Arial Unicode MS" pitchFamily="34" charset="-128"/>
              </a:rPr>
              <a:t>  </a:t>
            </a:r>
            <a:r>
              <a:rPr lang="en-US" sz="1000" dirty="0">
                <a:solidFill>
                  <a:schemeClr val="bg1"/>
                </a:solidFill>
                <a:ea typeface="Arial Unicode MS" pitchFamily="34" charset="-128"/>
                <a:cs typeface="Arial Unicode MS" pitchFamily="34" charset="-128"/>
              </a:rPr>
              <a:t>Boston, MA 02210-2805</a:t>
            </a:r>
            <a:r>
              <a:rPr lang="en-US" sz="700" dirty="0">
                <a:solidFill>
                  <a:schemeClr val="bg1"/>
                </a:solidFill>
                <a:ea typeface="Arial Unicode MS" pitchFamily="34" charset="-128"/>
                <a:cs typeface="Arial Unicode MS" pitchFamily="34" charset="-128"/>
              </a:rPr>
              <a:t>  </a:t>
            </a:r>
            <a:r>
              <a:rPr lang="en-US" sz="700" baseline="14000" dirty="0">
                <a:solidFill>
                  <a:schemeClr val="bg1"/>
                </a:solidFill>
                <a:latin typeface="Wingdings" panose="05000000000000000000" pitchFamily="2" charset="2"/>
                <a:ea typeface="Arial Unicode MS" pitchFamily="34" charset="-128"/>
                <a:cs typeface="Arial Unicode MS" pitchFamily="34" charset="-128"/>
              </a:rPr>
              <a:t>n</a:t>
            </a:r>
            <a:r>
              <a:rPr lang="en-US" sz="700" dirty="0">
                <a:solidFill>
                  <a:schemeClr val="bg1"/>
                </a:solidFill>
                <a:ea typeface="Arial Unicode MS" pitchFamily="34" charset="-128"/>
                <a:cs typeface="Arial Unicode MS" pitchFamily="34" charset="-128"/>
              </a:rPr>
              <a:t>  </a:t>
            </a:r>
            <a:r>
              <a:rPr lang="en-US" sz="1000" dirty="0">
                <a:solidFill>
                  <a:schemeClr val="bg1"/>
                </a:solidFill>
                <a:ea typeface="Arial Unicode MS" pitchFamily="34" charset="-128"/>
                <a:cs typeface="Arial Unicode MS" pitchFamily="34" charset="-128"/>
              </a:rPr>
              <a:t>800-225-5291</a:t>
            </a:r>
            <a:r>
              <a:rPr kumimoji="0" lang="en-US" sz="700" b="0" i="0" u="none" strike="noStrike" kern="1200" cap="none" spc="0" normalizeH="0" baseline="0" noProof="0" dirty="0">
                <a:ln>
                  <a:noFill/>
                </a:ln>
                <a:solidFill>
                  <a:prstClr val="white"/>
                </a:solidFill>
                <a:effectLst/>
                <a:uLnTx/>
                <a:uFillTx/>
                <a:latin typeface="Calibri" panose="020F0502020204030204" pitchFamily="34" charset="0"/>
                <a:ea typeface="Arial Unicode MS" pitchFamily="34" charset="-128"/>
                <a:cs typeface="Arial Unicode MS" pitchFamily="34" charset="-128"/>
              </a:rPr>
              <a:t>  </a:t>
            </a:r>
            <a:r>
              <a:rPr kumimoji="0" lang="en-US" sz="700" b="0" i="0" u="none" strike="noStrike" kern="1200" cap="none" spc="0" normalizeH="0" baseline="14000" noProof="0" dirty="0">
                <a:ln>
                  <a:noFill/>
                </a:ln>
                <a:solidFill>
                  <a:prstClr val="white"/>
                </a:solidFill>
                <a:effectLst/>
                <a:uLnTx/>
                <a:uFillTx/>
                <a:latin typeface="Wingdings" panose="05000000000000000000" pitchFamily="2" charset="2"/>
                <a:ea typeface="Arial Unicode MS" pitchFamily="34" charset="-128"/>
                <a:cs typeface="Arial Unicode MS" pitchFamily="34" charset="-128"/>
              </a:rPr>
              <a:t>n</a:t>
            </a:r>
            <a:r>
              <a:rPr kumimoji="0" lang="en-US" sz="700" b="0" i="0" u="none" strike="noStrike" kern="1200" cap="none" spc="0" normalizeH="0" baseline="0" noProof="0" dirty="0">
                <a:ln>
                  <a:noFill/>
                </a:ln>
                <a:solidFill>
                  <a:prstClr val="white"/>
                </a:solidFill>
                <a:effectLst/>
                <a:uLnTx/>
                <a:uFillTx/>
                <a:latin typeface="Calibri" panose="020F0502020204030204" pitchFamily="34" charset="0"/>
                <a:ea typeface="Arial Unicode MS" pitchFamily="34" charset="-128"/>
                <a:cs typeface="Arial Unicode MS" pitchFamily="34" charset="-128"/>
              </a:rPr>
              <a:t>  </a:t>
            </a:r>
            <a:r>
              <a:rPr lang="en-US" sz="1000" dirty="0" err="1">
                <a:solidFill>
                  <a:schemeClr val="bg1"/>
                </a:solidFill>
                <a:ea typeface="Arial Unicode MS" pitchFamily="34" charset="-128"/>
                <a:cs typeface="Arial Unicode MS" pitchFamily="34" charset="-128"/>
              </a:rPr>
              <a:t>jhinvestments.com</a:t>
            </a:r>
            <a:endParaRPr lang="en-US" sz="1000" dirty="0">
              <a:solidFill>
                <a:schemeClr val="bg1"/>
              </a:solidFill>
              <a:ea typeface="Arial Unicode MS" pitchFamily="34" charset="-128"/>
              <a:cs typeface="Arial Unicode MS" pitchFamily="34" charset="-128"/>
            </a:endParaRPr>
          </a:p>
          <a:p>
            <a:pPr>
              <a:lnSpc>
                <a:spcPct val="120000"/>
              </a:lnSpc>
              <a:spcBef>
                <a:spcPts val="300"/>
              </a:spcBef>
              <a:defRPr/>
            </a:pPr>
            <a:r>
              <a:rPr lang="en-US" sz="800" b="1" dirty="0">
                <a:solidFill>
                  <a:schemeClr val="bg1"/>
                </a:solidFill>
                <a:ea typeface="Arial Unicode MS" pitchFamily="34" charset="-128"/>
                <a:cs typeface="Arial Unicode MS" pitchFamily="34" charset="-128"/>
              </a:rPr>
              <a:t>NOT FDIC INSURED. MAY LOSE VALUE. NO BANK GUARANTEE. NOT INSURED BY ANY GOVERNMENT AGENCY.</a:t>
            </a:r>
          </a:p>
          <a:p>
            <a:pPr>
              <a:lnSpc>
                <a:spcPct val="120000"/>
              </a:lnSpc>
              <a:spcBef>
                <a:spcPct val="20000"/>
              </a:spcBef>
              <a:defRPr/>
            </a:pPr>
            <a:r>
              <a:rPr lang="en-US" sz="800" dirty="0">
                <a:solidFill>
                  <a:schemeClr val="bg1"/>
                </a:solidFill>
                <a:ea typeface="Arial Unicode MS" pitchFamily="34" charset="-128"/>
                <a:cs typeface="Arial Unicode MS" pitchFamily="34" charset="-128"/>
              </a:rPr>
              <a:t>						              </a:t>
            </a:r>
          </a:p>
        </p:txBody>
      </p:sp>
      <p:sp>
        <p:nvSpPr>
          <p:cNvPr id="4" name="Rectangle 11"/>
          <p:cNvSpPr>
            <a:spLocks noChangeArrowheads="1"/>
          </p:cNvSpPr>
          <p:nvPr userDrawn="1"/>
        </p:nvSpPr>
        <p:spPr bwMode="blackWhite">
          <a:xfrm>
            <a:off x="457200" y="2667000"/>
            <a:ext cx="8541834"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45714" rIns="0" bIns="45714"/>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nSpc>
                <a:spcPct val="105000"/>
              </a:lnSpc>
              <a:spcBef>
                <a:spcPct val="50000"/>
              </a:spcBef>
              <a:buClr>
                <a:schemeClr val="bg1"/>
              </a:buClr>
              <a:buSzPct val="65000"/>
              <a:buFont typeface="Calibri" pitchFamily="34" charset="0"/>
              <a:buNone/>
              <a:defRPr/>
            </a:pPr>
            <a:r>
              <a:rPr lang="en-US" altLang="en-US" sz="1600" dirty="0">
                <a:solidFill>
                  <a:schemeClr val="bg1"/>
                </a:solidFill>
                <a:cs typeface="Arial Unicode MS" panose="020B0604020202020204" pitchFamily="34" charset="-128"/>
              </a:rPr>
              <a:t>For more information, contact John Hancock Investments at 800-225-5291 or visit jhinvestments.com.</a:t>
            </a:r>
          </a:p>
          <a:p>
            <a:pPr>
              <a:lnSpc>
                <a:spcPct val="105000"/>
              </a:lnSpc>
              <a:spcBef>
                <a:spcPct val="50000"/>
              </a:spcBef>
              <a:buClr>
                <a:schemeClr val="bg1"/>
              </a:buClr>
              <a:buSzPct val="65000"/>
              <a:buFont typeface="Calibri" pitchFamily="34" charset="0"/>
              <a:buNone/>
              <a:defRPr/>
            </a:pPr>
            <a:r>
              <a:rPr lang="en-US" altLang="en-US" sz="1600" b="1" dirty="0">
                <a:solidFill>
                  <a:schemeClr val="bg1"/>
                </a:solidFill>
                <a:ea typeface="Arial Unicode MS" pitchFamily="34" charset="-128"/>
                <a:cs typeface="Arial Unicode MS" pitchFamily="34" charset="-128"/>
              </a:rPr>
              <a:t>A word about risk</a:t>
            </a:r>
          </a:p>
          <a:p>
            <a:pPr>
              <a:lnSpc>
                <a:spcPct val="105000"/>
              </a:lnSpc>
              <a:spcBef>
                <a:spcPct val="50000"/>
              </a:spcBef>
              <a:buClr>
                <a:schemeClr val="bg1"/>
              </a:buClr>
              <a:buSzPct val="65000"/>
              <a:buFont typeface="Calibri" pitchFamily="34" charset="0"/>
              <a:buNone/>
              <a:defRPr/>
            </a:pPr>
            <a:r>
              <a:rPr lang="en-US" altLang="en-US" sz="1600" dirty="0">
                <a:solidFill>
                  <a:schemeClr val="bg1"/>
                </a:solidFill>
                <a:ea typeface="Arial Unicode MS" pitchFamily="34" charset="-128"/>
                <a:cs typeface="Arial Unicode MS" pitchFamily="34" charset="-128"/>
              </a:rPr>
              <a:t>A fund’s investment objectives, risks, charges, and expenses should be considered carefully before investing. The prospectus contains this and other important information about the fund. To obtain a prospectus, contact your financial professional, call John Hancock Investments at 800-225-5291, or </a:t>
            </a:r>
            <a:r>
              <a:rPr lang="en-US" altLang="en-US" sz="1600" baseline="0" dirty="0">
                <a:solidFill>
                  <a:schemeClr val="bg1"/>
                </a:solidFill>
                <a:ea typeface="Arial Unicode MS" pitchFamily="34" charset="-128"/>
                <a:cs typeface="Arial Unicode MS" pitchFamily="34" charset="-128"/>
              </a:rPr>
              <a:t>   </a:t>
            </a:r>
            <a:r>
              <a:rPr lang="en-US" altLang="en-US" sz="1600" dirty="0">
                <a:solidFill>
                  <a:schemeClr val="bg1"/>
                </a:solidFill>
                <a:ea typeface="Arial Unicode MS" pitchFamily="34" charset="-128"/>
                <a:cs typeface="Arial Unicode MS" pitchFamily="34" charset="-128"/>
              </a:rPr>
              <a:t>visit our website at jhinvestments.com. Please read the prospectus carefully before investing or  sending money. </a:t>
            </a:r>
          </a:p>
        </p:txBody>
      </p:sp>
      <p:pic>
        <p:nvPicPr>
          <p:cNvPr id="5" name="Picture 13"/>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55638" y="5562600"/>
            <a:ext cx="1524000"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8684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Subtitle 2"/>
          <p:cNvSpPr>
            <a:spLocks noGrp="1"/>
          </p:cNvSpPr>
          <p:nvPr>
            <p:ph type="subTitle" idx="1" hasCustomPrompt="1"/>
          </p:nvPr>
        </p:nvSpPr>
        <p:spPr>
          <a:xfrm>
            <a:off x="685800" y="3048000"/>
            <a:ext cx="6400800" cy="343786"/>
          </a:xfrm>
        </p:spPr>
        <p:txBody>
          <a:bodyPr/>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Name</a:t>
            </a:r>
          </a:p>
        </p:txBody>
      </p:sp>
      <p:sp>
        <p:nvSpPr>
          <p:cNvPr id="4" name="Text Placeholder 3"/>
          <p:cNvSpPr>
            <a:spLocks noGrp="1"/>
          </p:cNvSpPr>
          <p:nvPr>
            <p:ph type="body" sz="quarter" idx="10"/>
          </p:nvPr>
        </p:nvSpPr>
        <p:spPr>
          <a:xfrm>
            <a:off x="685800" y="3402226"/>
            <a:ext cx="6400800" cy="999645"/>
          </a:xfrm>
        </p:spPr>
        <p:txBody>
          <a:bodyPr/>
          <a:lstStyle>
            <a:lvl1pPr>
              <a:defRPr sz="16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11066287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3" name="Date Placeholder 3"/>
          <p:cNvSpPr>
            <a:spLocks noGrp="1"/>
          </p:cNvSpPr>
          <p:nvPr>
            <p:ph type="dt" sz="half" idx="10"/>
          </p:nvPr>
        </p:nvSpPr>
        <p:spPr/>
        <p:txBody>
          <a:bodyPr/>
          <a:lstStyle>
            <a:lvl1pPr>
              <a:defRPr/>
            </a:lvl1pPr>
          </a:lstStyle>
          <a:p>
            <a:pPr>
              <a:defRPr/>
            </a:pPr>
            <a:fld id="{DA0EF1C0-D036-4A91-9701-58E5FFE673ED}" type="datetime1">
              <a:rPr lang="en-US" smtClean="0"/>
              <a:t>5/13/2019</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5A296027-BCC7-4F88-9C12-58AA7227D77E}" type="slidenum">
              <a:rPr lang="en-US" smtClean="0"/>
              <a:pPr>
                <a:defRPr/>
              </a:pPr>
              <a:t>‹#›</a:t>
            </a:fld>
            <a:endParaRPr lang="en-US" dirty="0"/>
          </a:p>
        </p:txBody>
      </p:sp>
      <p:sp>
        <p:nvSpPr>
          <p:cNvPr id="6" name="Text Placeholder 7"/>
          <p:cNvSpPr>
            <a:spLocks noGrp="1"/>
          </p:cNvSpPr>
          <p:nvPr>
            <p:ph type="body" sz="quarter" idx="13"/>
          </p:nvPr>
        </p:nvSpPr>
        <p:spPr>
          <a:xfrm>
            <a:off x="455613" y="1254605"/>
            <a:ext cx="8231187" cy="483377"/>
          </a:xfrm>
          <a:prstGeom prst="rect">
            <a:avLst/>
          </a:prstGeom>
        </p:spPr>
        <p:txBody>
          <a:bodyPr/>
          <a:lstStyle>
            <a:lvl1pPr marL="0" indent="0">
              <a:lnSpc>
                <a:spcPts val="2600"/>
              </a:lnSpc>
              <a:spcBef>
                <a:spcPts val="600"/>
              </a:spcBef>
              <a:defRPr sz="2400">
                <a:solidFill>
                  <a:schemeClr val="accent2"/>
                </a:solidFill>
              </a:defRPr>
            </a:lvl1pPr>
            <a:lvl2pPr>
              <a:defRPr sz="2800">
                <a:solidFill>
                  <a:schemeClr val="accent2"/>
                </a:solidFill>
              </a:defRPr>
            </a:lvl2pPr>
            <a:lvl3pPr>
              <a:defRPr sz="2800">
                <a:solidFill>
                  <a:schemeClr val="accent2"/>
                </a:solidFill>
              </a:defRPr>
            </a:lvl3pPr>
            <a:lvl4pPr>
              <a:defRPr sz="2800">
                <a:solidFill>
                  <a:schemeClr val="accent2"/>
                </a:solidFill>
              </a:defRPr>
            </a:lvl4pPr>
            <a:lvl5pPr>
              <a:defRPr sz="2800">
                <a:solidFill>
                  <a:schemeClr val="accent2"/>
                </a:solidFill>
              </a:defRPr>
            </a:lvl5pPr>
          </a:lstStyle>
          <a:p>
            <a:pPr lvl="0"/>
            <a:r>
              <a:rPr lang="en-US" dirty="0"/>
              <a:t>Click to edit Master text styles</a:t>
            </a:r>
          </a:p>
        </p:txBody>
      </p:sp>
      <p:sp>
        <p:nvSpPr>
          <p:cNvPr id="8" name="Text Placeholder 7"/>
          <p:cNvSpPr>
            <a:spLocks noGrp="1"/>
          </p:cNvSpPr>
          <p:nvPr>
            <p:ph type="body" sz="quarter" idx="14"/>
          </p:nvPr>
        </p:nvSpPr>
        <p:spPr>
          <a:xfrm>
            <a:off x="455613" y="6180836"/>
            <a:ext cx="8231187" cy="406400"/>
          </a:xfrm>
          <a:prstGeom prst="rect">
            <a:avLst/>
          </a:prstGeom>
        </p:spPr>
        <p:txBody>
          <a:bodyPr tIns="0" bIns="0" anchor="b"/>
          <a:lstStyle>
            <a:lvl1pPr marL="0" indent="0">
              <a:lnSpc>
                <a:spcPts val="900"/>
              </a:lnSpc>
              <a:spcBef>
                <a:spcPts val="200"/>
              </a:spcBef>
              <a:defRPr sz="850"/>
            </a:lvl1pPr>
            <a:lvl2pPr>
              <a:defRPr sz="850"/>
            </a:lvl2pPr>
            <a:lvl3pPr>
              <a:defRPr sz="850"/>
            </a:lvl3pPr>
            <a:lvl4pPr>
              <a:defRPr sz="850"/>
            </a:lvl4pPr>
            <a:lvl5pPr>
              <a:defRPr sz="850"/>
            </a:lvl5pPr>
          </a:lstStyle>
          <a:p>
            <a:pPr lvl="0"/>
            <a:r>
              <a:rPr lang="en-US" dirty="0"/>
              <a:t>Click to edit Master text styles</a:t>
            </a:r>
          </a:p>
        </p:txBody>
      </p:sp>
      <p:sp>
        <p:nvSpPr>
          <p:cNvPr id="10" name="Title Placeholder 1"/>
          <p:cNvSpPr>
            <a:spLocks noGrp="1"/>
          </p:cNvSpPr>
          <p:nvPr>
            <p:ph type="title"/>
          </p:nvPr>
        </p:nvSpPr>
        <p:spPr bwMode="auto">
          <a:xfrm>
            <a:off x="594360" y="211015"/>
            <a:ext cx="8243408" cy="969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nSpc>
                <a:spcPts val="3200"/>
              </a:lnSpc>
              <a:defRPr sz="3600"/>
            </a:lvl1pPr>
          </a:lstStyle>
          <a:p>
            <a:pPr lvl="0"/>
            <a:r>
              <a:rPr lang="en-US" altLang="en-US" dirty="0"/>
              <a:t>Click to edit Master title style </a:t>
            </a:r>
          </a:p>
        </p:txBody>
      </p:sp>
    </p:spTree>
    <p:extLst>
      <p:ext uri="{BB962C8B-B14F-4D97-AF65-F5344CB8AC3E}">
        <p14:creationId xmlns:p14="http://schemas.microsoft.com/office/powerpoint/2010/main" val="10620240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 name="Picture 5" descr="nssa_14042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5688013"/>
            <a:ext cx="1603375"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6" descr="pssc_140425"/>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9145588"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586417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Agenda">
    <p:spTree>
      <p:nvGrpSpPr>
        <p:cNvPr id="1" name=""/>
        <p:cNvGrpSpPr/>
        <p:nvPr/>
      </p:nvGrpSpPr>
      <p:grpSpPr>
        <a:xfrm>
          <a:off x="0" y="0"/>
          <a:ext cx="0" cy="0"/>
          <a:chOff x="0" y="0"/>
          <a:chExt cx="0" cy="0"/>
        </a:xfrm>
      </p:grpSpPr>
      <p:sp>
        <p:nvSpPr>
          <p:cNvPr id="8" name="Rectangle 7"/>
          <p:cNvSpPr/>
          <p:nvPr userDrawn="1"/>
        </p:nvSpPr>
        <p:spPr>
          <a:xfrm>
            <a:off x="0" y="0"/>
            <a:ext cx="9144000" cy="6858000"/>
          </a:xfrm>
          <a:prstGeom prst="rect">
            <a:avLst/>
          </a:prstGeom>
          <a:solidFill>
            <a:srgbClr val="679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1" name="Picture 10"/>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03168" y="295270"/>
            <a:ext cx="8553495" cy="6272784"/>
          </a:xfrm>
          <a:prstGeom prst="rect">
            <a:avLst/>
          </a:prstGeom>
          <a:ln w="314325">
            <a:noFill/>
            <a:miter lim="800000"/>
          </a:ln>
          <a:effectLst>
            <a:innerShdw blurRad="228600" dist="101600" dir="5400000">
              <a:prstClr val="black">
                <a:alpha val="70000"/>
              </a:prstClr>
            </a:innerShdw>
          </a:effectLst>
        </p:spPr>
      </p:pic>
      <p:sp>
        <p:nvSpPr>
          <p:cNvPr id="12" name="Rectangle 11"/>
          <p:cNvSpPr/>
          <p:nvPr userDrawn="1"/>
        </p:nvSpPr>
        <p:spPr>
          <a:xfrm>
            <a:off x="303168" y="295270"/>
            <a:ext cx="8537666" cy="6269043"/>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85800" y="740664"/>
            <a:ext cx="8243408" cy="906462"/>
          </a:xfrm>
        </p:spPr>
        <p:txBody>
          <a:bodyPr/>
          <a:lstStyle>
            <a:lvl1pPr>
              <a:lnSpc>
                <a:spcPts val="2800"/>
              </a:lnSpc>
              <a:defRPr sz="3600" b="1">
                <a:solidFill>
                  <a:srgbClr val="67963A"/>
                </a:solidFill>
              </a:defRPr>
            </a:lvl1pPr>
          </a:lstStyle>
          <a:p>
            <a:r>
              <a:rPr lang="en-US" dirty="0"/>
              <a:t>Click to edit Master title style</a:t>
            </a:r>
          </a:p>
        </p:txBody>
      </p:sp>
      <p:sp>
        <p:nvSpPr>
          <p:cNvPr id="4" name="Date Placeholder 3"/>
          <p:cNvSpPr>
            <a:spLocks noGrp="1"/>
          </p:cNvSpPr>
          <p:nvPr>
            <p:ph type="dt" sz="half" idx="10"/>
          </p:nvPr>
        </p:nvSpPr>
        <p:spPr/>
        <p:txBody>
          <a:bodyPr/>
          <a:lstStyle>
            <a:lvl1pPr>
              <a:defRPr>
                <a:solidFill>
                  <a:schemeClr val="bg1"/>
                </a:solidFill>
              </a:defRPr>
            </a:lvl1pPr>
          </a:lstStyle>
          <a:p>
            <a:pPr>
              <a:defRPr/>
            </a:pPr>
            <a:fld id="{021C8704-2AF9-4124-973F-17884484C437}" type="datetime1">
              <a:rPr lang="en-US" smtClean="0"/>
              <a:pPr>
                <a:defRPr/>
              </a:pPr>
              <a:t>5/13/2019</a:t>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pPr>
              <a:defRPr/>
            </a:pPr>
            <a:endParaRPr lang="en-US"/>
          </a:p>
        </p:txBody>
      </p:sp>
      <p:sp>
        <p:nvSpPr>
          <p:cNvPr id="6" name="Slide Number Placeholder 5"/>
          <p:cNvSpPr>
            <a:spLocks noGrp="1"/>
          </p:cNvSpPr>
          <p:nvPr>
            <p:ph type="sldNum" sz="quarter" idx="12"/>
          </p:nvPr>
        </p:nvSpPr>
        <p:spPr/>
        <p:txBody>
          <a:bodyPr/>
          <a:lstStyle>
            <a:lvl1pPr>
              <a:defRPr>
                <a:solidFill>
                  <a:schemeClr val="bg1"/>
                </a:solidFill>
              </a:defRPr>
            </a:lvl1pPr>
          </a:lstStyle>
          <a:p>
            <a:pPr>
              <a:defRPr/>
            </a:pPr>
            <a:fld id="{2DFAB803-8FD5-48B1-B403-195CE984C8BB}" type="slidenum">
              <a:rPr lang="en-US" smtClean="0"/>
              <a:pPr>
                <a:defRPr/>
              </a:pPr>
              <a:t>‹#›</a:t>
            </a:fld>
            <a:endParaRPr lang="en-US" dirty="0"/>
          </a:p>
        </p:txBody>
      </p:sp>
      <p:sp>
        <p:nvSpPr>
          <p:cNvPr id="9" name="Text Placeholder 7"/>
          <p:cNvSpPr>
            <a:spLocks noGrp="1"/>
          </p:cNvSpPr>
          <p:nvPr>
            <p:ph type="body" sz="quarter" idx="13"/>
          </p:nvPr>
        </p:nvSpPr>
        <p:spPr>
          <a:xfrm>
            <a:off x="685800" y="1874520"/>
            <a:ext cx="8231187" cy="483377"/>
          </a:xfrm>
          <a:prstGeom prst="rect">
            <a:avLst/>
          </a:prstGeom>
        </p:spPr>
        <p:txBody>
          <a:bodyPr/>
          <a:lstStyle>
            <a:lvl1pPr marL="0" indent="0">
              <a:lnSpc>
                <a:spcPts val="2600"/>
              </a:lnSpc>
              <a:spcBef>
                <a:spcPts val="1800"/>
              </a:spcBef>
              <a:defRPr sz="2600" b="1">
                <a:solidFill>
                  <a:schemeClr val="tx2"/>
                </a:solidFill>
              </a:defRPr>
            </a:lvl1pPr>
            <a:lvl2pPr marL="339725" indent="-339725">
              <a:spcBef>
                <a:spcPts val="1800"/>
              </a:spcBef>
              <a:buFont typeface="Wingdings 3" panose="05040102010807070707" pitchFamily="18" charset="2"/>
              <a:buChar char=""/>
              <a:defRPr lang="en-US" sz="2400" b="0" kern="1200" dirty="0">
                <a:ln>
                  <a:noFill/>
                </a:ln>
                <a:solidFill>
                  <a:schemeClr val="tx1"/>
                </a:solidFill>
                <a:latin typeface="+mn-lt"/>
                <a:ea typeface="Arial Unicode MS" panose="020B0604020202020204" pitchFamily="34" charset="-128"/>
                <a:cs typeface="Arial Unicode MS" panose="020B0604020202020204" pitchFamily="34" charset="-128"/>
              </a:defRPr>
            </a:lvl2pPr>
            <a:lvl3pPr>
              <a:defRPr sz="2800">
                <a:solidFill>
                  <a:schemeClr val="accent2"/>
                </a:solidFill>
              </a:defRPr>
            </a:lvl3pPr>
            <a:lvl4pPr>
              <a:defRPr sz="2800">
                <a:solidFill>
                  <a:schemeClr val="accent2"/>
                </a:solidFill>
              </a:defRPr>
            </a:lvl4pPr>
            <a:lvl5pPr>
              <a:defRPr sz="2800">
                <a:solidFill>
                  <a:schemeClr val="accent2"/>
                </a:solidFill>
              </a:defRPr>
            </a:lvl5pPr>
          </a:lstStyle>
          <a:p>
            <a:pPr lvl="0"/>
            <a:r>
              <a:rPr lang="en-US" dirty="0"/>
              <a:t>Click to edit Master text style</a:t>
            </a:r>
          </a:p>
          <a:p>
            <a:pPr lvl="1"/>
            <a:r>
              <a:rPr lang="en-US" dirty="0"/>
              <a:t>Click to add text</a:t>
            </a:r>
          </a:p>
        </p:txBody>
      </p:sp>
      <p:sp>
        <p:nvSpPr>
          <p:cNvPr id="10" name="Text Placeholder 7"/>
          <p:cNvSpPr>
            <a:spLocks noGrp="1"/>
          </p:cNvSpPr>
          <p:nvPr>
            <p:ph type="body" sz="quarter" idx="14"/>
          </p:nvPr>
        </p:nvSpPr>
        <p:spPr>
          <a:xfrm>
            <a:off x="455613" y="6180836"/>
            <a:ext cx="8231187" cy="406400"/>
          </a:xfrm>
          <a:prstGeom prst="rect">
            <a:avLst/>
          </a:prstGeom>
        </p:spPr>
        <p:txBody>
          <a:bodyPr tIns="0" bIns="0" anchor="b"/>
          <a:lstStyle>
            <a:lvl1pPr marL="0" indent="0">
              <a:lnSpc>
                <a:spcPts val="900"/>
              </a:lnSpc>
              <a:spcBef>
                <a:spcPts val="200"/>
              </a:spcBef>
              <a:defRPr sz="850"/>
            </a:lvl1pPr>
            <a:lvl2pPr>
              <a:defRPr sz="850"/>
            </a:lvl2pPr>
            <a:lvl3pPr>
              <a:defRPr sz="850"/>
            </a:lvl3pPr>
            <a:lvl4pPr>
              <a:defRPr sz="850"/>
            </a:lvl4pPr>
            <a:lvl5pPr>
              <a:defRPr sz="850"/>
            </a:lvl5pPr>
          </a:lstStyle>
          <a:p>
            <a:pPr lvl="0"/>
            <a:r>
              <a:rPr lang="en-US" dirty="0"/>
              <a:t>Click to edit Master text styles</a:t>
            </a:r>
          </a:p>
        </p:txBody>
      </p:sp>
    </p:spTree>
    <p:extLst>
      <p:ext uri="{BB962C8B-B14F-4D97-AF65-F5344CB8AC3E}">
        <p14:creationId xmlns:p14="http://schemas.microsoft.com/office/powerpoint/2010/main" val="5875657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fld id="{05B355FE-C6CF-403D-8A1B-3CAB697CCA1E}" type="slidenum">
              <a:rPr lang="en-US" altLang="en-US">
                <a:solidFill>
                  <a:srgbClr val="003262"/>
                </a:solidFill>
              </a:rPr>
              <a:pPr/>
              <a:t>‹#›</a:t>
            </a:fld>
            <a:endParaRPr lang="en-US" altLang="en-US">
              <a:solidFill>
                <a:srgbClr val="003262"/>
              </a:solidFill>
            </a:endParaRPr>
          </a:p>
        </p:txBody>
      </p:sp>
    </p:spTree>
    <p:extLst>
      <p:ext uri="{BB962C8B-B14F-4D97-AF65-F5344CB8AC3E}">
        <p14:creationId xmlns:p14="http://schemas.microsoft.com/office/powerpoint/2010/main" val="353946685"/>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fld id="{E7D321B7-2FCC-41B2-B76F-3B7D76EE65AF}" type="slidenum">
              <a:rPr lang="en-US" altLang="en-US">
                <a:solidFill>
                  <a:srgbClr val="003262"/>
                </a:solidFill>
              </a:rPr>
              <a:pPr/>
              <a:t>‹#›</a:t>
            </a:fld>
            <a:endParaRPr lang="en-US" altLang="en-US">
              <a:solidFill>
                <a:srgbClr val="003262"/>
              </a:solidFill>
            </a:endParaRPr>
          </a:p>
        </p:txBody>
      </p:sp>
    </p:spTree>
    <p:extLst>
      <p:ext uri="{BB962C8B-B14F-4D97-AF65-F5344CB8AC3E}">
        <p14:creationId xmlns:p14="http://schemas.microsoft.com/office/powerpoint/2010/main" val="337120190"/>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fld id="{8788F8DD-3EE8-4605-8658-7DAC67748472}" type="slidenum">
              <a:rPr lang="en-US" altLang="en-US">
                <a:solidFill>
                  <a:srgbClr val="003262"/>
                </a:solidFill>
              </a:rPr>
              <a:pPr/>
              <a:t>‹#›</a:t>
            </a:fld>
            <a:endParaRPr lang="en-US" altLang="en-US">
              <a:solidFill>
                <a:srgbClr val="003262"/>
              </a:solidFill>
            </a:endParaRPr>
          </a:p>
        </p:txBody>
      </p:sp>
    </p:spTree>
    <p:extLst>
      <p:ext uri="{BB962C8B-B14F-4D97-AF65-F5344CB8AC3E}">
        <p14:creationId xmlns:p14="http://schemas.microsoft.com/office/powerpoint/2010/main" val="3669768938"/>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fld id="{971D612F-2168-484F-BB7F-C2355F35D52F}" type="slidenum">
              <a:rPr lang="en-US" altLang="en-US">
                <a:solidFill>
                  <a:srgbClr val="003262"/>
                </a:solidFill>
              </a:rPr>
              <a:pPr/>
              <a:t>‹#›</a:t>
            </a:fld>
            <a:endParaRPr lang="en-US" altLang="en-US">
              <a:solidFill>
                <a:srgbClr val="003262"/>
              </a:solidFill>
            </a:endParaRPr>
          </a:p>
        </p:txBody>
      </p:sp>
    </p:spTree>
    <p:extLst>
      <p:ext uri="{BB962C8B-B14F-4D97-AF65-F5344CB8AC3E}">
        <p14:creationId xmlns:p14="http://schemas.microsoft.com/office/powerpoint/2010/main" val="3960494059"/>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fld id="{2584CF70-BDAE-46A0-B70E-F5C7EADD3D96}" type="slidenum">
              <a:rPr lang="en-US" altLang="en-US">
                <a:solidFill>
                  <a:srgbClr val="003262"/>
                </a:solidFill>
              </a:rPr>
              <a:pPr/>
              <a:t>‹#›</a:t>
            </a:fld>
            <a:endParaRPr lang="en-US" altLang="en-US">
              <a:solidFill>
                <a:srgbClr val="003262"/>
              </a:solidFill>
            </a:endParaRPr>
          </a:p>
        </p:txBody>
      </p:sp>
    </p:spTree>
    <p:extLst>
      <p:ext uri="{BB962C8B-B14F-4D97-AF65-F5344CB8AC3E}">
        <p14:creationId xmlns:p14="http://schemas.microsoft.com/office/powerpoint/2010/main" val="1627514723"/>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fld id="{8FD4F1A8-B79B-4B45-A043-2AC7EFFE2112}" type="slidenum">
              <a:rPr lang="en-US" altLang="en-US">
                <a:solidFill>
                  <a:srgbClr val="003262"/>
                </a:solidFill>
              </a:rPr>
              <a:pPr/>
              <a:t>‹#›</a:t>
            </a:fld>
            <a:endParaRPr lang="en-US" altLang="en-US">
              <a:solidFill>
                <a:srgbClr val="003262"/>
              </a:solidFill>
            </a:endParaRPr>
          </a:p>
        </p:txBody>
      </p:sp>
    </p:spTree>
    <p:extLst>
      <p:ext uri="{BB962C8B-B14F-4D97-AF65-F5344CB8AC3E}">
        <p14:creationId xmlns:p14="http://schemas.microsoft.com/office/powerpoint/2010/main" val="1078300904"/>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fld id="{06486226-2F77-4BF5-BC3D-4D5C25EE83B7}" type="slidenum">
              <a:rPr lang="en-US" altLang="en-US">
                <a:solidFill>
                  <a:srgbClr val="003262"/>
                </a:solidFill>
              </a:rPr>
              <a:pPr/>
              <a:t>‹#›</a:t>
            </a:fld>
            <a:endParaRPr lang="en-US" altLang="en-US">
              <a:solidFill>
                <a:srgbClr val="003262"/>
              </a:solidFill>
            </a:endParaRPr>
          </a:p>
        </p:txBody>
      </p:sp>
    </p:spTree>
    <p:extLst>
      <p:ext uri="{BB962C8B-B14F-4D97-AF65-F5344CB8AC3E}">
        <p14:creationId xmlns:p14="http://schemas.microsoft.com/office/powerpoint/2010/main" val="1281692327"/>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fld id="{B6A5136C-6EE2-4CC6-86E1-523670431E48}" type="slidenum">
              <a:rPr lang="en-US" altLang="en-US">
                <a:solidFill>
                  <a:srgbClr val="003262"/>
                </a:solidFill>
              </a:rPr>
              <a:pPr/>
              <a:t>‹#›</a:t>
            </a:fld>
            <a:endParaRPr lang="en-US" altLang="en-US">
              <a:solidFill>
                <a:srgbClr val="003262"/>
              </a:solidFill>
            </a:endParaRPr>
          </a:p>
        </p:txBody>
      </p:sp>
    </p:spTree>
    <p:extLst>
      <p:ext uri="{BB962C8B-B14F-4D97-AF65-F5344CB8AC3E}">
        <p14:creationId xmlns:p14="http://schemas.microsoft.com/office/powerpoint/2010/main" val="4044215304"/>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fld id="{2370EE3D-36E0-49A8-9B6F-43CFBDF859B2}" type="slidenum">
              <a:rPr lang="en-US" altLang="en-US">
                <a:solidFill>
                  <a:srgbClr val="003262"/>
                </a:solidFill>
              </a:rPr>
              <a:pPr/>
              <a:t>‹#›</a:t>
            </a:fld>
            <a:endParaRPr lang="en-US" altLang="en-US">
              <a:solidFill>
                <a:srgbClr val="003262"/>
              </a:solidFill>
            </a:endParaRPr>
          </a:p>
        </p:txBody>
      </p:sp>
    </p:spTree>
    <p:extLst>
      <p:ext uri="{BB962C8B-B14F-4D97-AF65-F5344CB8AC3E}">
        <p14:creationId xmlns:p14="http://schemas.microsoft.com/office/powerpoint/2010/main" val="3930339374"/>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990600"/>
            <a:ext cx="1943100" cy="5105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990600"/>
            <a:ext cx="5676900" cy="5105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fld id="{8441AF24-E862-4BC3-86C9-2A4F38A94AFC}" type="slidenum">
              <a:rPr lang="en-US" altLang="en-US">
                <a:solidFill>
                  <a:srgbClr val="003262"/>
                </a:solidFill>
              </a:rPr>
              <a:pPr/>
              <a:t>‹#›</a:t>
            </a:fld>
            <a:endParaRPr lang="en-US" altLang="en-US">
              <a:solidFill>
                <a:srgbClr val="003262"/>
              </a:solidFill>
            </a:endParaRPr>
          </a:p>
        </p:txBody>
      </p:sp>
    </p:spTree>
    <p:extLst>
      <p:ext uri="{BB962C8B-B14F-4D97-AF65-F5344CB8AC3E}">
        <p14:creationId xmlns:p14="http://schemas.microsoft.com/office/powerpoint/2010/main" val="3361591300"/>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Agenda">
    <p:spTree>
      <p:nvGrpSpPr>
        <p:cNvPr id="1" name=""/>
        <p:cNvGrpSpPr/>
        <p:nvPr/>
      </p:nvGrpSpPr>
      <p:grpSpPr>
        <a:xfrm>
          <a:off x="0" y="0"/>
          <a:ext cx="0" cy="0"/>
          <a:chOff x="0" y="0"/>
          <a:chExt cx="0" cy="0"/>
        </a:xfrm>
      </p:grpSpPr>
      <p:pic>
        <p:nvPicPr>
          <p:cNvPr id="17" name="Picture 16"/>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03168" y="295270"/>
            <a:ext cx="8553495" cy="6272784"/>
          </a:xfrm>
          <a:prstGeom prst="rect">
            <a:avLst/>
          </a:prstGeom>
          <a:ln w="314325">
            <a:noFill/>
            <a:miter lim="800000"/>
          </a:ln>
          <a:effectLst>
            <a:innerShdw blurRad="228600" dist="101600" dir="5400000">
              <a:prstClr val="black">
                <a:alpha val="70000"/>
              </a:prstClr>
            </a:innerShdw>
          </a:effectLst>
        </p:spPr>
      </p:pic>
      <p:sp>
        <p:nvSpPr>
          <p:cNvPr id="18" name="Rectangle 17"/>
          <p:cNvSpPr/>
          <p:nvPr userDrawn="1"/>
        </p:nvSpPr>
        <p:spPr>
          <a:xfrm>
            <a:off x="303168" y="295270"/>
            <a:ext cx="8537666" cy="6269043"/>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lvl1pPr>
              <a:defRPr/>
            </a:lvl1pPr>
          </a:lstStyle>
          <a:p>
            <a:pPr>
              <a:defRPr/>
            </a:pPr>
            <a:fld id="{021C8704-2AF9-4124-973F-17884484C437}" type="datetime1">
              <a:rPr lang="en-US" smtClean="0">
                <a:solidFill>
                  <a:srgbClr val="002D5B">
                    <a:tint val="75000"/>
                  </a:srgbClr>
                </a:solidFill>
              </a:rPr>
              <a:pPr>
                <a:defRPr/>
              </a:pPr>
              <a:t>5/13/2019</a:t>
            </a:fld>
            <a:endParaRPr lang="en-US">
              <a:solidFill>
                <a:srgbClr val="002D5B">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2D5B">
                  <a:tint val="75000"/>
                </a:srgbClr>
              </a:solidFill>
            </a:endParaRPr>
          </a:p>
        </p:txBody>
      </p:sp>
      <p:sp>
        <p:nvSpPr>
          <p:cNvPr id="6" name="Slide Number Placeholder 5"/>
          <p:cNvSpPr>
            <a:spLocks noGrp="1"/>
          </p:cNvSpPr>
          <p:nvPr>
            <p:ph type="sldNum" sz="quarter" idx="12"/>
          </p:nvPr>
        </p:nvSpPr>
        <p:spPr/>
        <p:txBody>
          <a:bodyPr/>
          <a:lstStyle>
            <a:lvl1pPr>
              <a:defRPr>
                <a:solidFill>
                  <a:schemeClr val="bg2"/>
                </a:solidFill>
              </a:defRPr>
            </a:lvl1pPr>
          </a:lstStyle>
          <a:p>
            <a:pPr>
              <a:defRPr/>
            </a:pPr>
            <a:fld id="{2DFAB803-8FD5-48B1-B403-195CE984C8BB}" type="slidenum">
              <a:rPr lang="en-US" smtClean="0">
                <a:solidFill>
                  <a:srgbClr val="797D82"/>
                </a:solidFill>
              </a:rPr>
              <a:pPr>
                <a:defRPr/>
              </a:pPr>
              <a:t>‹#›</a:t>
            </a:fld>
            <a:endParaRPr lang="en-US" dirty="0">
              <a:solidFill>
                <a:srgbClr val="797D82"/>
              </a:solidFill>
            </a:endParaRPr>
          </a:p>
        </p:txBody>
      </p:sp>
      <p:sp>
        <p:nvSpPr>
          <p:cNvPr id="10" name="Text Placeholder 7"/>
          <p:cNvSpPr>
            <a:spLocks noGrp="1"/>
          </p:cNvSpPr>
          <p:nvPr>
            <p:ph type="body" sz="quarter" idx="14"/>
          </p:nvPr>
        </p:nvSpPr>
        <p:spPr>
          <a:xfrm>
            <a:off x="455613" y="6180836"/>
            <a:ext cx="8231187" cy="406400"/>
          </a:xfrm>
          <a:prstGeom prst="rect">
            <a:avLst/>
          </a:prstGeom>
        </p:spPr>
        <p:txBody>
          <a:bodyPr tIns="0" bIns="0" anchor="b"/>
          <a:lstStyle>
            <a:lvl1pPr marL="0" indent="0">
              <a:lnSpc>
                <a:spcPts val="900"/>
              </a:lnSpc>
              <a:spcBef>
                <a:spcPts val="200"/>
              </a:spcBef>
              <a:defRPr sz="850"/>
            </a:lvl1pPr>
            <a:lvl2pPr>
              <a:defRPr sz="850"/>
            </a:lvl2pPr>
            <a:lvl3pPr>
              <a:defRPr sz="850"/>
            </a:lvl3pPr>
            <a:lvl4pPr>
              <a:defRPr sz="850"/>
            </a:lvl4pPr>
            <a:lvl5pPr>
              <a:defRPr sz="850"/>
            </a:lvl5pPr>
          </a:lstStyle>
          <a:p>
            <a:pPr lvl="0"/>
            <a:r>
              <a:rPr lang="en-US" dirty="0"/>
              <a:t>Click to edit Master text styles</a:t>
            </a:r>
          </a:p>
        </p:txBody>
      </p:sp>
      <p:sp>
        <p:nvSpPr>
          <p:cNvPr id="11" name="Rectangle 10"/>
          <p:cNvSpPr/>
          <p:nvPr userDrawn="1"/>
        </p:nvSpPr>
        <p:spPr>
          <a:xfrm>
            <a:off x="304800" y="1652755"/>
            <a:ext cx="8543691" cy="1749669"/>
          </a:xfrm>
          <a:prstGeom prst="rect">
            <a:avLst/>
          </a:prstGeom>
          <a:solidFill>
            <a:srgbClr val="67963A"/>
          </a:solidFill>
          <a:ln>
            <a:noFill/>
          </a:ln>
          <a:effectLst>
            <a:innerShdw blurRad="254000" dist="50800" dir="27000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85800" y="1652756"/>
            <a:ext cx="8243408" cy="1749668"/>
          </a:xfrm>
        </p:spPr>
        <p:txBody>
          <a:bodyPr wrap="square"/>
          <a:lstStyle>
            <a:lvl1pPr>
              <a:lnSpc>
                <a:spcPts val="4200"/>
              </a:lnSpc>
              <a:defRPr sz="3600" b="0" baseline="0">
                <a:ln>
                  <a:noFill/>
                </a:ln>
                <a:solidFill>
                  <a:schemeClr val="bg1"/>
                </a:solidFill>
              </a:defRPr>
            </a:lvl1pPr>
          </a:lstStyle>
          <a:p>
            <a:endParaRPr lang="en-US" dirty="0"/>
          </a:p>
        </p:txBody>
      </p:sp>
    </p:spTree>
    <p:extLst>
      <p:ext uri="{BB962C8B-B14F-4D97-AF65-F5344CB8AC3E}">
        <p14:creationId xmlns:p14="http://schemas.microsoft.com/office/powerpoint/2010/main" val="298610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Subtitle 2"/>
          <p:cNvSpPr>
            <a:spLocks noGrp="1"/>
          </p:cNvSpPr>
          <p:nvPr>
            <p:ph type="subTitle" idx="1" hasCustomPrompt="1"/>
          </p:nvPr>
        </p:nvSpPr>
        <p:spPr>
          <a:xfrm>
            <a:off x="685800" y="3048000"/>
            <a:ext cx="6400800" cy="343786"/>
          </a:xfrm>
        </p:spPr>
        <p:txBody>
          <a:bodyPr/>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Name</a:t>
            </a:r>
          </a:p>
        </p:txBody>
      </p:sp>
      <p:sp>
        <p:nvSpPr>
          <p:cNvPr id="4" name="Text Placeholder 3"/>
          <p:cNvSpPr>
            <a:spLocks noGrp="1"/>
          </p:cNvSpPr>
          <p:nvPr>
            <p:ph type="body" sz="quarter" idx="10"/>
          </p:nvPr>
        </p:nvSpPr>
        <p:spPr>
          <a:xfrm>
            <a:off x="685800" y="3402226"/>
            <a:ext cx="6400800" cy="999645"/>
          </a:xfrm>
        </p:spPr>
        <p:txBody>
          <a:bodyPr/>
          <a:lstStyle>
            <a:lvl1pPr>
              <a:defRPr sz="16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37796889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2_Agenda">
    <p:spTree>
      <p:nvGrpSpPr>
        <p:cNvPr id="1" name=""/>
        <p:cNvGrpSpPr/>
        <p:nvPr/>
      </p:nvGrpSpPr>
      <p:grpSpPr>
        <a:xfrm>
          <a:off x="0" y="0"/>
          <a:ext cx="0" cy="0"/>
          <a:chOff x="0" y="0"/>
          <a:chExt cx="0" cy="0"/>
        </a:xfrm>
      </p:grpSpPr>
      <p:sp>
        <p:nvSpPr>
          <p:cNvPr id="8" name="Rectangle 7"/>
          <p:cNvSpPr/>
          <p:nvPr userDrawn="1"/>
        </p:nvSpPr>
        <p:spPr>
          <a:xfrm>
            <a:off x="0" y="0"/>
            <a:ext cx="9144000" cy="6858000"/>
          </a:xfrm>
          <a:prstGeom prst="rect">
            <a:avLst/>
          </a:prstGeom>
          <a:solidFill>
            <a:srgbClr val="679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1" name="Picture 10"/>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03168" y="295270"/>
            <a:ext cx="8553495" cy="6272784"/>
          </a:xfrm>
          <a:prstGeom prst="rect">
            <a:avLst/>
          </a:prstGeom>
          <a:ln w="314325">
            <a:noFill/>
            <a:miter lim="800000"/>
          </a:ln>
          <a:effectLst>
            <a:innerShdw blurRad="228600" dist="101600" dir="5400000">
              <a:prstClr val="black">
                <a:alpha val="70000"/>
              </a:prstClr>
            </a:innerShdw>
          </a:effectLst>
        </p:spPr>
      </p:pic>
      <p:sp>
        <p:nvSpPr>
          <p:cNvPr id="12" name="Rectangle 11"/>
          <p:cNvSpPr/>
          <p:nvPr userDrawn="1"/>
        </p:nvSpPr>
        <p:spPr>
          <a:xfrm>
            <a:off x="303168" y="295270"/>
            <a:ext cx="8537666" cy="6269043"/>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85800" y="740664"/>
            <a:ext cx="8243408" cy="906462"/>
          </a:xfrm>
        </p:spPr>
        <p:txBody>
          <a:bodyPr/>
          <a:lstStyle>
            <a:lvl1pPr>
              <a:lnSpc>
                <a:spcPts val="2800"/>
              </a:lnSpc>
              <a:defRPr sz="3600" b="1">
                <a:solidFill>
                  <a:srgbClr val="67963A"/>
                </a:solidFill>
              </a:defRPr>
            </a:lvl1pPr>
          </a:lstStyle>
          <a:p>
            <a:r>
              <a:rPr lang="en-US" dirty="0"/>
              <a:t>Click to edit Master title style</a:t>
            </a:r>
          </a:p>
        </p:txBody>
      </p:sp>
      <p:sp>
        <p:nvSpPr>
          <p:cNvPr id="4" name="Date Placeholder 3"/>
          <p:cNvSpPr>
            <a:spLocks noGrp="1"/>
          </p:cNvSpPr>
          <p:nvPr>
            <p:ph type="dt" sz="half" idx="10"/>
          </p:nvPr>
        </p:nvSpPr>
        <p:spPr/>
        <p:txBody>
          <a:bodyPr/>
          <a:lstStyle>
            <a:lvl1pPr>
              <a:defRPr>
                <a:solidFill>
                  <a:schemeClr val="bg1"/>
                </a:solidFill>
              </a:defRPr>
            </a:lvl1pPr>
          </a:lstStyle>
          <a:p>
            <a:pPr>
              <a:defRPr/>
            </a:pPr>
            <a:fld id="{45895941-C2AF-4248-AF57-F439DC82AB79}" type="datetime1">
              <a:rPr lang="en-US" smtClean="0"/>
              <a:t>5/13/2019</a:t>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pPr>
              <a:defRPr/>
            </a:pPr>
            <a:endParaRPr lang="en-US"/>
          </a:p>
        </p:txBody>
      </p:sp>
      <p:sp>
        <p:nvSpPr>
          <p:cNvPr id="6" name="Slide Number Placeholder 5"/>
          <p:cNvSpPr>
            <a:spLocks noGrp="1"/>
          </p:cNvSpPr>
          <p:nvPr>
            <p:ph type="sldNum" sz="quarter" idx="12"/>
          </p:nvPr>
        </p:nvSpPr>
        <p:spPr/>
        <p:txBody>
          <a:bodyPr/>
          <a:lstStyle>
            <a:lvl1pPr>
              <a:defRPr>
                <a:solidFill>
                  <a:schemeClr val="bg1"/>
                </a:solidFill>
              </a:defRPr>
            </a:lvl1pPr>
          </a:lstStyle>
          <a:p>
            <a:pPr>
              <a:defRPr/>
            </a:pPr>
            <a:fld id="{2DFAB803-8FD5-48B1-B403-195CE984C8BB}" type="slidenum">
              <a:rPr lang="en-US" smtClean="0"/>
              <a:pPr>
                <a:defRPr/>
              </a:pPr>
              <a:t>‹#›</a:t>
            </a:fld>
            <a:endParaRPr lang="en-US" dirty="0"/>
          </a:p>
        </p:txBody>
      </p:sp>
      <p:sp>
        <p:nvSpPr>
          <p:cNvPr id="9" name="Text Placeholder 7"/>
          <p:cNvSpPr>
            <a:spLocks noGrp="1"/>
          </p:cNvSpPr>
          <p:nvPr>
            <p:ph type="body" sz="quarter" idx="13"/>
          </p:nvPr>
        </p:nvSpPr>
        <p:spPr>
          <a:xfrm>
            <a:off x="685800" y="1874520"/>
            <a:ext cx="8231187" cy="483377"/>
          </a:xfrm>
          <a:prstGeom prst="rect">
            <a:avLst/>
          </a:prstGeom>
        </p:spPr>
        <p:txBody>
          <a:bodyPr/>
          <a:lstStyle>
            <a:lvl1pPr marL="0" indent="0">
              <a:lnSpc>
                <a:spcPts val="2600"/>
              </a:lnSpc>
              <a:spcBef>
                <a:spcPts val="1800"/>
              </a:spcBef>
              <a:defRPr sz="2600" b="1">
                <a:solidFill>
                  <a:schemeClr val="tx2"/>
                </a:solidFill>
              </a:defRPr>
            </a:lvl1pPr>
            <a:lvl2pPr marL="339725" indent="-339725">
              <a:spcBef>
                <a:spcPts val="1800"/>
              </a:spcBef>
              <a:buFont typeface="Wingdings 3" panose="05040102010807070707" pitchFamily="18" charset="2"/>
              <a:buChar char=""/>
              <a:defRPr lang="en-US" sz="2400" b="0" kern="1200" dirty="0">
                <a:ln>
                  <a:noFill/>
                </a:ln>
                <a:solidFill>
                  <a:schemeClr val="tx1"/>
                </a:solidFill>
                <a:latin typeface="+mn-lt"/>
                <a:ea typeface="Arial Unicode MS" panose="020B0604020202020204" pitchFamily="34" charset="-128"/>
                <a:cs typeface="Arial Unicode MS" panose="020B0604020202020204" pitchFamily="34" charset="-128"/>
              </a:defRPr>
            </a:lvl2pPr>
            <a:lvl3pPr>
              <a:defRPr sz="2800">
                <a:solidFill>
                  <a:schemeClr val="accent2"/>
                </a:solidFill>
              </a:defRPr>
            </a:lvl3pPr>
            <a:lvl4pPr>
              <a:defRPr sz="2800">
                <a:solidFill>
                  <a:schemeClr val="accent2"/>
                </a:solidFill>
              </a:defRPr>
            </a:lvl4pPr>
            <a:lvl5pPr>
              <a:defRPr sz="2800">
                <a:solidFill>
                  <a:schemeClr val="accent2"/>
                </a:solidFill>
              </a:defRPr>
            </a:lvl5pPr>
          </a:lstStyle>
          <a:p>
            <a:pPr lvl="0"/>
            <a:r>
              <a:rPr lang="en-US" dirty="0"/>
              <a:t>Click to edit Master text style</a:t>
            </a:r>
          </a:p>
          <a:p>
            <a:pPr lvl="1"/>
            <a:r>
              <a:rPr lang="en-US" dirty="0"/>
              <a:t>Click to add text</a:t>
            </a:r>
          </a:p>
        </p:txBody>
      </p:sp>
      <p:sp>
        <p:nvSpPr>
          <p:cNvPr id="10" name="Text Placeholder 7"/>
          <p:cNvSpPr>
            <a:spLocks noGrp="1"/>
          </p:cNvSpPr>
          <p:nvPr>
            <p:ph type="body" sz="quarter" idx="14"/>
          </p:nvPr>
        </p:nvSpPr>
        <p:spPr>
          <a:xfrm>
            <a:off x="455613" y="6180836"/>
            <a:ext cx="8231187" cy="406400"/>
          </a:xfrm>
          <a:prstGeom prst="rect">
            <a:avLst/>
          </a:prstGeom>
        </p:spPr>
        <p:txBody>
          <a:bodyPr tIns="0" bIns="0" anchor="b"/>
          <a:lstStyle>
            <a:lvl1pPr marL="0" indent="0">
              <a:lnSpc>
                <a:spcPts val="900"/>
              </a:lnSpc>
              <a:spcBef>
                <a:spcPts val="200"/>
              </a:spcBef>
              <a:defRPr sz="850"/>
            </a:lvl1pPr>
            <a:lvl2pPr>
              <a:defRPr sz="850"/>
            </a:lvl2pPr>
            <a:lvl3pPr>
              <a:defRPr sz="850"/>
            </a:lvl3pPr>
            <a:lvl4pPr>
              <a:defRPr sz="850"/>
            </a:lvl4pPr>
            <a:lvl5pPr>
              <a:defRPr sz="850"/>
            </a:lvl5pPr>
          </a:lstStyle>
          <a:p>
            <a:pPr lvl="0"/>
            <a:r>
              <a:rPr lang="en-US" dirty="0"/>
              <a:t>Click to edit Master text styles</a:t>
            </a:r>
          </a:p>
        </p:txBody>
      </p:sp>
    </p:spTree>
    <p:extLst>
      <p:ext uri="{BB962C8B-B14F-4D97-AF65-F5344CB8AC3E}">
        <p14:creationId xmlns:p14="http://schemas.microsoft.com/office/powerpoint/2010/main" val="17351250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1_Agenda">
    <p:spTree>
      <p:nvGrpSpPr>
        <p:cNvPr id="1" name=""/>
        <p:cNvGrpSpPr/>
        <p:nvPr/>
      </p:nvGrpSpPr>
      <p:grpSpPr>
        <a:xfrm>
          <a:off x="0" y="0"/>
          <a:ext cx="0" cy="0"/>
          <a:chOff x="0" y="0"/>
          <a:chExt cx="0" cy="0"/>
        </a:xfrm>
      </p:grpSpPr>
      <p:pic>
        <p:nvPicPr>
          <p:cNvPr id="17" name="Picture 16"/>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03168" y="295270"/>
            <a:ext cx="8553495" cy="6272784"/>
          </a:xfrm>
          <a:prstGeom prst="rect">
            <a:avLst/>
          </a:prstGeom>
          <a:ln w="314325">
            <a:noFill/>
            <a:miter lim="800000"/>
          </a:ln>
          <a:effectLst>
            <a:innerShdw blurRad="228600" dist="101600" dir="5400000">
              <a:prstClr val="black">
                <a:alpha val="70000"/>
              </a:prstClr>
            </a:innerShdw>
          </a:effectLst>
        </p:spPr>
      </p:pic>
      <p:sp>
        <p:nvSpPr>
          <p:cNvPr id="18" name="Rectangle 17"/>
          <p:cNvSpPr/>
          <p:nvPr userDrawn="1"/>
        </p:nvSpPr>
        <p:spPr>
          <a:xfrm>
            <a:off x="303168" y="295270"/>
            <a:ext cx="8537666" cy="6269043"/>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lvl1pPr>
              <a:defRPr/>
            </a:lvl1pPr>
          </a:lstStyle>
          <a:p>
            <a:pPr>
              <a:defRPr/>
            </a:pPr>
            <a:fld id="{3ABEA73F-80F3-4D08-AF0D-485057BEC807}" type="datetime1">
              <a:rPr lang="en-US" smtClean="0">
                <a:solidFill>
                  <a:srgbClr val="002D5B">
                    <a:tint val="75000"/>
                  </a:srgbClr>
                </a:solidFill>
              </a:rPr>
              <a:t>5/13/2019</a:t>
            </a:fld>
            <a:endParaRPr lang="en-US">
              <a:solidFill>
                <a:srgbClr val="002D5B">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2D5B">
                  <a:tint val="75000"/>
                </a:srgbClr>
              </a:solidFill>
            </a:endParaRPr>
          </a:p>
        </p:txBody>
      </p:sp>
      <p:sp>
        <p:nvSpPr>
          <p:cNvPr id="6" name="Slide Number Placeholder 5"/>
          <p:cNvSpPr>
            <a:spLocks noGrp="1"/>
          </p:cNvSpPr>
          <p:nvPr>
            <p:ph type="sldNum" sz="quarter" idx="12"/>
          </p:nvPr>
        </p:nvSpPr>
        <p:spPr/>
        <p:txBody>
          <a:bodyPr/>
          <a:lstStyle>
            <a:lvl1pPr>
              <a:defRPr>
                <a:solidFill>
                  <a:schemeClr val="bg2"/>
                </a:solidFill>
              </a:defRPr>
            </a:lvl1pPr>
          </a:lstStyle>
          <a:p>
            <a:pPr>
              <a:defRPr/>
            </a:pPr>
            <a:fld id="{2DFAB803-8FD5-48B1-B403-195CE984C8BB}" type="slidenum">
              <a:rPr lang="en-US" smtClean="0">
                <a:solidFill>
                  <a:srgbClr val="797D82"/>
                </a:solidFill>
              </a:rPr>
              <a:pPr>
                <a:defRPr/>
              </a:pPr>
              <a:t>‹#›</a:t>
            </a:fld>
            <a:endParaRPr lang="en-US" dirty="0">
              <a:solidFill>
                <a:srgbClr val="797D82"/>
              </a:solidFill>
            </a:endParaRPr>
          </a:p>
        </p:txBody>
      </p:sp>
      <p:sp>
        <p:nvSpPr>
          <p:cNvPr id="10" name="Text Placeholder 7"/>
          <p:cNvSpPr>
            <a:spLocks noGrp="1"/>
          </p:cNvSpPr>
          <p:nvPr>
            <p:ph type="body" sz="quarter" idx="14"/>
          </p:nvPr>
        </p:nvSpPr>
        <p:spPr>
          <a:xfrm>
            <a:off x="455613" y="6180836"/>
            <a:ext cx="8231187" cy="406400"/>
          </a:xfrm>
          <a:prstGeom prst="rect">
            <a:avLst/>
          </a:prstGeom>
        </p:spPr>
        <p:txBody>
          <a:bodyPr tIns="0" bIns="0" anchor="b"/>
          <a:lstStyle>
            <a:lvl1pPr marL="0" indent="0">
              <a:lnSpc>
                <a:spcPts val="900"/>
              </a:lnSpc>
              <a:spcBef>
                <a:spcPts val="200"/>
              </a:spcBef>
              <a:defRPr sz="850"/>
            </a:lvl1pPr>
            <a:lvl2pPr>
              <a:defRPr sz="850"/>
            </a:lvl2pPr>
            <a:lvl3pPr>
              <a:defRPr sz="850"/>
            </a:lvl3pPr>
            <a:lvl4pPr>
              <a:defRPr sz="850"/>
            </a:lvl4pPr>
            <a:lvl5pPr>
              <a:defRPr sz="850"/>
            </a:lvl5pPr>
          </a:lstStyle>
          <a:p>
            <a:pPr lvl="0"/>
            <a:r>
              <a:rPr lang="en-US" dirty="0"/>
              <a:t>Click to edit Master text styles</a:t>
            </a:r>
          </a:p>
        </p:txBody>
      </p:sp>
      <p:sp>
        <p:nvSpPr>
          <p:cNvPr id="11" name="Rectangle 10"/>
          <p:cNvSpPr/>
          <p:nvPr userDrawn="1"/>
        </p:nvSpPr>
        <p:spPr>
          <a:xfrm>
            <a:off x="304800" y="1652755"/>
            <a:ext cx="8543691" cy="1749669"/>
          </a:xfrm>
          <a:prstGeom prst="rect">
            <a:avLst/>
          </a:prstGeom>
          <a:solidFill>
            <a:srgbClr val="67963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85800" y="1652756"/>
            <a:ext cx="8243408" cy="1749668"/>
          </a:xfrm>
        </p:spPr>
        <p:txBody>
          <a:bodyPr wrap="square"/>
          <a:lstStyle>
            <a:lvl1pPr>
              <a:lnSpc>
                <a:spcPts val="4200"/>
              </a:lnSpc>
              <a:defRPr sz="3600" b="0" baseline="0">
                <a:ln>
                  <a:noFill/>
                </a:ln>
                <a:solidFill>
                  <a:schemeClr val="bg1"/>
                </a:solidFill>
              </a:defRPr>
            </a:lvl1pPr>
          </a:lstStyle>
          <a:p>
            <a:endParaRPr lang="en-US" dirty="0"/>
          </a:p>
        </p:txBody>
      </p:sp>
    </p:spTree>
    <p:extLst>
      <p:ext uri="{BB962C8B-B14F-4D97-AF65-F5344CB8AC3E}">
        <p14:creationId xmlns:p14="http://schemas.microsoft.com/office/powerpoint/2010/main" val="36398847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2pPr marL="457200" indent="-223838">
              <a:defRPr/>
            </a:lvl2pPr>
            <a:lvl3pPr marL="914400" indent="-223838">
              <a:defRPr/>
            </a:lvl3pPr>
            <a:lvl4pPr marL="1371600" indent="-223838">
              <a:defRPr/>
            </a:lvl4pPr>
            <a:lvl5pPr marL="1828800" indent="-223838">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a:defRPr/>
            </a:pPr>
            <a:fld id="{F1E94B94-2482-4C66-9105-1493CF2B7283}" type="datetime1">
              <a:rPr lang="en-US" smtClean="0"/>
              <a:t>5/13/2019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DFAB803-8FD5-48B1-B403-195CE984C8BB}" type="slidenum">
              <a:rPr lang="en-US" smtClean="0"/>
              <a:pPr>
                <a:defRPr/>
              </a:pPr>
              <a:t>‹#›</a:t>
            </a:fld>
            <a:endParaRPr lang="en-US" dirty="0"/>
          </a:p>
        </p:txBody>
      </p:sp>
    </p:spTree>
    <p:extLst>
      <p:ext uri="{BB962C8B-B14F-4D97-AF65-F5344CB8AC3E}">
        <p14:creationId xmlns:p14="http://schemas.microsoft.com/office/powerpoint/2010/main" val="302996913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4038600" cy="4525963"/>
          </a:xfrm>
        </p:spPr>
        <p:txBody>
          <a:bodyPr/>
          <a:lstStyle>
            <a:lvl1pPr>
              <a:defRPr sz="2400"/>
            </a:lvl1pPr>
            <a:lvl2pPr marL="457200" indent="-223838">
              <a:defRPr sz="2000"/>
            </a:lvl2pPr>
            <a:lvl3pPr marL="690563" indent="-233363">
              <a:defRPr sz="2000"/>
            </a:lvl3pPr>
            <a:lvl4pPr marL="914400" indent="-223838">
              <a:defRPr sz="1800"/>
            </a:lvl4pPr>
            <a:lvl5pPr marL="1147763" indent="-233363">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39887" y="1371600"/>
            <a:ext cx="4038600" cy="4525963"/>
          </a:xfrm>
        </p:spPr>
        <p:txBody>
          <a:bodyPr/>
          <a:lstStyle>
            <a:lvl1pPr>
              <a:defRPr sz="2400"/>
            </a:lvl1pPr>
            <a:lvl2pPr marL="457200" indent="-223838">
              <a:defRPr sz="2000"/>
            </a:lvl2pPr>
            <a:lvl3pPr marL="690563" indent="-233363">
              <a:defRPr sz="2000"/>
            </a:lvl3pPr>
            <a:lvl4pPr marL="914400" indent="-223838">
              <a:defRPr sz="1800"/>
            </a:lvl4pPr>
            <a:lvl5pPr marL="1147763" indent="-233363">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3"/>
          <p:cNvSpPr>
            <a:spLocks noGrp="1"/>
          </p:cNvSpPr>
          <p:nvPr>
            <p:ph type="dt" sz="half" idx="10"/>
          </p:nvPr>
        </p:nvSpPr>
        <p:spPr/>
        <p:txBody>
          <a:bodyPr/>
          <a:lstStyle>
            <a:lvl1pPr>
              <a:defRPr/>
            </a:lvl1pPr>
          </a:lstStyle>
          <a:p>
            <a:pPr>
              <a:defRPr/>
            </a:pPr>
            <a:fld id="{6DA542C9-5CB9-462A-9B53-0748FD5D6C22}" type="datetime1">
              <a:rPr lang="en-US" smtClean="0"/>
              <a:t>5/13/2019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FEDA5A9-50CE-45BB-A13A-EA2A126A5F3A}" type="slidenum">
              <a:rPr lang="en-US" smtClean="0"/>
              <a:pPr>
                <a:defRPr/>
              </a:pPr>
              <a:t>‹#›</a:t>
            </a:fld>
            <a:endParaRPr lang="en-US" dirty="0"/>
          </a:p>
        </p:txBody>
      </p:sp>
    </p:spTree>
    <p:extLst>
      <p:ext uri="{BB962C8B-B14F-4D97-AF65-F5344CB8AC3E}">
        <p14:creationId xmlns:p14="http://schemas.microsoft.com/office/powerpoint/2010/main" val="420425780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Content Layout with Heade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817704"/>
            <a:ext cx="4038600" cy="4659296"/>
          </a:xfrm>
          <a:solidFill>
            <a:srgbClr val="DFE1DF"/>
          </a:solidFill>
        </p:spPr>
        <p:txBody>
          <a:bodyPr tIns="91440"/>
          <a:lstStyle>
            <a:lvl1pPr marL="0" indent="0">
              <a:buFontTx/>
              <a:buNone/>
              <a:defRPr sz="2000"/>
            </a:lvl1pPr>
            <a:lvl2pPr marL="457200" indent="-223838">
              <a:defRPr sz="2000"/>
            </a:lvl2pPr>
            <a:lvl3pPr marL="690563" indent="-233363">
              <a:defRPr sz="2000"/>
            </a:lvl3pPr>
            <a:lvl4pPr marL="914400" indent="-223838">
              <a:defRPr sz="1800"/>
            </a:lvl4pPr>
            <a:lvl5pPr marL="1147763" indent="-233363">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817704"/>
            <a:ext cx="4038600" cy="4659296"/>
          </a:xfrm>
          <a:solidFill>
            <a:srgbClr val="DFE1DF"/>
          </a:solidFill>
        </p:spPr>
        <p:txBody>
          <a:bodyPr tIns="91440"/>
          <a:lstStyle>
            <a:lvl1pPr marL="0" indent="0">
              <a:buNone/>
              <a:defRPr sz="2000"/>
            </a:lvl1pPr>
            <a:lvl2pPr marL="457200" indent="-223838">
              <a:defRPr sz="2000"/>
            </a:lvl2pPr>
            <a:lvl3pPr marL="690563" indent="-233363">
              <a:defRPr sz="2000"/>
            </a:lvl3pPr>
            <a:lvl4pPr marL="914400" indent="-223838">
              <a:defRPr sz="1800"/>
            </a:lvl4pPr>
            <a:lvl5pPr marL="1147763" indent="-233363">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8"/>
          <p:cNvSpPr>
            <a:spLocks noGrp="1"/>
          </p:cNvSpPr>
          <p:nvPr>
            <p:ph type="body" sz="quarter" idx="13"/>
          </p:nvPr>
        </p:nvSpPr>
        <p:spPr>
          <a:xfrm>
            <a:off x="457200" y="1366744"/>
            <a:ext cx="4038600" cy="457200"/>
          </a:xfrm>
          <a:solidFill>
            <a:schemeClr val="tx2"/>
          </a:solidFill>
        </p:spPr>
        <p:txBody>
          <a:bodyPr anchor="ctr">
            <a:normAutofit/>
          </a:bodyPr>
          <a:lstStyle>
            <a:lvl1pPr marL="0" indent="0">
              <a:buFontTx/>
              <a:buNone/>
              <a:defRPr sz="2000">
                <a:solidFill>
                  <a:schemeClr val="bg1"/>
                </a:solidFill>
              </a:defRPr>
            </a:lvl1pPr>
          </a:lstStyle>
          <a:p>
            <a:pPr lvl="0"/>
            <a:r>
              <a:rPr lang="en-US" dirty="0"/>
              <a:t>Click to edit Master text styles</a:t>
            </a:r>
          </a:p>
        </p:txBody>
      </p:sp>
      <p:sp>
        <p:nvSpPr>
          <p:cNvPr id="10" name="Text Placeholder 8"/>
          <p:cNvSpPr>
            <a:spLocks noGrp="1"/>
          </p:cNvSpPr>
          <p:nvPr>
            <p:ph type="body" sz="quarter" idx="14"/>
          </p:nvPr>
        </p:nvSpPr>
        <p:spPr>
          <a:xfrm>
            <a:off x="4648203" y="1366744"/>
            <a:ext cx="4038600" cy="457200"/>
          </a:xfrm>
          <a:solidFill>
            <a:schemeClr val="tx2"/>
          </a:solidFill>
        </p:spPr>
        <p:txBody>
          <a:bodyPr anchor="ctr">
            <a:normAutofit/>
          </a:bodyPr>
          <a:lstStyle>
            <a:lvl1pPr marL="0" indent="0">
              <a:buFontTx/>
              <a:buNone/>
              <a:defRPr sz="2000">
                <a:solidFill>
                  <a:schemeClr val="bg1"/>
                </a:solidFill>
              </a:defRPr>
            </a:lvl1pPr>
          </a:lstStyle>
          <a:p>
            <a:pPr lvl="0"/>
            <a:r>
              <a:rPr lang="en-US" dirty="0"/>
              <a:t>Click to edit Master text styles</a:t>
            </a:r>
          </a:p>
        </p:txBody>
      </p:sp>
      <p:sp>
        <p:nvSpPr>
          <p:cNvPr id="7" name="Date Placeholder 3"/>
          <p:cNvSpPr>
            <a:spLocks noGrp="1"/>
          </p:cNvSpPr>
          <p:nvPr>
            <p:ph type="dt" sz="half" idx="15"/>
          </p:nvPr>
        </p:nvSpPr>
        <p:spPr/>
        <p:txBody>
          <a:bodyPr/>
          <a:lstStyle>
            <a:lvl1pPr>
              <a:defRPr/>
            </a:lvl1pPr>
          </a:lstStyle>
          <a:p>
            <a:pPr>
              <a:defRPr/>
            </a:pPr>
            <a:fld id="{746C15B7-6FB6-4F7C-B87C-1FEACFBF1810}" type="datetime1">
              <a:rPr lang="en-US" smtClean="0"/>
              <a:t>5/13/2019</a:t>
            </a:fld>
            <a:endParaRPr lang="en-US"/>
          </a:p>
        </p:txBody>
      </p:sp>
      <p:sp>
        <p:nvSpPr>
          <p:cNvPr id="8" name="Footer Placeholder 4"/>
          <p:cNvSpPr>
            <a:spLocks noGrp="1"/>
          </p:cNvSpPr>
          <p:nvPr>
            <p:ph type="ftr" sz="quarter" idx="16"/>
          </p:nvPr>
        </p:nvSpPr>
        <p:spPr/>
        <p:txBody>
          <a:bodyPr/>
          <a:lstStyle>
            <a:lvl1pPr>
              <a:defRPr/>
            </a:lvl1pPr>
          </a:lstStyle>
          <a:p>
            <a:pPr>
              <a:defRPr/>
            </a:pPr>
            <a:endParaRPr lang="en-US"/>
          </a:p>
        </p:txBody>
      </p:sp>
      <p:sp>
        <p:nvSpPr>
          <p:cNvPr id="11" name="Slide Number Placeholder 5"/>
          <p:cNvSpPr>
            <a:spLocks noGrp="1"/>
          </p:cNvSpPr>
          <p:nvPr>
            <p:ph type="sldNum" sz="quarter" idx="17"/>
          </p:nvPr>
        </p:nvSpPr>
        <p:spPr/>
        <p:txBody>
          <a:bodyPr/>
          <a:lstStyle>
            <a:lvl1pPr>
              <a:defRPr/>
            </a:lvl1pPr>
          </a:lstStyle>
          <a:p>
            <a:pPr>
              <a:defRPr/>
            </a:pPr>
            <a:fld id="{A9AA9C21-5ED1-4EC5-A803-D68B160D8F6B}" type="slidenum">
              <a:rPr lang="en-US" smtClean="0"/>
              <a:pPr>
                <a:defRPr/>
              </a:pPr>
              <a:t>‹#›</a:t>
            </a:fld>
            <a:endParaRPr lang="en-US" dirty="0"/>
          </a:p>
        </p:txBody>
      </p:sp>
    </p:spTree>
    <p:extLst>
      <p:ext uri="{BB962C8B-B14F-4D97-AF65-F5344CB8AC3E}">
        <p14:creationId xmlns:p14="http://schemas.microsoft.com/office/powerpoint/2010/main" val="121116868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hree Content Layout with Heade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8701" y="1817705"/>
            <a:ext cx="2572694" cy="4651976"/>
          </a:xfrm>
          <a:solidFill>
            <a:srgbClr val="DFE1DF"/>
          </a:solidFill>
        </p:spPr>
        <p:txBody>
          <a:bodyPr tIns="91440"/>
          <a:lstStyle>
            <a:lvl1pPr marL="0" indent="0">
              <a:buFontTx/>
              <a:buNone/>
              <a:defRPr sz="1800"/>
            </a:lvl1pPr>
            <a:lvl2pPr marL="341313" indent="-225425">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p:txBody>
      </p:sp>
      <p:sp>
        <p:nvSpPr>
          <p:cNvPr id="9" name="Text Placeholder 8"/>
          <p:cNvSpPr>
            <a:spLocks noGrp="1"/>
          </p:cNvSpPr>
          <p:nvPr>
            <p:ph type="body" sz="quarter" idx="13"/>
          </p:nvPr>
        </p:nvSpPr>
        <p:spPr>
          <a:xfrm>
            <a:off x="458701" y="1366744"/>
            <a:ext cx="2572694" cy="457200"/>
          </a:xfrm>
          <a:solidFill>
            <a:schemeClr val="tx2"/>
          </a:solidFill>
        </p:spPr>
        <p:txBody>
          <a:bodyPr anchor="ctr">
            <a:noAutofit/>
          </a:bodyPr>
          <a:lstStyle>
            <a:lvl1pPr marL="0" indent="0">
              <a:lnSpc>
                <a:spcPts val="1700"/>
              </a:lnSpc>
              <a:buFontTx/>
              <a:buNone/>
              <a:defRPr sz="1600">
                <a:solidFill>
                  <a:schemeClr val="bg1"/>
                </a:solidFill>
              </a:defRPr>
            </a:lvl1pPr>
          </a:lstStyle>
          <a:p>
            <a:pPr lvl="0"/>
            <a:r>
              <a:rPr lang="en-US" dirty="0"/>
              <a:t>Click to edit Master text styles</a:t>
            </a:r>
          </a:p>
        </p:txBody>
      </p:sp>
      <p:sp>
        <p:nvSpPr>
          <p:cNvPr id="14" name="Content Placeholder 2"/>
          <p:cNvSpPr>
            <a:spLocks noGrp="1"/>
          </p:cNvSpPr>
          <p:nvPr>
            <p:ph sz="half" idx="18"/>
          </p:nvPr>
        </p:nvSpPr>
        <p:spPr>
          <a:xfrm>
            <a:off x="3285181" y="1815210"/>
            <a:ext cx="2572694" cy="4651976"/>
          </a:xfrm>
          <a:solidFill>
            <a:srgbClr val="DFE1DF"/>
          </a:solidFill>
        </p:spPr>
        <p:txBody>
          <a:bodyPr tIns="91440"/>
          <a:lstStyle>
            <a:lvl1pPr marL="0" indent="0">
              <a:buFontTx/>
              <a:buNone/>
              <a:defRPr sz="1800"/>
            </a:lvl1pPr>
            <a:lvl2pPr marL="341313" indent="-225425">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p:txBody>
      </p:sp>
      <p:sp>
        <p:nvSpPr>
          <p:cNvPr id="15" name="Text Placeholder 8"/>
          <p:cNvSpPr>
            <a:spLocks noGrp="1"/>
          </p:cNvSpPr>
          <p:nvPr>
            <p:ph type="body" sz="quarter" idx="19"/>
          </p:nvPr>
        </p:nvSpPr>
        <p:spPr>
          <a:xfrm>
            <a:off x="3285181" y="1364249"/>
            <a:ext cx="2572694" cy="457200"/>
          </a:xfrm>
          <a:solidFill>
            <a:schemeClr val="tx2"/>
          </a:solidFill>
        </p:spPr>
        <p:txBody>
          <a:bodyPr anchor="ctr">
            <a:noAutofit/>
          </a:bodyPr>
          <a:lstStyle>
            <a:lvl1pPr marL="0" indent="0">
              <a:lnSpc>
                <a:spcPts val="1700"/>
              </a:lnSpc>
              <a:buFontTx/>
              <a:buNone/>
              <a:defRPr sz="1600">
                <a:solidFill>
                  <a:schemeClr val="bg1"/>
                </a:solidFill>
              </a:defRPr>
            </a:lvl1pPr>
          </a:lstStyle>
          <a:p>
            <a:pPr lvl="0"/>
            <a:r>
              <a:rPr lang="en-US" dirty="0"/>
              <a:t>Click to edit Master text styles</a:t>
            </a:r>
          </a:p>
        </p:txBody>
      </p:sp>
      <p:sp>
        <p:nvSpPr>
          <p:cNvPr id="16" name="Content Placeholder 2"/>
          <p:cNvSpPr>
            <a:spLocks noGrp="1"/>
          </p:cNvSpPr>
          <p:nvPr>
            <p:ph sz="half" idx="20"/>
          </p:nvPr>
        </p:nvSpPr>
        <p:spPr>
          <a:xfrm>
            <a:off x="6096000" y="1816711"/>
            <a:ext cx="2572694" cy="4651976"/>
          </a:xfrm>
          <a:solidFill>
            <a:srgbClr val="DFE1DF"/>
          </a:solidFill>
        </p:spPr>
        <p:txBody>
          <a:bodyPr tIns="91440"/>
          <a:lstStyle>
            <a:lvl1pPr marL="0" indent="0">
              <a:buFontTx/>
              <a:buNone/>
              <a:defRPr sz="1800"/>
            </a:lvl1pPr>
            <a:lvl2pPr marL="341313" indent="-225425">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p:txBody>
      </p:sp>
      <p:sp>
        <p:nvSpPr>
          <p:cNvPr id="17" name="Text Placeholder 8"/>
          <p:cNvSpPr>
            <a:spLocks noGrp="1"/>
          </p:cNvSpPr>
          <p:nvPr>
            <p:ph type="body" sz="quarter" idx="21"/>
          </p:nvPr>
        </p:nvSpPr>
        <p:spPr>
          <a:xfrm>
            <a:off x="6096000" y="1365750"/>
            <a:ext cx="2572694" cy="457200"/>
          </a:xfrm>
          <a:solidFill>
            <a:schemeClr val="tx2"/>
          </a:solidFill>
        </p:spPr>
        <p:txBody>
          <a:bodyPr anchor="ctr">
            <a:noAutofit/>
          </a:bodyPr>
          <a:lstStyle>
            <a:lvl1pPr marL="0" indent="0">
              <a:lnSpc>
                <a:spcPts val="1700"/>
              </a:lnSpc>
              <a:buFontTx/>
              <a:buNone/>
              <a:defRPr sz="1600">
                <a:solidFill>
                  <a:schemeClr val="bg1"/>
                </a:solidFill>
              </a:defRPr>
            </a:lvl1pPr>
          </a:lstStyle>
          <a:p>
            <a:pPr lvl="0"/>
            <a:r>
              <a:rPr lang="en-US" dirty="0"/>
              <a:t>Click to edit Master text styles</a:t>
            </a:r>
          </a:p>
        </p:txBody>
      </p:sp>
      <p:sp>
        <p:nvSpPr>
          <p:cNvPr id="10" name="Date Placeholder 3"/>
          <p:cNvSpPr>
            <a:spLocks noGrp="1"/>
          </p:cNvSpPr>
          <p:nvPr>
            <p:ph type="dt" sz="half" idx="22"/>
          </p:nvPr>
        </p:nvSpPr>
        <p:spPr/>
        <p:txBody>
          <a:bodyPr/>
          <a:lstStyle>
            <a:lvl1pPr>
              <a:defRPr/>
            </a:lvl1pPr>
          </a:lstStyle>
          <a:p>
            <a:pPr>
              <a:defRPr/>
            </a:pPr>
            <a:fld id="{4132B5EF-9747-40FF-99DE-3FE5B989731B}" type="datetime1">
              <a:rPr lang="en-US" smtClean="0"/>
              <a:t>5/13/2019</a:t>
            </a:fld>
            <a:endParaRPr lang="en-US"/>
          </a:p>
        </p:txBody>
      </p:sp>
      <p:sp>
        <p:nvSpPr>
          <p:cNvPr id="11" name="Footer Placeholder 4"/>
          <p:cNvSpPr>
            <a:spLocks noGrp="1"/>
          </p:cNvSpPr>
          <p:nvPr>
            <p:ph type="ftr" sz="quarter" idx="23"/>
          </p:nvPr>
        </p:nvSpPr>
        <p:spPr/>
        <p:txBody>
          <a:bodyPr/>
          <a:lstStyle>
            <a:lvl1pPr>
              <a:defRPr/>
            </a:lvl1pPr>
          </a:lstStyle>
          <a:p>
            <a:pPr>
              <a:defRPr/>
            </a:pPr>
            <a:endParaRPr lang="en-US"/>
          </a:p>
        </p:txBody>
      </p:sp>
      <p:sp>
        <p:nvSpPr>
          <p:cNvPr id="12" name="Slide Number Placeholder 5"/>
          <p:cNvSpPr>
            <a:spLocks noGrp="1"/>
          </p:cNvSpPr>
          <p:nvPr>
            <p:ph type="sldNum" sz="quarter" idx="24"/>
          </p:nvPr>
        </p:nvSpPr>
        <p:spPr/>
        <p:txBody>
          <a:bodyPr/>
          <a:lstStyle>
            <a:lvl1pPr>
              <a:defRPr/>
            </a:lvl1pPr>
          </a:lstStyle>
          <a:p>
            <a:pPr>
              <a:defRPr/>
            </a:pPr>
            <a:fld id="{DE599BC5-B50C-4DC7-ABC2-B22A12643C43}" type="slidenum">
              <a:rPr lang="en-US" smtClean="0"/>
              <a:pPr>
                <a:defRPr/>
              </a:pPr>
              <a:t>‹#›</a:t>
            </a:fld>
            <a:endParaRPr lang="en-US" dirty="0"/>
          </a:p>
        </p:txBody>
      </p:sp>
    </p:spTree>
    <p:extLst>
      <p:ext uri="{BB962C8B-B14F-4D97-AF65-F5344CB8AC3E}">
        <p14:creationId xmlns:p14="http://schemas.microsoft.com/office/powerpoint/2010/main" val="94933465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5" name="Rectangle 4"/>
          <p:cNvSpPr/>
          <p:nvPr userDrawn="1"/>
        </p:nvSpPr>
        <p:spPr>
          <a:xfrm>
            <a:off x="457200" y="1371600"/>
            <a:ext cx="8229600" cy="5105400"/>
          </a:xfrm>
          <a:prstGeom prst="rect">
            <a:avLst/>
          </a:prstGeom>
          <a:solidFill>
            <a:srgbClr val="DFE1D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p:cNvSpPr/>
          <p:nvPr userDrawn="1"/>
        </p:nvSpPr>
        <p:spPr>
          <a:xfrm>
            <a:off x="609600" y="1828800"/>
            <a:ext cx="7924800" cy="441960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 name="Title 1"/>
          <p:cNvSpPr>
            <a:spLocks noGrp="1"/>
          </p:cNvSpPr>
          <p:nvPr>
            <p:ph type="title"/>
          </p:nvPr>
        </p:nvSpPr>
        <p:spPr/>
        <p:txBody>
          <a:bodyPr/>
          <a:lstStyle/>
          <a:p>
            <a:r>
              <a:rPr lang="en-US"/>
              <a:t>Click to edit Master title style</a:t>
            </a:r>
          </a:p>
        </p:txBody>
      </p:sp>
      <p:sp>
        <p:nvSpPr>
          <p:cNvPr id="7" name="Chart Placeholder 6"/>
          <p:cNvSpPr>
            <a:spLocks noGrp="1"/>
          </p:cNvSpPr>
          <p:nvPr>
            <p:ph type="chart" sz="quarter" idx="13"/>
          </p:nvPr>
        </p:nvSpPr>
        <p:spPr>
          <a:xfrm>
            <a:off x="685799" y="1950544"/>
            <a:ext cx="7762875" cy="4105274"/>
          </a:xfrm>
        </p:spPr>
        <p:txBody>
          <a:bodyPr rtlCol="0">
            <a:normAutofit/>
          </a:bodyPr>
          <a:lstStyle>
            <a:lvl1pPr marL="0" indent="0">
              <a:buFontTx/>
              <a:buNone/>
              <a:defRPr/>
            </a:lvl1pPr>
          </a:lstStyle>
          <a:p>
            <a:pPr lvl="0"/>
            <a:endParaRPr lang="en-US" noProof="0"/>
          </a:p>
        </p:txBody>
      </p:sp>
      <p:sp>
        <p:nvSpPr>
          <p:cNvPr id="10" name="Text Placeholder 9"/>
          <p:cNvSpPr>
            <a:spLocks noGrp="1"/>
          </p:cNvSpPr>
          <p:nvPr>
            <p:ph type="body" sz="quarter" idx="14"/>
          </p:nvPr>
        </p:nvSpPr>
        <p:spPr>
          <a:xfrm>
            <a:off x="476250" y="1371600"/>
            <a:ext cx="8210550" cy="457200"/>
          </a:xfrm>
        </p:spPr>
        <p:txBody>
          <a:bodyPr>
            <a:normAutofit/>
          </a:bodyPr>
          <a:lstStyle>
            <a:lvl1pPr marL="0" indent="0">
              <a:buFontTx/>
              <a:buNone/>
              <a:defRPr sz="2000">
                <a:solidFill>
                  <a:schemeClr val="tx2"/>
                </a:solidFill>
              </a:defRPr>
            </a:lvl1pPr>
          </a:lstStyle>
          <a:p>
            <a:pPr lvl="0"/>
            <a:r>
              <a:rPr lang="en-US" dirty="0"/>
              <a:t>Click to edit Master text styles</a:t>
            </a:r>
          </a:p>
        </p:txBody>
      </p:sp>
      <p:sp>
        <p:nvSpPr>
          <p:cNvPr id="8" name="Date Placeholder 2"/>
          <p:cNvSpPr>
            <a:spLocks noGrp="1"/>
          </p:cNvSpPr>
          <p:nvPr>
            <p:ph type="dt" sz="half" idx="15"/>
          </p:nvPr>
        </p:nvSpPr>
        <p:spPr/>
        <p:txBody>
          <a:bodyPr/>
          <a:lstStyle>
            <a:lvl1pPr>
              <a:defRPr/>
            </a:lvl1pPr>
          </a:lstStyle>
          <a:p>
            <a:pPr>
              <a:defRPr/>
            </a:pPr>
            <a:fld id="{B7D7E3DF-F5BD-4801-BF3E-A177ECC70E2B}" type="datetime1">
              <a:rPr lang="en-US" smtClean="0"/>
              <a:t>5/13/2019</a:t>
            </a:fld>
            <a:endParaRPr lang="en-US"/>
          </a:p>
        </p:txBody>
      </p:sp>
      <p:sp>
        <p:nvSpPr>
          <p:cNvPr id="9" name="Footer Placeholder 3"/>
          <p:cNvSpPr>
            <a:spLocks noGrp="1"/>
          </p:cNvSpPr>
          <p:nvPr>
            <p:ph type="ftr" sz="quarter" idx="16"/>
          </p:nvPr>
        </p:nvSpPr>
        <p:spPr/>
        <p:txBody>
          <a:bodyPr/>
          <a:lstStyle>
            <a:lvl1pPr>
              <a:defRPr/>
            </a:lvl1pPr>
          </a:lstStyle>
          <a:p>
            <a:pPr>
              <a:defRPr/>
            </a:pPr>
            <a:endParaRPr lang="en-US"/>
          </a:p>
        </p:txBody>
      </p:sp>
      <p:sp>
        <p:nvSpPr>
          <p:cNvPr id="11" name="Slide Number Placeholder 4"/>
          <p:cNvSpPr>
            <a:spLocks noGrp="1"/>
          </p:cNvSpPr>
          <p:nvPr>
            <p:ph type="sldNum" sz="quarter" idx="17"/>
          </p:nvPr>
        </p:nvSpPr>
        <p:spPr/>
        <p:txBody>
          <a:bodyPr/>
          <a:lstStyle>
            <a:lvl1pPr>
              <a:defRPr smtClean="0"/>
            </a:lvl1pPr>
          </a:lstStyle>
          <a:p>
            <a:pPr>
              <a:defRPr/>
            </a:pPr>
            <a:fld id="{790AA57D-B0F8-44C3-92D1-ACF1CC8731DC}" type="slidenum">
              <a:rPr lang="en-US" smtClean="0"/>
              <a:pPr>
                <a:defRPr/>
              </a:pPr>
              <a:t>‹#›</a:t>
            </a:fld>
            <a:endParaRPr lang="en-US" dirty="0"/>
          </a:p>
        </p:txBody>
      </p:sp>
    </p:spTree>
    <p:extLst>
      <p:ext uri="{BB962C8B-B14F-4D97-AF65-F5344CB8AC3E}">
        <p14:creationId xmlns:p14="http://schemas.microsoft.com/office/powerpoint/2010/main" val="204638350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0" name="Text Placeholder 9"/>
          <p:cNvSpPr>
            <a:spLocks noGrp="1"/>
          </p:cNvSpPr>
          <p:nvPr>
            <p:ph type="body" sz="quarter" idx="14"/>
          </p:nvPr>
        </p:nvSpPr>
        <p:spPr>
          <a:xfrm>
            <a:off x="476250" y="1371600"/>
            <a:ext cx="8210550" cy="685800"/>
          </a:xfrm>
        </p:spPr>
        <p:txBody>
          <a:bodyPr>
            <a:normAutofit/>
          </a:bodyPr>
          <a:lstStyle>
            <a:lvl1pPr marL="0" indent="0">
              <a:buFontTx/>
              <a:buNone/>
              <a:defRPr sz="2000">
                <a:solidFill>
                  <a:schemeClr val="tx2"/>
                </a:solidFill>
              </a:defRPr>
            </a:lvl1pPr>
          </a:lstStyle>
          <a:p>
            <a:pPr lvl="0"/>
            <a:r>
              <a:rPr lang="en-US"/>
              <a:t>Click to edit Master text styles</a:t>
            </a:r>
          </a:p>
        </p:txBody>
      </p:sp>
      <p:sp>
        <p:nvSpPr>
          <p:cNvPr id="9" name="Table Placeholder 8"/>
          <p:cNvSpPr>
            <a:spLocks noGrp="1"/>
          </p:cNvSpPr>
          <p:nvPr>
            <p:ph type="tbl" sz="quarter" idx="15"/>
          </p:nvPr>
        </p:nvSpPr>
        <p:spPr>
          <a:xfrm>
            <a:off x="682250" y="2066925"/>
            <a:ext cx="7772400" cy="3733800"/>
          </a:xfrm>
        </p:spPr>
        <p:txBody>
          <a:bodyPr rtlCol="0">
            <a:normAutofit/>
          </a:bodyPr>
          <a:lstStyle>
            <a:lvl1pPr marL="0" indent="0">
              <a:buFontTx/>
              <a:buNone/>
              <a:defRPr/>
            </a:lvl1pPr>
          </a:lstStyle>
          <a:p>
            <a:pPr lvl="0"/>
            <a:endParaRPr lang="en-US" noProof="0" dirty="0"/>
          </a:p>
        </p:txBody>
      </p:sp>
      <p:sp>
        <p:nvSpPr>
          <p:cNvPr id="5" name="Date Placeholder 3"/>
          <p:cNvSpPr>
            <a:spLocks noGrp="1"/>
          </p:cNvSpPr>
          <p:nvPr>
            <p:ph type="dt" sz="half" idx="16"/>
          </p:nvPr>
        </p:nvSpPr>
        <p:spPr/>
        <p:txBody>
          <a:bodyPr/>
          <a:lstStyle>
            <a:lvl1pPr>
              <a:defRPr/>
            </a:lvl1pPr>
          </a:lstStyle>
          <a:p>
            <a:pPr>
              <a:defRPr/>
            </a:pPr>
            <a:fld id="{AC3067C9-B831-4D92-8122-FAB48F63698D}" type="datetime1">
              <a:rPr lang="en-US" smtClean="0"/>
              <a:t>5/13/2019</a:t>
            </a:fld>
            <a:endParaRPr lang="en-US"/>
          </a:p>
        </p:txBody>
      </p:sp>
      <p:sp>
        <p:nvSpPr>
          <p:cNvPr id="6" name="Footer Placeholder 4"/>
          <p:cNvSpPr>
            <a:spLocks noGrp="1"/>
          </p:cNvSpPr>
          <p:nvPr>
            <p:ph type="ftr" sz="quarter" idx="17"/>
          </p:nvPr>
        </p:nvSpPr>
        <p:spPr/>
        <p:txBody>
          <a:bodyPr/>
          <a:lstStyle>
            <a:lvl1pPr>
              <a:defRPr/>
            </a:lvl1pPr>
          </a:lstStyle>
          <a:p>
            <a:pPr>
              <a:defRPr/>
            </a:pPr>
            <a:endParaRPr lang="en-US"/>
          </a:p>
        </p:txBody>
      </p:sp>
      <p:sp>
        <p:nvSpPr>
          <p:cNvPr id="7" name="Slide Number Placeholder 5"/>
          <p:cNvSpPr>
            <a:spLocks noGrp="1"/>
          </p:cNvSpPr>
          <p:nvPr>
            <p:ph type="sldNum" sz="quarter" idx="18"/>
          </p:nvPr>
        </p:nvSpPr>
        <p:spPr/>
        <p:txBody>
          <a:bodyPr/>
          <a:lstStyle>
            <a:lvl1pPr>
              <a:defRPr/>
            </a:lvl1pPr>
          </a:lstStyle>
          <a:p>
            <a:pPr>
              <a:defRPr/>
            </a:pPr>
            <a:fld id="{5DACC36E-28B0-4E92-87AE-53492BD7A479}" type="slidenum">
              <a:rPr lang="en-US" smtClean="0"/>
              <a:pPr>
                <a:defRPr/>
              </a:pPr>
              <a:t>‹#›</a:t>
            </a:fld>
            <a:endParaRPr lang="en-US" dirty="0"/>
          </a:p>
        </p:txBody>
      </p:sp>
    </p:spTree>
    <p:extLst>
      <p:ext uri="{BB962C8B-B14F-4D97-AF65-F5344CB8AC3E}">
        <p14:creationId xmlns:p14="http://schemas.microsoft.com/office/powerpoint/2010/main" val="367146833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hoto">
    <p:spTree>
      <p:nvGrpSpPr>
        <p:cNvPr id="1" name=""/>
        <p:cNvGrpSpPr/>
        <p:nvPr/>
      </p:nvGrpSpPr>
      <p:grpSpPr>
        <a:xfrm>
          <a:off x="0" y="0"/>
          <a:ext cx="0" cy="0"/>
          <a:chOff x="0" y="0"/>
          <a:chExt cx="0" cy="0"/>
        </a:xfrm>
      </p:grpSpPr>
      <p:sp>
        <p:nvSpPr>
          <p:cNvPr id="5" name="Rectangle 4"/>
          <p:cNvSpPr/>
          <p:nvPr userDrawn="1"/>
        </p:nvSpPr>
        <p:spPr>
          <a:xfrm>
            <a:off x="457200" y="1371600"/>
            <a:ext cx="8229600" cy="5105400"/>
          </a:xfrm>
          <a:prstGeom prst="rect">
            <a:avLst/>
          </a:prstGeom>
          <a:solidFill>
            <a:srgbClr val="DFE1D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title"/>
          </p:nvPr>
        </p:nvSpPr>
        <p:spPr/>
        <p:txBody>
          <a:bodyPr/>
          <a:lstStyle/>
          <a:p>
            <a:r>
              <a:rPr lang="en-US"/>
              <a:t>Click to edit Master title style</a:t>
            </a:r>
          </a:p>
        </p:txBody>
      </p:sp>
      <p:sp>
        <p:nvSpPr>
          <p:cNvPr id="10" name="Text Placeholder 9"/>
          <p:cNvSpPr>
            <a:spLocks noGrp="1"/>
          </p:cNvSpPr>
          <p:nvPr>
            <p:ph type="body" sz="quarter" idx="14"/>
          </p:nvPr>
        </p:nvSpPr>
        <p:spPr>
          <a:xfrm>
            <a:off x="476250" y="1371600"/>
            <a:ext cx="8210550" cy="685800"/>
          </a:xfrm>
        </p:spPr>
        <p:txBody>
          <a:bodyPr>
            <a:normAutofit/>
          </a:bodyPr>
          <a:lstStyle>
            <a:lvl1pPr marL="0" indent="0">
              <a:buFontTx/>
              <a:buNone/>
              <a:defRPr sz="2000">
                <a:solidFill>
                  <a:schemeClr val="tx2"/>
                </a:solidFill>
              </a:defRPr>
            </a:lvl1pPr>
          </a:lstStyle>
          <a:p>
            <a:pPr lvl="0"/>
            <a:r>
              <a:rPr lang="en-US" dirty="0"/>
              <a:t>Click to edit Master text styles</a:t>
            </a:r>
          </a:p>
        </p:txBody>
      </p:sp>
      <p:sp>
        <p:nvSpPr>
          <p:cNvPr id="4" name="Picture Placeholder 3"/>
          <p:cNvSpPr>
            <a:spLocks noGrp="1"/>
          </p:cNvSpPr>
          <p:nvPr>
            <p:ph type="pic" sz="quarter" idx="19"/>
          </p:nvPr>
        </p:nvSpPr>
        <p:spPr>
          <a:xfrm>
            <a:off x="677486" y="2068308"/>
            <a:ext cx="7780713" cy="3733800"/>
          </a:xfrm>
        </p:spPr>
        <p:txBody>
          <a:bodyPr/>
          <a:lstStyle>
            <a:lvl1pPr marL="0" indent="0">
              <a:buFontTx/>
              <a:buNone/>
              <a:defRPr/>
            </a:lvl1pPr>
          </a:lstStyle>
          <a:p>
            <a:pPr lvl="0"/>
            <a:endParaRPr lang="en-US" noProof="0" dirty="0"/>
          </a:p>
        </p:txBody>
      </p:sp>
      <p:sp>
        <p:nvSpPr>
          <p:cNvPr id="6" name="Date Placeholder 2"/>
          <p:cNvSpPr>
            <a:spLocks noGrp="1"/>
          </p:cNvSpPr>
          <p:nvPr>
            <p:ph type="dt" sz="half" idx="20"/>
          </p:nvPr>
        </p:nvSpPr>
        <p:spPr/>
        <p:txBody>
          <a:bodyPr/>
          <a:lstStyle>
            <a:lvl1pPr>
              <a:defRPr/>
            </a:lvl1pPr>
          </a:lstStyle>
          <a:p>
            <a:pPr>
              <a:defRPr/>
            </a:pPr>
            <a:fld id="{11DF10C4-7A84-41F5-A026-81C0E133C0B0}" type="datetime1">
              <a:rPr lang="en-US" smtClean="0"/>
              <a:t>5/13/2019</a:t>
            </a:fld>
            <a:endParaRPr lang="en-US"/>
          </a:p>
        </p:txBody>
      </p:sp>
      <p:sp>
        <p:nvSpPr>
          <p:cNvPr id="7" name="Footer Placeholder 3"/>
          <p:cNvSpPr>
            <a:spLocks noGrp="1"/>
          </p:cNvSpPr>
          <p:nvPr>
            <p:ph type="ftr" sz="quarter" idx="21"/>
          </p:nvPr>
        </p:nvSpPr>
        <p:spPr/>
        <p:txBody>
          <a:bodyPr/>
          <a:lstStyle>
            <a:lvl1pPr>
              <a:defRPr/>
            </a:lvl1pPr>
          </a:lstStyle>
          <a:p>
            <a:pPr>
              <a:defRPr/>
            </a:pPr>
            <a:endParaRPr lang="en-US"/>
          </a:p>
        </p:txBody>
      </p:sp>
      <p:sp>
        <p:nvSpPr>
          <p:cNvPr id="8" name="Slide Number Placeholder 4"/>
          <p:cNvSpPr>
            <a:spLocks noGrp="1"/>
          </p:cNvSpPr>
          <p:nvPr>
            <p:ph type="sldNum" sz="quarter" idx="22"/>
          </p:nvPr>
        </p:nvSpPr>
        <p:spPr/>
        <p:txBody>
          <a:bodyPr/>
          <a:lstStyle>
            <a:lvl1pPr>
              <a:defRPr smtClean="0"/>
            </a:lvl1pPr>
          </a:lstStyle>
          <a:p>
            <a:pPr>
              <a:defRPr/>
            </a:pPr>
            <a:fld id="{40414D9C-8AFB-4AD2-A9FC-50CC2A085362}" type="slidenum">
              <a:rPr lang="en-US" smtClean="0"/>
              <a:pPr>
                <a:defRPr/>
              </a:pPr>
              <a:t>‹#›</a:t>
            </a:fld>
            <a:endParaRPr lang="en-US" dirty="0"/>
          </a:p>
        </p:txBody>
      </p:sp>
    </p:spTree>
    <p:extLst>
      <p:ext uri="{BB962C8B-B14F-4D97-AF65-F5344CB8AC3E}">
        <p14:creationId xmlns:p14="http://schemas.microsoft.com/office/powerpoint/2010/main" val="1587746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2pPr marL="457200" indent="-223838">
              <a:defRPr/>
            </a:lvl2pPr>
            <a:lvl3pPr marL="914400" indent="-223838">
              <a:defRPr/>
            </a:lvl3pPr>
            <a:lvl4pPr marL="1371600" indent="-223838">
              <a:defRPr/>
            </a:lvl4pPr>
            <a:lvl5pPr marL="1828800" indent="-223838">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a:defRPr/>
            </a:pPr>
            <a:fld id="{F661AA04-FD18-4727-9072-28103A6CB2B5}" type="datetime1">
              <a:rPr lang="en-US" smtClean="0"/>
              <a:t>5/13/2019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DFAB803-8FD5-48B1-B403-195CE984C8BB}" type="slidenum">
              <a:rPr lang="en-US" smtClean="0"/>
              <a:pPr>
                <a:defRPr/>
              </a:pPr>
              <a:t>‹#›</a:t>
            </a:fld>
            <a:endParaRPr lang="en-US" dirty="0"/>
          </a:p>
        </p:txBody>
      </p:sp>
    </p:spTree>
    <p:extLst>
      <p:ext uri="{BB962C8B-B14F-4D97-AF65-F5344CB8AC3E}">
        <p14:creationId xmlns:p14="http://schemas.microsoft.com/office/powerpoint/2010/main" val="11515781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Org Chart">
    <p:spTree>
      <p:nvGrpSpPr>
        <p:cNvPr id="1" name=""/>
        <p:cNvGrpSpPr/>
        <p:nvPr/>
      </p:nvGrpSpPr>
      <p:grpSpPr>
        <a:xfrm>
          <a:off x="0" y="0"/>
          <a:ext cx="0" cy="0"/>
          <a:chOff x="0" y="0"/>
          <a:chExt cx="0" cy="0"/>
        </a:xfrm>
      </p:grpSpPr>
      <p:sp>
        <p:nvSpPr>
          <p:cNvPr id="5" name="Rectangle 4"/>
          <p:cNvSpPr/>
          <p:nvPr userDrawn="1"/>
        </p:nvSpPr>
        <p:spPr>
          <a:xfrm>
            <a:off x="457200" y="1371600"/>
            <a:ext cx="8229600" cy="5105400"/>
          </a:xfrm>
          <a:prstGeom prst="rect">
            <a:avLst/>
          </a:prstGeom>
          <a:solidFill>
            <a:srgbClr val="DFE1D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title"/>
          </p:nvPr>
        </p:nvSpPr>
        <p:spPr/>
        <p:txBody>
          <a:bodyPr/>
          <a:lstStyle/>
          <a:p>
            <a:r>
              <a:rPr lang="en-US"/>
              <a:t>Click to edit Master title style</a:t>
            </a:r>
          </a:p>
        </p:txBody>
      </p:sp>
      <p:sp>
        <p:nvSpPr>
          <p:cNvPr id="10" name="Text Placeholder 9"/>
          <p:cNvSpPr>
            <a:spLocks noGrp="1"/>
          </p:cNvSpPr>
          <p:nvPr>
            <p:ph type="body" sz="quarter" idx="14"/>
          </p:nvPr>
        </p:nvSpPr>
        <p:spPr>
          <a:xfrm>
            <a:off x="476250" y="1371600"/>
            <a:ext cx="8210550" cy="685800"/>
          </a:xfrm>
        </p:spPr>
        <p:txBody>
          <a:bodyPr>
            <a:normAutofit/>
          </a:bodyPr>
          <a:lstStyle>
            <a:lvl1pPr marL="0" indent="0">
              <a:buFontTx/>
              <a:buNone/>
              <a:defRPr sz="2000">
                <a:solidFill>
                  <a:schemeClr val="tx2"/>
                </a:solidFill>
              </a:defRPr>
            </a:lvl1pPr>
          </a:lstStyle>
          <a:p>
            <a:pPr lvl="0"/>
            <a:r>
              <a:rPr lang="en-US" dirty="0"/>
              <a:t>Click to edit Master text styles</a:t>
            </a:r>
          </a:p>
        </p:txBody>
      </p:sp>
      <p:sp>
        <p:nvSpPr>
          <p:cNvPr id="12" name="SmartArt Placeholder 11"/>
          <p:cNvSpPr>
            <a:spLocks noGrp="1"/>
          </p:cNvSpPr>
          <p:nvPr>
            <p:ph type="dgm" sz="quarter" idx="23"/>
          </p:nvPr>
        </p:nvSpPr>
        <p:spPr>
          <a:xfrm>
            <a:off x="677487" y="2066925"/>
            <a:ext cx="7780713" cy="3733800"/>
          </a:xfrm>
        </p:spPr>
        <p:txBody>
          <a:bodyPr/>
          <a:lstStyle>
            <a:lvl1pPr marL="0" indent="0">
              <a:buNone/>
              <a:defRPr/>
            </a:lvl1pPr>
          </a:lstStyle>
          <a:p>
            <a:pPr lvl="0"/>
            <a:endParaRPr lang="en-US" noProof="0"/>
          </a:p>
        </p:txBody>
      </p:sp>
      <p:sp>
        <p:nvSpPr>
          <p:cNvPr id="6" name="Date Placeholder 2"/>
          <p:cNvSpPr>
            <a:spLocks noGrp="1"/>
          </p:cNvSpPr>
          <p:nvPr>
            <p:ph type="dt" sz="half" idx="24"/>
          </p:nvPr>
        </p:nvSpPr>
        <p:spPr/>
        <p:txBody>
          <a:bodyPr/>
          <a:lstStyle>
            <a:lvl1pPr>
              <a:defRPr/>
            </a:lvl1pPr>
          </a:lstStyle>
          <a:p>
            <a:pPr>
              <a:defRPr/>
            </a:pPr>
            <a:fld id="{D6BDAD2A-D23F-4361-93D6-A594331C1456}" type="datetime1">
              <a:rPr lang="en-US" smtClean="0"/>
              <a:t>5/13/2019</a:t>
            </a:fld>
            <a:endParaRPr lang="en-US"/>
          </a:p>
        </p:txBody>
      </p:sp>
      <p:sp>
        <p:nvSpPr>
          <p:cNvPr id="7" name="Footer Placeholder 3"/>
          <p:cNvSpPr>
            <a:spLocks noGrp="1"/>
          </p:cNvSpPr>
          <p:nvPr>
            <p:ph type="ftr" sz="quarter" idx="25"/>
          </p:nvPr>
        </p:nvSpPr>
        <p:spPr/>
        <p:txBody>
          <a:bodyPr/>
          <a:lstStyle>
            <a:lvl1pPr>
              <a:defRPr/>
            </a:lvl1pPr>
          </a:lstStyle>
          <a:p>
            <a:pPr>
              <a:defRPr/>
            </a:pPr>
            <a:endParaRPr lang="en-US"/>
          </a:p>
        </p:txBody>
      </p:sp>
      <p:sp>
        <p:nvSpPr>
          <p:cNvPr id="8" name="Slide Number Placeholder 4"/>
          <p:cNvSpPr>
            <a:spLocks noGrp="1"/>
          </p:cNvSpPr>
          <p:nvPr>
            <p:ph type="sldNum" sz="quarter" idx="26"/>
          </p:nvPr>
        </p:nvSpPr>
        <p:spPr/>
        <p:txBody>
          <a:bodyPr/>
          <a:lstStyle>
            <a:lvl1pPr>
              <a:defRPr smtClean="0"/>
            </a:lvl1pPr>
          </a:lstStyle>
          <a:p>
            <a:pPr>
              <a:defRPr/>
            </a:pPr>
            <a:fld id="{DFE8AB49-67E7-4E71-BE21-1CDFAE7239D0}" type="slidenum">
              <a:rPr lang="en-US" smtClean="0"/>
              <a:pPr>
                <a:defRPr/>
              </a:pPr>
              <a:t>‹#›</a:t>
            </a:fld>
            <a:endParaRPr lang="en-US" dirty="0"/>
          </a:p>
        </p:txBody>
      </p:sp>
    </p:spTree>
    <p:extLst>
      <p:ext uri="{BB962C8B-B14F-4D97-AF65-F5344CB8AC3E}">
        <p14:creationId xmlns:p14="http://schemas.microsoft.com/office/powerpoint/2010/main" val="157050379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F8B45E33-F302-4D6A-A039-5DE7775FBD55}" type="datetime1">
              <a:rPr lang="en-US" smtClean="0"/>
              <a:t>5/13/2019</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5A296027-BCC7-4F88-9C12-58AA7227D77E}" type="slidenum">
              <a:rPr lang="en-US" smtClean="0"/>
              <a:pPr>
                <a:defRPr/>
              </a:pPr>
              <a:t>‹#›</a:t>
            </a:fld>
            <a:endParaRPr lang="en-US" dirty="0"/>
          </a:p>
        </p:txBody>
      </p:sp>
    </p:spTree>
    <p:extLst>
      <p:ext uri="{BB962C8B-B14F-4D97-AF65-F5344CB8AC3E}">
        <p14:creationId xmlns:p14="http://schemas.microsoft.com/office/powerpoint/2010/main" val="358634715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6D27CED-D565-4F07-A243-98783BF68958}" type="datetime1">
              <a:rPr lang="en-US" smtClean="0"/>
              <a:t>5/13/2019</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1C876631-6789-4656-ACE8-B10D1311BF5E}" type="slidenum">
              <a:rPr lang="en-US" smtClean="0"/>
              <a:pPr>
                <a:defRPr/>
              </a:pPr>
              <a:t>‹#›</a:t>
            </a:fld>
            <a:endParaRPr lang="en-US" dirty="0"/>
          </a:p>
        </p:txBody>
      </p:sp>
    </p:spTree>
    <p:extLst>
      <p:ext uri="{BB962C8B-B14F-4D97-AF65-F5344CB8AC3E}">
        <p14:creationId xmlns:p14="http://schemas.microsoft.com/office/powerpoint/2010/main" val="90994541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5644" y="1373874"/>
            <a:ext cx="3008313" cy="744427"/>
          </a:xfrm>
          <a:solidFill>
            <a:schemeClr val="tx2"/>
          </a:solidFill>
        </p:spPr>
        <p:txBody>
          <a:bodyPr/>
          <a:lstStyle>
            <a:lvl1pPr algn="l">
              <a:defRPr sz="2000" b="0"/>
            </a:lvl1pPr>
          </a:lstStyle>
          <a:p>
            <a:r>
              <a:rPr lang="en-US" dirty="0"/>
              <a:t>Click to edit Master title style</a:t>
            </a:r>
          </a:p>
        </p:txBody>
      </p:sp>
      <p:sp>
        <p:nvSpPr>
          <p:cNvPr id="3" name="Content Placeholder 2"/>
          <p:cNvSpPr>
            <a:spLocks noGrp="1"/>
          </p:cNvSpPr>
          <p:nvPr>
            <p:ph idx="1"/>
          </p:nvPr>
        </p:nvSpPr>
        <p:spPr>
          <a:xfrm>
            <a:off x="3575050" y="1382928"/>
            <a:ext cx="5111750" cy="4800600"/>
          </a:xfrm>
        </p:spPr>
        <p:txBody>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5644" y="2118302"/>
            <a:ext cx="3008313" cy="4358697"/>
          </a:xfrm>
          <a:solidFill>
            <a:srgbClr val="DFE1DF"/>
          </a:solidFill>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10"/>
          <p:cNvSpPr>
            <a:spLocks noGrp="1"/>
          </p:cNvSpPr>
          <p:nvPr>
            <p:ph type="body" sz="quarter" idx="13"/>
          </p:nvPr>
        </p:nvSpPr>
        <p:spPr>
          <a:xfrm>
            <a:off x="447504" y="228600"/>
            <a:ext cx="8339052" cy="914400"/>
          </a:xfrm>
        </p:spPr>
        <p:txBody>
          <a:bodyPr anchor="ctr"/>
          <a:lstStyle>
            <a:lvl1pPr marL="0" indent="0">
              <a:buFontTx/>
              <a:buNone/>
              <a:defRPr sz="3600">
                <a:solidFill>
                  <a:schemeClr val="bg1"/>
                </a:solidFill>
                <a:effectLst>
                  <a:outerShdw blurRad="38100" dist="38100" dir="2700000" algn="tl">
                    <a:srgbClr val="000000">
                      <a:alpha val="43137"/>
                    </a:srgbClr>
                  </a:outerShdw>
                </a:effectLst>
              </a:defRPr>
            </a:lvl1pPr>
          </a:lstStyle>
          <a:p>
            <a:pPr lvl="0"/>
            <a:r>
              <a:rPr lang="en-US" dirty="0"/>
              <a:t>Click to edit Master text styles</a:t>
            </a:r>
          </a:p>
        </p:txBody>
      </p:sp>
      <p:sp>
        <p:nvSpPr>
          <p:cNvPr id="6" name="Date Placeholder 3"/>
          <p:cNvSpPr>
            <a:spLocks noGrp="1"/>
          </p:cNvSpPr>
          <p:nvPr>
            <p:ph type="dt" sz="half" idx="14"/>
          </p:nvPr>
        </p:nvSpPr>
        <p:spPr/>
        <p:txBody>
          <a:bodyPr/>
          <a:lstStyle>
            <a:lvl1pPr>
              <a:defRPr/>
            </a:lvl1pPr>
          </a:lstStyle>
          <a:p>
            <a:pPr>
              <a:defRPr/>
            </a:pPr>
            <a:fld id="{36A543FB-C5D6-4952-91CF-4C0EB348B84E}" type="datetime1">
              <a:rPr lang="en-US" smtClean="0"/>
              <a:t>5/13/2019</a:t>
            </a:fld>
            <a:endParaRPr lang="en-US"/>
          </a:p>
        </p:txBody>
      </p:sp>
      <p:sp>
        <p:nvSpPr>
          <p:cNvPr id="7" name="Footer Placeholder 4"/>
          <p:cNvSpPr>
            <a:spLocks noGrp="1"/>
          </p:cNvSpPr>
          <p:nvPr>
            <p:ph type="ftr" sz="quarter" idx="15"/>
          </p:nvPr>
        </p:nvSpPr>
        <p:spPr/>
        <p:txBody>
          <a:bodyPr/>
          <a:lstStyle>
            <a:lvl1pPr>
              <a:defRPr/>
            </a:lvl1pPr>
          </a:lstStyle>
          <a:p>
            <a:pPr>
              <a:defRPr/>
            </a:pPr>
            <a:endParaRPr lang="en-US"/>
          </a:p>
        </p:txBody>
      </p:sp>
      <p:sp>
        <p:nvSpPr>
          <p:cNvPr id="8" name="Slide Number Placeholder 5"/>
          <p:cNvSpPr>
            <a:spLocks noGrp="1"/>
          </p:cNvSpPr>
          <p:nvPr>
            <p:ph type="sldNum" sz="quarter" idx="16"/>
          </p:nvPr>
        </p:nvSpPr>
        <p:spPr/>
        <p:txBody>
          <a:bodyPr/>
          <a:lstStyle>
            <a:lvl1pPr>
              <a:defRPr/>
            </a:lvl1pPr>
          </a:lstStyle>
          <a:p>
            <a:pPr>
              <a:defRPr/>
            </a:pPr>
            <a:fld id="{FF1CF9C4-E94C-48E5-9E9E-F01E91336576}" type="slidenum">
              <a:rPr lang="en-US" smtClean="0"/>
              <a:pPr>
                <a:defRPr/>
              </a:pPr>
              <a:t>‹#›</a:t>
            </a:fld>
            <a:endParaRPr lang="en-US" dirty="0"/>
          </a:p>
        </p:txBody>
      </p:sp>
    </p:spTree>
    <p:extLst>
      <p:ext uri="{BB962C8B-B14F-4D97-AF65-F5344CB8AC3E}">
        <p14:creationId xmlns:p14="http://schemas.microsoft.com/office/powerpoint/2010/main" val="255053293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iography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Text Placeholder 6"/>
          <p:cNvSpPr>
            <a:spLocks noGrp="1"/>
          </p:cNvSpPr>
          <p:nvPr>
            <p:ph type="body" sz="quarter" idx="13"/>
          </p:nvPr>
        </p:nvSpPr>
        <p:spPr>
          <a:xfrm>
            <a:off x="457199" y="1368134"/>
            <a:ext cx="3886201" cy="2477884"/>
          </a:xfrm>
          <a:noFill/>
          <a:effectLst/>
        </p:spPr>
        <p:txBody>
          <a:bodyPr/>
          <a:lstStyle>
            <a:lvl1pPr marL="0" indent="0">
              <a:buFontTx/>
              <a:buNone/>
              <a:defRPr sz="1200">
                <a:solidFill>
                  <a:schemeClr val="tx2"/>
                </a:solidFill>
              </a:defRPr>
            </a:lvl1pPr>
            <a:lvl2pPr marL="0" indent="0">
              <a:buFontTx/>
              <a:buNone/>
              <a:defRPr sz="1050"/>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a:p>
            <a:pPr lvl="1"/>
            <a:r>
              <a:rPr lang="en-US" dirty="0"/>
              <a:t>Second level</a:t>
            </a:r>
          </a:p>
        </p:txBody>
      </p:sp>
      <p:sp>
        <p:nvSpPr>
          <p:cNvPr id="12" name="Text Placeholder 6"/>
          <p:cNvSpPr>
            <a:spLocks noGrp="1"/>
          </p:cNvSpPr>
          <p:nvPr>
            <p:ph type="body" sz="quarter" idx="14"/>
          </p:nvPr>
        </p:nvSpPr>
        <p:spPr>
          <a:xfrm>
            <a:off x="457200" y="3987339"/>
            <a:ext cx="3886201" cy="2477884"/>
          </a:xfrm>
          <a:noFill/>
          <a:effectLst/>
        </p:spPr>
        <p:txBody>
          <a:bodyPr/>
          <a:lstStyle>
            <a:lvl1pPr marL="0" indent="0">
              <a:buFontTx/>
              <a:buNone/>
              <a:defRPr sz="1200">
                <a:solidFill>
                  <a:schemeClr val="tx2"/>
                </a:solidFill>
              </a:defRPr>
            </a:lvl1pPr>
            <a:lvl2pPr marL="0" indent="0">
              <a:buFontTx/>
              <a:buNone/>
              <a:defRPr sz="1050"/>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a:p>
            <a:pPr lvl="1"/>
            <a:r>
              <a:rPr lang="en-US" dirty="0"/>
              <a:t>Second level</a:t>
            </a:r>
          </a:p>
        </p:txBody>
      </p:sp>
      <p:sp>
        <p:nvSpPr>
          <p:cNvPr id="14" name="Text Placeholder 6"/>
          <p:cNvSpPr>
            <a:spLocks noGrp="1"/>
          </p:cNvSpPr>
          <p:nvPr>
            <p:ph type="body" sz="quarter" idx="15"/>
          </p:nvPr>
        </p:nvSpPr>
        <p:spPr>
          <a:xfrm>
            <a:off x="4724398" y="1368134"/>
            <a:ext cx="3886201" cy="2477884"/>
          </a:xfrm>
          <a:noFill/>
          <a:effectLst/>
        </p:spPr>
        <p:txBody>
          <a:bodyPr/>
          <a:lstStyle>
            <a:lvl1pPr marL="0" indent="0">
              <a:buFontTx/>
              <a:buNone/>
              <a:defRPr sz="1200">
                <a:solidFill>
                  <a:schemeClr val="tx2"/>
                </a:solidFill>
              </a:defRPr>
            </a:lvl1pPr>
            <a:lvl2pPr marL="0" indent="0">
              <a:buFontTx/>
              <a:buNone/>
              <a:defRPr sz="1050"/>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a:p>
            <a:pPr lvl="1"/>
            <a:r>
              <a:rPr lang="en-US" dirty="0"/>
              <a:t>Second level</a:t>
            </a:r>
          </a:p>
        </p:txBody>
      </p:sp>
      <p:sp>
        <p:nvSpPr>
          <p:cNvPr id="16" name="Text Placeholder 6"/>
          <p:cNvSpPr>
            <a:spLocks noGrp="1"/>
          </p:cNvSpPr>
          <p:nvPr>
            <p:ph type="body" sz="quarter" idx="16"/>
          </p:nvPr>
        </p:nvSpPr>
        <p:spPr>
          <a:xfrm>
            <a:off x="4724399" y="3987339"/>
            <a:ext cx="3886201" cy="2477884"/>
          </a:xfrm>
          <a:noFill/>
          <a:effectLst/>
        </p:spPr>
        <p:txBody>
          <a:bodyPr/>
          <a:lstStyle>
            <a:lvl1pPr marL="0" indent="0">
              <a:buFontTx/>
              <a:buNone/>
              <a:defRPr sz="1200">
                <a:solidFill>
                  <a:schemeClr val="tx2"/>
                </a:solidFill>
              </a:defRPr>
            </a:lvl1pPr>
            <a:lvl2pPr marL="0" indent="0">
              <a:buFontTx/>
              <a:buNone/>
              <a:defRPr sz="1050"/>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a:p>
            <a:pPr lvl="1"/>
            <a:r>
              <a:rPr lang="en-US" dirty="0"/>
              <a:t>Second level</a:t>
            </a:r>
          </a:p>
        </p:txBody>
      </p:sp>
      <p:sp>
        <p:nvSpPr>
          <p:cNvPr id="8" name="Date Placeholder 3"/>
          <p:cNvSpPr>
            <a:spLocks noGrp="1"/>
          </p:cNvSpPr>
          <p:nvPr>
            <p:ph type="dt" sz="half" idx="17"/>
          </p:nvPr>
        </p:nvSpPr>
        <p:spPr/>
        <p:txBody>
          <a:bodyPr/>
          <a:lstStyle>
            <a:lvl1pPr>
              <a:defRPr/>
            </a:lvl1pPr>
          </a:lstStyle>
          <a:p>
            <a:pPr>
              <a:defRPr/>
            </a:pPr>
            <a:fld id="{2AB23FF3-1111-40DB-9ACC-AE40B0B3167D}" type="datetime1">
              <a:rPr lang="en-US" smtClean="0"/>
              <a:t>5/13/2019</a:t>
            </a:fld>
            <a:endParaRPr lang="en-US"/>
          </a:p>
        </p:txBody>
      </p:sp>
      <p:sp>
        <p:nvSpPr>
          <p:cNvPr id="9" name="Footer Placeholder 4"/>
          <p:cNvSpPr>
            <a:spLocks noGrp="1"/>
          </p:cNvSpPr>
          <p:nvPr>
            <p:ph type="ftr" sz="quarter" idx="18"/>
          </p:nvPr>
        </p:nvSpPr>
        <p:spPr/>
        <p:txBody>
          <a:bodyPr/>
          <a:lstStyle>
            <a:lvl1pPr>
              <a:defRPr/>
            </a:lvl1pPr>
          </a:lstStyle>
          <a:p>
            <a:pPr>
              <a:defRPr/>
            </a:pPr>
            <a:endParaRPr lang="en-US"/>
          </a:p>
        </p:txBody>
      </p:sp>
      <p:sp>
        <p:nvSpPr>
          <p:cNvPr id="10" name="Slide Number Placeholder 5"/>
          <p:cNvSpPr>
            <a:spLocks noGrp="1"/>
          </p:cNvSpPr>
          <p:nvPr>
            <p:ph type="sldNum" sz="quarter" idx="19"/>
          </p:nvPr>
        </p:nvSpPr>
        <p:spPr/>
        <p:txBody>
          <a:bodyPr/>
          <a:lstStyle>
            <a:lvl1pPr>
              <a:defRPr/>
            </a:lvl1pPr>
          </a:lstStyle>
          <a:p>
            <a:pPr>
              <a:defRPr/>
            </a:pPr>
            <a:fld id="{CF886632-CFA9-45EB-AF9F-B63763AE28E1}" type="slidenum">
              <a:rPr lang="en-US" smtClean="0"/>
              <a:pPr>
                <a:defRPr/>
              </a:pPr>
              <a:t>‹#›</a:t>
            </a:fld>
            <a:endParaRPr lang="en-US" dirty="0"/>
          </a:p>
        </p:txBody>
      </p:sp>
    </p:spTree>
    <p:extLst>
      <p:ext uri="{BB962C8B-B14F-4D97-AF65-F5344CB8AC3E}">
        <p14:creationId xmlns:p14="http://schemas.microsoft.com/office/powerpoint/2010/main" val="374178128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Disclosure/Back Page">
    <p:spTree>
      <p:nvGrpSpPr>
        <p:cNvPr id="1" name=""/>
        <p:cNvGrpSpPr/>
        <p:nvPr/>
      </p:nvGrpSpPr>
      <p:grpSpPr>
        <a:xfrm>
          <a:off x="0" y="0"/>
          <a:ext cx="0" cy="0"/>
          <a:chOff x="0" y="0"/>
          <a:chExt cx="0" cy="0"/>
        </a:xfrm>
      </p:grpSpPr>
      <p:sp>
        <p:nvSpPr>
          <p:cNvPr id="2" name="Rectangle 1"/>
          <p:cNvSpPr/>
          <p:nvPr userDrawn="1"/>
        </p:nvSpPr>
        <p:spPr>
          <a:xfrm>
            <a:off x="228600" y="228600"/>
            <a:ext cx="8686800" cy="6400800"/>
          </a:xfrm>
          <a:prstGeom prst="rect">
            <a:avLst/>
          </a:prstGeom>
          <a:solidFill>
            <a:schemeClr val="accent3">
              <a:lumMod val="75000"/>
            </a:schemeClr>
          </a:solidFill>
          <a:ln w="12700">
            <a:solidFill>
              <a:schemeClr val="accent3">
                <a:lumMod val="75000"/>
              </a:schemeClr>
            </a:solidFill>
          </a:ln>
          <a:effectLst>
            <a:innerShdw blurRad="63500" dist="50800" dir="135000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3" name="Text Box 21"/>
          <p:cNvSpPr txBox="1">
            <a:spLocks noChangeArrowheads="1"/>
          </p:cNvSpPr>
          <p:nvPr userDrawn="1"/>
        </p:nvSpPr>
        <p:spPr bwMode="auto">
          <a:xfrm>
            <a:off x="2408238" y="5525453"/>
            <a:ext cx="6346825" cy="7411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nSpc>
                <a:spcPct val="120000"/>
              </a:lnSpc>
              <a:defRPr/>
            </a:pPr>
            <a:r>
              <a:rPr lang="en-US" sz="1000" dirty="0">
                <a:solidFill>
                  <a:schemeClr val="bg1"/>
                </a:solidFill>
                <a:ea typeface="Arial Unicode MS" pitchFamily="34" charset="-128"/>
                <a:cs typeface="Arial Unicode MS" pitchFamily="34" charset="-128"/>
              </a:rPr>
              <a:t>John Hancock Funds, LLC</a:t>
            </a:r>
            <a:r>
              <a:rPr kumimoji="0" lang="en-US" sz="700" b="0" i="0" u="none" strike="noStrike" kern="1200" cap="none" spc="0" normalizeH="0" baseline="0" noProof="0" dirty="0">
                <a:ln>
                  <a:noFill/>
                </a:ln>
                <a:solidFill>
                  <a:prstClr val="white"/>
                </a:solidFill>
                <a:effectLst/>
                <a:uLnTx/>
                <a:uFillTx/>
                <a:latin typeface="Calibri" panose="020F0502020204030204" pitchFamily="34" charset="0"/>
                <a:ea typeface="Arial Unicode MS" pitchFamily="34" charset="-128"/>
                <a:cs typeface="Arial Unicode MS" pitchFamily="34" charset="-128"/>
              </a:rPr>
              <a:t>  </a:t>
            </a:r>
            <a:r>
              <a:rPr kumimoji="0" lang="en-US" sz="700" b="0" i="0" u="none" strike="noStrike" kern="1200" cap="none" spc="0" normalizeH="0" baseline="14000" noProof="0" dirty="0">
                <a:ln>
                  <a:noFill/>
                </a:ln>
                <a:solidFill>
                  <a:prstClr val="white"/>
                </a:solidFill>
                <a:effectLst/>
                <a:uLnTx/>
                <a:uFillTx/>
                <a:latin typeface="Wingdings" panose="05000000000000000000" pitchFamily="2" charset="2"/>
                <a:ea typeface="Arial Unicode MS" pitchFamily="34" charset="-128"/>
                <a:cs typeface="Arial Unicode MS" pitchFamily="34" charset="-128"/>
              </a:rPr>
              <a:t>n</a:t>
            </a:r>
            <a:r>
              <a:rPr kumimoji="0" lang="en-US" sz="700" b="0" i="0" u="none" strike="noStrike" kern="1200" cap="none" spc="0" normalizeH="0" baseline="0" noProof="0" dirty="0">
                <a:ln>
                  <a:noFill/>
                </a:ln>
                <a:solidFill>
                  <a:prstClr val="white"/>
                </a:solidFill>
                <a:effectLst/>
                <a:uLnTx/>
                <a:uFillTx/>
                <a:latin typeface="Calibri" panose="020F0502020204030204" pitchFamily="34" charset="0"/>
                <a:ea typeface="Arial Unicode MS" pitchFamily="34" charset="-128"/>
                <a:cs typeface="Arial Unicode MS" pitchFamily="34" charset="-128"/>
              </a:rPr>
              <a:t>  </a:t>
            </a:r>
            <a:r>
              <a:rPr lang="en-US" sz="1000" dirty="0">
                <a:solidFill>
                  <a:schemeClr val="bg1"/>
                </a:solidFill>
                <a:ea typeface="Arial Unicode MS" pitchFamily="34" charset="-128"/>
                <a:cs typeface="Arial Unicode MS" pitchFamily="34" charset="-128"/>
              </a:rPr>
              <a:t>Member FINRA, SIPC</a:t>
            </a:r>
          </a:p>
          <a:p>
            <a:pPr>
              <a:lnSpc>
                <a:spcPct val="120000"/>
              </a:lnSpc>
              <a:defRPr/>
            </a:pPr>
            <a:r>
              <a:rPr lang="en-US" sz="1000" dirty="0">
                <a:solidFill>
                  <a:schemeClr val="bg1"/>
                </a:solidFill>
                <a:ea typeface="Arial Unicode MS" pitchFamily="34" charset="-128"/>
                <a:cs typeface="Arial Unicode MS" pitchFamily="34" charset="-128"/>
              </a:rPr>
              <a:t>601 Congress Street</a:t>
            </a:r>
            <a:r>
              <a:rPr lang="en-US" sz="700" dirty="0">
                <a:solidFill>
                  <a:schemeClr val="bg1"/>
                </a:solidFill>
                <a:ea typeface="Arial Unicode MS" pitchFamily="34" charset="-128"/>
                <a:cs typeface="Arial Unicode MS" pitchFamily="34" charset="-128"/>
              </a:rPr>
              <a:t> </a:t>
            </a:r>
            <a:r>
              <a:rPr lang="en-US" sz="500" dirty="0">
                <a:solidFill>
                  <a:schemeClr val="bg1"/>
                </a:solidFill>
                <a:ea typeface="Arial Unicode MS" pitchFamily="34" charset="-128"/>
                <a:cs typeface="Arial Unicode MS" pitchFamily="34" charset="-128"/>
              </a:rPr>
              <a:t> </a:t>
            </a:r>
            <a:r>
              <a:rPr lang="en-US" sz="700" baseline="14000" dirty="0">
                <a:solidFill>
                  <a:schemeClr val="bg1"/>
                </a:solidFill>
                <a:latin typeface="Wingdings" panose="05000000000000000000" pitchFamily="2" charset="2"/>
                <a:ea typeface="Arial Unicode MS" pitchFamily="34" charset="-128"/>
                <a:cs typeface="Arial Unicode MS" pitchFamily="34" charset="-128"/>
              </a:rPr>
              <a:t>n</a:t>
            </a:r>
            <a:r>
              <a:rPr lang="en-US" sz="700" dirty="0">
                <a:solidFill>
                  <a:schemeClr val="bg1"/>
                </a:solidFill>
                <a:ea typeface="Arial Unicode MS" pitchFamily="34" charset="-128"/>
                <a:cs typeface="Arial Unicode MS" pitchFamily="34" charset="-128"/>
              </a:rPr>
              <a:t>  </a:t>
            </a:r>
            <a:r>
              <a:rPr lang="en-US" sz="1000" dirty="0">
                <a:solidFill>
                  <a:schemeClr val="bg1"/>
                </a:solidFill>
                <a:ea typeface="Arial Unicode MS" pitchFamily="34" charset="-128"/>
                <a:cs typeface="Arial Unicode MS" pitchFamily="34" charset="-128"/>
              </a:rPr>
              <a:t>Boston, MA 02210-2805</a:t>
            </a:r>
            <a:r>
              <a:rPr lang="en-US" sz="700" dirty="0">
                <a:solidFill>
                  <a:schemeClr val="bg1"/>
                </a:solidFill>
                <a:ea typeface="Arial Unicode MS" pitchFamily="34" charset="-128"/>
                <a:cs typeface="Arial Unicode MS" pitchFamily="34" charset="-128"/>
              </a:rPr>
              <a:t>  </a:t>
            </a:r>
            <a:r>
              <a:rPr lang="en-US" sz="700" baseline="14000" dirty="0">
                <a:solidFill>
                  <a:schemeClr val="bg1"/>
                </a:solidFill>
                <a:latin typeface="Wingdings" panose="05000000000000000000" pitchFamily="2" charset="2"/>
                <a:ea typeface="Arial Unicode MS" pitchFamily="34" charset="-128"/>
                <a:cs typeface="Arial Unicode MS" pitchFamily="34" charset="-128"/>
              </a:rPr>
              <a:t>n</a:t>
            </a:r>
            <a:r>
              <a:rPr lang="en-US" sz="700" dirty="0">
                <a:solidFill>
                  <a:schemeClr val="bg1"/>
                </a:solidFill>
                <a:ea typeface="Arial Unicode MS" pitchFamily="34" charset="-128"/>
                <a:cs typeface="Arial Unicode MS" pitchFamily="34" charset="-128"/>
              </a:rPr>
              <a:t>  </a:t>
            </a:r>
            <a:r>
              <a:rPr lang="en-US" sz="1000" dirty="0">
                <a:solidFill>
                  <a:schemeClr val="bg1"/>
                </a:solidFill>
                <a:ea typeface="Arial Unicode MS" pitchFamily="34" charset="-128"/>
                <a:cs typeface="Arial Unicode MS" pitchFamily="34" charset="-128"/>
              </a:rPr>
              <a:t>800-225-5291</a:t>
            </a:r>
            <a:r>
              <a:rPr kumimoji="0" lang="en-US" sz="700" b="0" i="0" u="none" strike="noStrike" kern="1200" cap="none" spc="0" normalizeH="0" baseline="0" noProof="0" dirty="0">
                <a:ln>
                  <a:noFill/>
                </a:ln>
                <a:solidFill>
                  <a:prstClr val="white"/>
                </a:solidFill>
                <a:effectLst/>
                <a:uLnTx/>
                <a:uFillTx/>
                <a:latin typeface="Calibri" panose="020F0502020204030204" pitchFamily="34" charset="0"/>
                <a:ea typeface="Arial Unicode MS" pitchFamily="34" charset="-128"/>
                <a:cs typeface="Arial Unicode MS" pitchFamily="34" charset="-128"/>
              </a:rPr>
              <a:t>  </a:t>
            </a:r>
            <a:r>
              <a:rPr kumimoji="0" lang="en-US" sz="700" b="0" i="0" u="none" strike="noStrike" kern="1200" cap="none" spc="0" normalizeH="0" baseline="14000" noProof="0" dirty="0">
                <a:ln>
                  <a:noFill/>
                </a:ln>
                <a:solidFill>
                  <a:prstClr val="white"/>
                </a:solidFill>
                <a:effectLst/>
                <a:uLnTx/>
                <a:uFillTx/>
                <a:latin typeface="Wingdings" panose="05000000000000000000" pitchFamily="2" charset="2"/>
                <a:ea typeface="Arial Unicode MS" pitchFamily="34" charset="-128"/>
                <a:cs typeface="Arial Unicode MS" pitchFamily="34" charset="-128"/>
              </a:rPr>
              <a:t>n</a:t>
            </a:r>
            <a:r>
              <a:rPr kumimoji="0" lang="en-US" sz="700" b="0" i="0" u="none" strike="noStrike" kern="1200" cap="none" spc="0" normalizeH="0" baseline="0" noProof="0" dirty="0">
                <a:ln>
                  <a:noFill/>
                </a:ln>
                <a:solidFill>
                  <a:prstClr val="white"/>
                </a:solidFill>
                <a:effectLst/>
                <a:uLnTx/>
                <a:uFillTx/>
                <a:latin typeface="Calibri" panose="020F0502020204030204" pitchFamily="34" charset="0"/>
                <a:ea typeface="Arial Unicode MS" pitchFamily="34" charset="-128"/>
                <a:cs typeface="Arial Unicode MS" pitchFamily="34" charset="-128"/>
              </a:rPr>
              <a:t>  </a:t>
            </a:r>
            <a:r>
              <a:rPr lang="en-US" sz="1000" dirty="0" err="1">
                <a:solidFill>
                  <a:schemeClr val="bg1"/>
                </a:solidFill>
                <a:ea typeface="Arial Unicode MS" pitchFamily="34" charset="-128"/>
                <a:cs typeface="Arial Unicode MS" pitchFamily="34" charset="-128"/>
              </a:rPr>
              <a:t>jhinvestments.com</a:t>
            </a:r>
            <a:endParaRPr lang="en-US" sz="1000" dirty="0">
              <a:solidFill>
                <a:schemeClr val="bg1"/>
              </a:solidFill>
              <a:ea typeface="Arial Unicode MS" pitchFamily="34" charset="-128"/>
              <a:cs typeface="Arial Unicode MS" pitchFamily="34" charset="-128"/>
            </a:endParaRPr>
          </a:p>
          <a:p>
            <a:pPr>
              <a:lnSpc>
                <a:spcPct val="120000"/>
              </a:lnSpc>
              <a:spcBef>
                <a:spcPts val="300"/>
              </a:spcBef>
              <a:defRPr/>
            </a:pPr>
            <a:r>
              <a:rPr lang="en-US" sz="800" b="1" dirty="0">
                <a:solidFill>
                  <a:schemeClr val="bg1"/>
                </a:solidFill>
                <a:ea typeface="Arial Unicode MS" pitchFamily="34" charset="-128"/>
                <a:cs typeface="Arial Unicode MS" pitchFamily="34" charset="-128"/>
              </a:rPr>
              <a:t>NOT FDIC INSURED. MAY LOSE VALUE. NO BANK GUARANTEE. NOT INSURED BY ANY GOVERNMENT AGENCY.</a:t>
            </a:r>
          </a:p>
          <a:p>
            <a:pPr>
              <a:lnSpc>
                <a:spcPct val="120000"/>
              </a:lnSpc>
              <a:spcBef>
                <a:spcPct val="20000"/>
              </a:spcBef>
              <a:defRPr/>
            </a:pPr>
            <a:r>
              <a:rPr lang="en-US" sz="800" dirty="0">
                <a:solidFill>
                  <a:schemeClr val="bg1"/>
                </a:solidFill>
                <a:ea typeface="Arial Unicode MS" pitchFamily="34" charset="-128"/>
                <a:cs typeface="Arial Unicode MS" pitchFamily="34" charset="-128"/>
              </a:rPr>
              <a:t>						              </a:t>
            </a:r>
          </a:p>
        </p:txBody>
      </p:sp>
      <p:sp>
        <p:nvSpPr>
          <p:cNvPr id="4" name="Rectangle 11"/>
          <p:cNvSpPr>
            <a:spLocks noChangeArrowheads="1"/>
          </p:cNvSpPr>
          <p:nvPr userDrawn="1"/>
        </p:nvSpPr>
        <p:spPr bwMode="blackWhite">
          <a:xfrm>
            <a:off x="481263" y="2763254"/>
            <a:ext cx="8541834" cy="20413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45714" rIns="0" bIns="45714" anchor="b"/>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nSpc>
                <a:spcPct val="105000"/>
              </a:lnSpc>
              <a:spcBef>
                <a:spcPct val="50000"/>
              </a:spcBef>
              <a:buClr>
                <a:schemeClr val="bg1"/>
              </a:buClr>
              <a:buSzPct val="65000"/>
              <a:buFont typeface="Calibri" pitchFamily="34" charset="0"/>
              <a:buNone/>
              <a:defRPr/>
            </a:pPr>
            <a:r>
              <a:rPr lang="en-US" altLang="en-US" sz="1600" dirty="0">
                <a:solidFill>
                  <a:schemeClr val="bg1"/>
                </a:solidFill>
                <a:cs typeface="Arial Unicode MS" panose="020B0604020202020204" pitchFamily="34" charset="-128"/>
              </a:rPr>
              <a:t>For more information, contact John Hancock Investments at 800-225-5291 or visit jhinvestments.com.</a:t>
            </a:r>
          </a:p>
          <a:p>
            <a:pPr>
              <a:lnSpc>
                <a:spcPct val="105000"/>
              </a:lnSpc>
              <a:spcBef>
                <a:spcPct val="50000"/>
              </a:spcBef>
              <a:buClr>
                <a:schemeClr val="bg1"/>
              </a:buClr>
              <a:buSzPct val="65000"/>
              <a:buFont typeface="Calibri" pitchFamily="34" charset="0"/>
              <a:buNone/>
              <a:defRPr/>
            </a:pPr>
            <a:r>
              <a:rPr lang="en-US" altLang="en-US" sz="1600" b="1" dirty="0">
                <a:solidFill>
                  <a:schemeClr val="bg1"/>
                </a:solidFill>
                <a:ea typeface="Arial Unicode MS" pitchFamily="34" charset="-128"/>
                <a:cs typeface="Arial Unicode MS" pitchFamily="34" charset="-128"/>
              </a:rPr>
              <a:t>A word about risk</a:t>
            </a:r>
          </a:p>
          <a:p>
            <a:pPr>
              <a:lnSpc>
                <a:spcPct val="105000"/>
              </a:lnSpc>
              <a:spcBef>
                <a:spcPct val="50000"/>
              </a:spcBef>
              <a:buClr>
                <a:schemeClr val="bg1"/>
              </a:buClr>
              <a:buSzPct val="65000"/>
              <a:buFont typeface="Calibri" pitchFamily="34" charset="0"/>
              <a:buNone/>
              <a:defRPr/>
            </a:pPr>
            <a:r>
              <a:rPr lang="en-US" altLang="en-US" sz="1600" dirty="0">
                <a:solidFill>
                  <a:schemeClr val="bg1"/>
                </a:solidFill>
                <a:ea typeface="Arial Unicode MS" pitchFamily="34" charset="-128"/>
                <a:cs typeface="Arial Unicode MS" pitchFamily="34" charset="-128"/>
              </a:rPr>
              <a:t>Request a prospectus or summary prospectus from your financial advisor, by visiting jhinvestments.com, or by calling us at 800-225-5291. The prospectus includes investment objectives, risks, fees, expenses, and other information that you should consider carefully before investing.</a:t>
            </a:r>
          </a:p>
        </p:txBody>
      </p:sp>
      <p:pic>
        <p:nvPicPr>
          <p:cNvPr id="5" name="Picture 13"/>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55638" y="5562600"/>
            <a:ext cx="1524000" cy="511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63073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4038600" cy="4525963"/>
          </a:xfrm>
        </p:spPr>
        <p:txBody>
          <a:bodyPr/>
          <a:lstStyle>
            <a:lvl1pPr>
              <a:defRPr sz="2400"/>
            </a:lvl1pPr>
            <a:lvl2pPr marL="457200" indent="-223838">
              <a:defRPr sz="2000"/>
            </a:lvl2pPr>
            <a:lvl3pPr marL="690563" indent="-233363">
              <a:defRPr sz="2000"/>
            </a:lvl3pPr>
            <a:lvl4pPr marL="914400" indent="-223838">
              <a:defRPr sz="1800"/>
            </a:lvl4pPr>
            <a:lvl5pPr marL="1147763" indent="-233363">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39887" y="1371600"/>
            <a:ext cx="4038600" cy="4525963"/>
          </a:xfrm>
        </p:spPr>
        <p:txBody>
          <a:bodyPr/>
          <a:lstStyle>
            <a:lvl1pPr>
              <a:defRPr sz="2400"/>
            </a:lvl1pPr>
            <a:lvl2pPr marL="457200" indent="-223838">
              <a:defRPr sz="2000"/>
            </a:lvl2pPr>
            <a:lvl3pPr marL="690563" indent="-233363">
              <a:defRPr sz="2000"/>
            </a:lvl3pPr>
            <a:lvl4pPr marL="914400" indent="-223838">
              <a:defRPr sz="1800"/>
            </a:lvl4pPr>
            <a:lvl5pPr marL="1147763" indent="-233363">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3"/>
          <p:cNvSpPr>
            <a:spLocks noGrp="1"/>
          </p:cNvSpPr>
          <p:nvPr>
            <p:ph type="dt" sz="half" idx="10"/>
          </p:nvPr>
        </p:nvSpPr>
        <p:spPr/>
        <p:txBody>
          <a:bodyPr/>
          <a:lstStyle>
            <a:lvl1pPr>
              <a:defRPr/>
            </a:lvl1pPr>
          </a:lstStyle>
          <a:p>
            <a:pPr>
              <a:defRPr/>
            </a:pPr>
            <a:fld id="{FB5C24A3-1FD8-4F5D-9C09-1F67C1B1AC28}" type="datetime1">
              <a:rPr lang="en-US" smtClean="0"/>
              <a:t>5/13/2019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FEDA5A9-50CE-45BB-A13A-EA2A126A5F3A}" type="slidenum">
              <a:rPr lang="en-US" smtClean="0"/>
              <a:pPr>
                <a:defRPr/>
              </a:pPr>
              <a:t>‹#›</a:t>
            </a:fld>
            <a:endParaRPr lang="en-US" dirty="0"/>
          </a:p>
        </p:txBody>
      </p:sp>
    </p:spTree>
    <p:extLst>
      <p:ext uri="{BB962C8B-B14F-4D97-AF65-F5344CB8AC3E}">
        <p14:creationId xmlns:p14="http://schemas.microsoft.com/office/powerpoint/2010/main" val="6556093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Layout with Heade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817704"/>
            <a:ext cx="4038600" cy="4659296"/>
          </a:xfrm>
          <a:solidFill>
            <a:srgbClr val="DFE1DF"/>
          </a:solidFill>
        </p:spPr>
        <p:txBody>
          <a:bodyPr tIns="91440"/>
          <a:lstStyle>
            <a:lvl1pPr marL="0" indent="0">
              <a:buFontTx/>
              <a:buNone/>
              <a:defRPr sz="2000"/>
            </a:lvl1pPr>
            <a:lvl2pPr marL="457200" indent="-223838">
              <a:defRPr sz="2000"/>
            </a:lvl2pPr>
            <a:lvl3pPr marL="690563" indent="-233363">
              <a:defRPr sz="2000"/>
            </a:lvl3pPr>
            <a:lvl4pPr marL="914400" indent="-223838">
              <a:defRPr sz="1800"/>
            </a:lvl4pPr>
            <a:lvl5pPr marL="1147763" indent="-233363">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817704"/>
            <a:ext cx="4038600" cy="4659296"/>
          </a:xfrm>
          <a:solidFill>
            <a:srgbClr val="DFE1DF"/>
          </a:solidFill>
        </p:spPr>
        <p:txBody>
          <a:bodyPr tIns="91440"/>
          <a:lstStyle>
            <a:lvl1pPr marL="0" indent="0">
              <a:buNone/>
              <a:defRPr sz="2000"/>
            </a:lvl1pPr>
            <a:lvl2pPr marL="457200" indent="-223838">
              <a:defRPr sz="2000"/>
            </a:lvl2pPr>
            <a:lvl3pPr marL="690563" indent="-233363">
              <a:defRPr sz="2000"/>
            </a:lvl3pPr>
            <a:lvl4pPr marL="914400" indent="-223838">
              <a:defRPr sz="1800"/>
            </a:lvl4pPr>
            <a:lvl5pPr marL="1147763" indent="-233363">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8"/>
          <p:cNvSpPr>
            <a:spLocks noGrp="1"/>
          </p:cNvSpPr>
          <p:nvPr>
            <p:ph type="body" sz="quarter" idx="13"/>
          </p:nvPr>
        </p:nvSpPr>
        <p:spPr>
          <a:xfrm>
            <a:off x="457200" y="1366744"/>
            <a:ext cx="4038600" cy="457200"/>
          </a:xfrm>
          <a:solidFill>
            <a:schemeClr val="tx2"/>
          </a:solidFill>
        </p:spPr>
        <p:txBody>
          <a:bodyPr anchor="ctr">
            <a:normAutofit/>
          </a:bodyPr>
          <a:lstStyle>
            <a:lvl1pPr marL="0" indent="0">
              <a:buFontTx/>
              <a:buNone/>
              <a:defRPr sz="2000">
                <a:solidFill>
                  <a:schemeClr val="bg1"/>
                </a:solidFill>
              </a:defRPr>
            </a:lvl1pPr>
          </a:lstStyle>
          <a:p>
            <a:pPr lvl="0"/>
            <a:r>
              <a:rPr lang="en-US" dirty="0"/>
              <a:t>Click to edit Master text styles</a:t>
            </a:r>
          </a:p>
        </p:txBody>
      </p:sp>
      <p:sp>
        <p:nvSpPr>
          <p:cNvPr id="10" name="Text Placeholder 8"/>
          <p:cNvSpPr>
            <a:spLocks noGrp="1"/>
          </p:cNvSpPr>
          <p:nvPr>
            <p:ph type="body" sz="quarter" idx="14"/>
          </p:nvPr>
        </p:nvSpPr>
        <p:spPr>
          <a:xfrm>
            <a:off x="4648203" y="1366744"/>
            <a:ext cx="4038600" cy="457200"/>
          </a:xfrm>
          <a:solidFill>
            <a:schemeClr val="tx2"/>
          </a:solidFill>
        </p:spPr>
        <p:txBody>
          <a:bodyPr anchor="ctr">
            <a:normAutofit/>
          </a:bodyPr>
          <a:lstStyle>
            <a:lvl1pPr marL="0" indent="0">
              <a:buFontTx/>
              <a:buNone/>
              <a:defRPr sz="2000">
                <a:solidFill>
                  <a:schemeClr val="bg1"/>
                </a:solidFill>
              </a:defRPr>
            </a:lvl1pPr>
          </a:lstStyle>
          <a:p>
            <a:pPr lvl="0"/>
            <a:r>
              <a:rPr lang="en-US" dirty="0"/>
              <a:t>Click to edit Master text styles</a:t>
            </a:r>
          </a:p>
        </p:txBody>
      </p:sp>
      <p:sp>
        <p:nvSpPr>
          <p:cNvPr id="7" name="Date Placeholder 3"/>
          <p:cNvSpPr>
            <a:spLocks noGrp="1"/>
          </p:cNvSpPr>
          <p:nvPr>
            <p:ph type="dt" sz="half" idx="15"/>
          </p:nvPr>
        </p:nvSpPr>
        <p:spPr/>
        <p:txBody>
          <a:bodyPr/>
          <a:lstStyle>
            <a:lvl1pPr>
              <a:defRPr/>
            </a:lvl1pPr>
          </a:lstStyle>
          <a:p>
            <a:pPr>
              <a:defRPr/>
            </a:pPr>
            <a:fld id="{1AAAE955-4847-4FA3-93C0-F5FE1DB37E8C}" type="datetime1">
              <a:rPr lang="en-US" smtClean="0"/>
              <a:t>5/13/2019</a:t>
            </a:fld>
            <a:endParaRPr lang="en-US"/>
          </a:p>
        </p:txBody>
      </p:sp>
      <p:sp>
        <p:nvSpPr>
          <p:cNvPr id="8" name="Footer Placeholder 4"/>
          <p:cNvSpPr>
            <a:spLocks noGrp="1"/>
          </p:cNvSpPr>
          <p:nvPr>
            <p:ph type="ftr" sz="quarter" idx="16"/>
          </p:nvPr>
        </p:nvSpPr>
        <p:spPr/>
        <p:txBody>
          <a:bodyPr/>
          <a:lstStyle>
            <a:lvl1pPr>
              <a:defRPr/>
            </a:lvl1pPr>
          </a:lstStyle>
          <a:p>
            <a:pPr>
              <a:defRPr/>
            </a:pPr>
            <a:endParaRPr lang="en-US"/>
          </a:p>
        </p:txBody>
      </p:sp>
      <p:sp>
        <p:nvSpPr>
          <p:cNvPr id="11" name="Slide Number Placeholder 5"/>
          <p:cNvSpPr>
            <a:spLocks noGrp="1"/>
          </p:cNvSpPr>
          <p:nvPr>
            <p:ph type="sldNum" sz="quarter" idx="17"/>
          </p:nvPr>
        </p:nvSpPr>
        <p:spPr/>
        <p:txBody>
          <a:bodyPr/>
          <a:lstStyle>
            <a:lvl1pPr>
              <a:defRPr/>
            </a:lvl1pPr>
          </a:lstStyle>
          <a:p>
            <a:pPr>
              <a:defRPr/>
            </a:pPr>
            <a:fld id="{A9AA9C21-5ED1-4EC5-A803-D68B160D8F6B}" type="slidenum">
              <a:rPr lang="en-US" smtClean="0"/>
              <a:pPr>
                <a:defRPr/>
              </a:pPr>
              <a:t>‹#›</a:t>
            </a:fld>
            <a:endParaRPr lang="en-US" dirty="0"/>
          </a:p>
        </p:txBody>
      </p:sp>
    </p:spTree>
    <p:extLst>
      <p:ext uri="{BB962C8B-B14F-4D97-AF65-F5344CB8AC3E}">
        <p14:creationId xmlns:p14="http://schemas.microsoft.com/office/powerpoint/2010/main" val="13511137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Content Layout with Heade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8701" y="1817705"/>
            <a:ext cx="2572694" cy="4651976"/>
          </a:xfrm>
          <a:solidFill>
            <a:srgbClr val="DFE1DF"/>
          </a:solidFill>
        </p:spPr>
        <p:txBody>
          <a:bodyPr tIns="91440"/>
          <a:lstStyle>
            <a:lvl1pPr marL="0" indent="0">
              <a:buFontTx/>
              <a:buNone/>
              <a:defRPr sz="1800"/>
            </a:lvl1pPr>
            <a:lvl2pPr marL="341313" indent="-225425">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p:txBody>
      </p:sp>
      <p:sp>
        <p:nvSpPr>
          <p:cNvPr id="9" name="Text Placeholder 8"/>
          <p:cNvSpPr>
            <a:spLocks noGrp="1"/>
          </p:cNvSpPr>
          <p:nvPr>
            <p:ph type="body" sz="quarter" idx="13"/>
          </p:nvPr>
        </p:nvSpPr>
        <p:spPr>
          <a:xfrm>
            <a:off x="458701" y="1366744"/>
            <a:ext cx="2572694" cy="457200"/>
          </a:xfrm>
          <a:solidFill>
            <a:schemeClr val="tx2"/>
          </a:solidFill>
        </p:spPr>
        <p:txBody>
          <a:bodyPr anchor="ctr">
            <a:noAutofit/>
          </a:bodyPr>
          <a:lstStyle>
            <a:lvl1pPr marL="0" indent="0">
              <a:lnSpc>
                <a:spcPts val="1700"/>
              </a:lnSpc>
              <a:buFontTx/>
              <a:buNone/>
              <a:defRPr sz="1600">
                <a:solidFill>
                  <a:schemeClr val="bg1"/>
                </a:solidFill>
              </a:defRPr>
            </a:lvl1pPr>
          </a:lstStyle>
          <a:p>
            <a:pPr lvl="0"/>
            <a:r>
              <a:rPr lang="en-US" dirty="0"/>
              <a:t>Click to edit Master text styles</a:t>
            </a:r>
          </a:p>
        </p:txBody>
      </p:sp>
      <p:sp>
        <p:nvSpPr>
          <p:cNvPr id="14" name="Content Placeholder 2"/>
          <p:cNvSpPr>
            <a:spLocks noGrp="1"/>
          </p:cNvSpPr>
          <p:nvPr>
            <p:ph sz="half" idx="18"/>
          </p:nvPr>
        </p:nvSpPr>
        <p:spPr>
          <a:xfrm>
            <a:off x="3285181" y="1815210"/>
            <a:ext cx="2572694" cy="4651976"/>
          </a:xfrm>
          <a:solidFill>
            <a:srgbClr val="DFE1DF"/>
          </a:solidFill>
        </p:spPr>
        <p:txBody>
          <a:bodyPr tIns="91440"/>
          <a:lstStyle>
            <a:lvl1pPr marL="0" indent="0">
              <a:buFontTx/>
              <a:buNone/>
              <a:defRPr sz="1800"/>
            </a:lvl1pPr>
            <a:lvl2pPr marL="341313" indent="-225425">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p:txBody>
      </p:sp>
      <p:sp>
        <p:nvSpPr>
          <p:cNvPr id="15" name="Text Placeholder 8"/>
          <p:cNvSpPr>
            <a:spLocks noGrp="1"/>
          </p:cNvSpPr>
          <p:nvPr>
            <p:ph type="body" sz="quarter" idx="19"/>
          </p:nvPr>
        </p:nvSpPr>
        <p:spPr>
          <a:xfrm>
            <a:off x="3285181" y="1364249"/>
            <a:ext cx="2572694" cy="457200"/>
          </a:xfrm>
          <a:solidFill>
            <a:schemeClr val="tx2"/>
          </a:solidFill>
        </p:spPr>
        <p:txBody>
          <a:bodyPr anchor="ctr">
            <a:noAutofit/>
          </a:bodyPr>
          <a:lstStyle>
            <a:lvl1pPr marL="0" indent="0">
              <a:lnSpc>
                <a:spcPts val="1700"/>
              </a:lnSpc>
              <a:buFontTx/>
              <a:buNone/>
              <a:defRPr sz="1600">
                <a:solidFill>
                  <a:schemeClr val="bg1"/>
                </a:solidFill>
              </a:defRPr>
            </a:lvl1pPr>
          </a:lstStyle>
          <a:p>
            <a:pPr lvl="0"/>
            <a:r>
              <a:rPr lang="en-US" dirty="0"/>
              <a:t>Click to edit Master text styles</a:t>
            </a:r>
          </a:p>
        </p:txBody>
      </p:sp>
      <p:sp>
        <p:nvSpPr>
          <p:cNvPr id="16" name="Content Placeholder 2"/>
          <p:cNvSpPr>
            <a:spLocks noGrp="1"/>
          </p:cNvSpPr>
          <p:nvPr>
            <p:ph sz="half" idx="20"/>
          </p:nvPr>
        </p:nvSpPr>
        <p:spPr>
          <a:xfrm>
            <a:off x="6096000" y="1816711"/>
            <a:ext cx="2572694" cy="4651976"/>
          </a:xfrm>
          <a:solidFill>
            <a:srgbClr val="DFE1DF"/>
          </a:solidFill>
        </p:spPr>
        <p:txBody>
          <a:bodyPr tIns="91440"/>
          <a:lstStyle>
            <a:lvl1pPr marL="0" indent="0">
              <a:buFontTx/>
              <a:buNone/>
              <a:defRPr sz="1800"/>
            </a:lvl1pPr>
            <a:lvl2pPr marL="341313" indent="-225425">
              <a:defRPr sz="16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p:txBody>
      </p:sp>
      <p:sp>
        <p:nvSpPr>
          <p:cNvPr id="17" name="Text Placeholder 8"/>
          <p:cNvSpPr>
            <a:spLocks noGrp="1"/>
          </p:cNvSpPr>
          <p:nvPr>
            <p:ph type="body" sz="quarter" idx="21"/>
          </p:nvPr>
        </p:nvSpPr>
        <p:spPr>
          <a:xfrm>
            <a:off x="6096000" y="1365750"/>
            <a:ext cx="2572694" cy="457200"/>
          </a:xfrm>
          <a:solidFill>
            <a:schemeClr val="tx2"/>
          </a:solidFill>
        </p:spPr>
        <p:txBody>
          <a:bodyPr anchor="ctr">
            <a:noAutofit/>
          </a:bodyPr>
          <a:lstStyle>
            <a:lvl1pPr marL="0" indent="0">
              <a:lnSpc>
                <a:spcPts val="1700"/>
              </a:lnSpc>
              <a:buFontTx/>
              <a:buNone/>
              <a:defRPr sz="1600">
                <a:solidFill>
                  <a:schemeClr val="bg1"/>
                </a:solidFill>
              </a:defRPr>
            </a:lvl1pPr>
          </a:lstStyle>
          <a:p>
            <a:pPr lvl="0"/>
            <a:r>
              <a:rPr lang="en-US" dirty="0"/>
              <a:t>Click to edit Master text styles</a:t>
            </a:r>
          </a:p>
        </p:txBody>
      </p:sp>
      <p:sp>
        <p:nvSpPr>
          <p:cNvPr id="10" name="Date Placeholder 3"/>
          <p:cNvSpPr>
            <a:spLocks noGrp="1"/>
          </p:cNvSpPr>
          <p:nvPr>
            <p:ph type="dt" sz="half" idx="22"/>
          </p:nvPr>
        </p:nvSpPr>
        <p:spPr/>
        <p:txBody>
          <a:bodyPr/>
          <a:lstStyle>
            <a:lvl1pPr>
              <a:defRPr/>
            </a:lvl1pPr>
          </a:lstStyle>
          <a:p>
            <a:pPr>
              <a:defRPr/>
            </a:pPr>
            <a:fld id="{4C7FE29A-8E80-4F5A-AF87-6774922631A6}" type="datetime1">
              <a:rPr lang="en-US" smtClean="0"/>
              <a:t>5/13/2019</a:t>
            </a:fld>
            <a:endParaRPr lang="en-US"/>
          </a:p>
        </p:txBody>
      </p:sp>
      <p:sp>
        <p:nvSpPr>
          <p:cNvPr id="11" name="Footer Placeholder 4"/>
          <p:cNvSpPr>
            <a:spLocks noGrp="1"/>
          </p:cNvSpPr>
          <p:nvPr>
            <p:ph type="ftr" sz="quarter" idx="23"/>
          </p:nvPr>
        </p:nvSpPr>
        <p:spPr/>
        <p:txBody>
          <a:bodyPr/>
          <a:lstStyle>
            <a:lvl1pPr>
              <a:defRPr/>
            </a:lvl1pPr>
          </a:lstStyle>
          <a:p>
            <a:pPr>
              <a:defRPr/>
            </a:pPr>
            <a:endParaRPr lang="en-US"/>
          </a:p>
        </p:txBody>
      </p:sp>
      <p:sp>
        <p:nvSpPr>
          <p:cNvPr id="12" name="Slide Number Placeholder 5"/>
          <p:cNvSpPr>
            <a:spLocks noGrp="1"/>
          </p:cNvSpPr>
          <p:nvPr>
            <p:ph type="sldNum" sz="quarter" idx="24"/>
          </p:nvPr>
        </p:nvSpPr>
        <p:spPr/>
        <p:txBody>
          <a:bodyPr/>
          <a:lstStyle>
            <a:lvl1pPr>
              <a:defRPr/>
            </a:lvl1pPr>
          </a:lstStyle>
          <a:p>
            <a:pPr>
              <a:defRPr/>
            </a:pPr>
            <a:fld id="{DE599BC5-B50C-4DC7-ABC2-B22A12643C43}" type="slidenum">
              <a:rPr lang="en-US" smtClean="0"/>
              <a:pPr>
                <a:defRPr/>
              </a:pPr>
              <a:t>‹#›</a:t>
            </a:fld>
            <a:endParaRPr lang="en-US" dirty="0"/>
          </a:p>
        </p:txBody>
      </p:sp>
    </p:spTree>
    <p:extLst>
      <p:ext uri="{BB962C8B-B14F-4D97-AF65-F5344CB8AC3E}">
        <p14:creationId xmlns:p14="http://schemas.microsoft.com/office/powerpoint/2010/main" val="16819082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5" name="Rectangle 4"/>
          <p:cNvSpPr/>
          <p:nvPr userDrawn="1"/>
        </p:nvSpPr>
        <p:spPr>
          <a:xfrm>
            <a:off x="457200" y="1371600"/>
            <a:ext cx="8229600" cy="5105400"/>
          </a:xfrm>
          <a:prstGeom prst="rect">
            <a:avLst/>
          </a:prstGeom>
          <a:solidFill>
            <a:srgbClr val="DFE1D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p:cNvSpPr/>
          <p:nvPr userDrawn="1"/>
        </p:nvSpPr>
        <p:spPr>
          <a:xfrm>
            <a:off x="609600" y="1828800"/>
            <a:ext cx="7924800" cy="441960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 name="Title 1"/>
          <p:cNvSpPr>
            <a:spLocks noGrp="1"/>
          </p:cNvSpPr>
          <p:nvPr>
            <p:ph type="title"/>
          </p:nvPr>
        </p:nvSpPr>
        <p:spPr/>
        <p:txBody>
          <a:bodyPr/>
          <a:lstStyle/>
          <a:p>
            <a:r>
              <a:rPr lang="en-US"/>
              <a:t>Click to edit Master title style</a:t>
            </a:r>
          </a:p>
        </p:txBody>
      </p:sp>
      <p:sp>
        <p:nvSpPr>
          <p:cNvPr id="7" name="Chart Placeholder 6"/>
          <p:cNvSpPr>
            <a:spLocks noGrp="1"/>
          </p:cNvSpPr>
          <p:nvPr>
            <p:ph type="chart" sz="quarter" idx="13"/>
          </p:nvPr>
        </p:nvSpPr>
        <p:spPr>
          <a:xfrm>
            <a:off x="685799" y="1950544"/>
            <a:ext cx="7762875" cy="4105274"/>
          </a:xfrm>
        </p:spPr>
        <p:txBody>
          <a:bodyPr rtlCol="0">
            <a:normAutofit/>
          </a:bodyPr>
          <a:lstStyle>
            <a:lvl1pPr marL="0" indent="0">
              <a:buFontTx/>
              <a:buNone/>
              <a:defRPr/>
            </a:lvl1pPr>
          </a:lstStyle>
          <a:p>
            <a:pPr lvl="0"/>
            <a:endParaRPr lang="en-US" noProof="0"/>
          </a:p>
        </p:txBody>
      </p:sp>
      <p:sp>
        <p:nvSpPr>
          <p:cNvPr id="10" name="Text Placeholder 9"/>
          <p:cNvSpPr>
            <a:spLocks noGrp="1"/>
          </p:cNvSpPr>
          <p:nvPr>
            <p:ph type="body" sz="quarter" idx="14"/>
          </p:nvPr>
        </p:nvSpPr>
        <p:spPr>
          <a:xfrm>
            <a:off x="476250" y="1371600"/>
            <a:ext cx="8210550" cy="457200"/>
          </a:xfrm>
        </p:spPr>
        <p:txBody>
          <a:bodyPr>
            <a:normAutofit/>
          </a:bodyPr>
          <a:lstStyle>
            <a:lvl1pPr marL="0" indent="0">
              <a:buFontTx/>
              <a:buNone/>
              <a:defRPr sz="2000">
                <a:solidFill>
                  <a:schemeClr val="tx2"/>
                </a:solidFill>
              </a:defRPr>
            </a:lvl1pPr>
          </a:lstStyle>
          <a:p>
            <a:pPr lvl="0"/>
            <a:r>
              <a:rPr lang="en-US" dirty="0"/>
              <a:t>Click to edit Master text styles</a:t>
            </a:r>
          </a:p>
        </p:txBody>
      </p:sp>
      <p:sp>
        <p:nvSpPr>
          <p:cNvPr id="8" name="Date Placeholder 2"/>
          <p:cNvSpPr>
            <a:spLocks noGrp="1"/>
          </p:cNvSpPr>
          <p:nvPr>
            <p:ph type="dt" sz="half" idx="15"/>
          </p:nvPr>
        </p:nvSpPr>
        <p:spPr/>
        <p:txBody>
          <a:bodyPr/>
          <a:lstStyle>
            <a:lvl1pPr>
              <a:defRPr/>
            </a:lvl1pPr>
          </a:lstStyle>
          <a:p>
            <a:pPr>
              <a:defRPr/>
            </a:pPr>
            <a:fld id="{60815014-E5BF-42FC-8174-83F6DB4FD06F}" type="datetime1">
              <a:rPr lang="en-US" smtClean="0"/>
              <a:t>5/13/2019</a:t>
            </a:fld>
            <a:endParaRPr lang="en-US"/>
          </a:p>
        </p:txBody>
      </p:sp>
      <p:sp>
        <p:nvSpPr>
          <p:cNvPr id="9" name="Footer Placeholder 3"/>
          <p:cNvSpPr>
            <a:spLocks noGrp="1"/>
          </p:cNvSpPr>
          <p:nvPr>
            <p:ph type="ftr" sz="quarter" idx="16"/>
          </p:nvPr>
        </p:nvSpPr>
        <p:spPr/>
        <p:txBody>
          <a:bodyPr/>
          <a:lstStyle>
            <a:lvl1pPr>
              <a:defRPr/>
            </a:lvl1pPr>
          </a:lstStyle>
          <a:p>
            <a:pPr>
              <a:defRPr/>
            </a:pPr>
            <a:endParaRPr lang="en-US"/>
          </a:p>
        </p:txBody>
      </p:sp>
      <p:sp>
        <p:nvSpPr>
          <p:cNvPr id="11" name="Slide Number Placeholder 4"/>
          <p:cNvSpPr>
            <a:spLocks noGrp="1"/>
          </p:cNvSpPr>
          <p:nvPr>
            <p:ph type="sldNum" sz="quarter" idx="17"/>
          </p:nvPr>
        </p:nvSpPr>
        <p:spPr/>
        <p:txBody>
          <a:bodyPr/>
          <a:lstStyle>
            <a:lvl1pPr>
              <a:defRPr smtClean="0"/>
            </a:lvl1pPr>
          </a:lstStyle>
          <a:p>
            <a:pPr>
              <a:defRPr/>
            </a:pPr>
            <a:fld id="{790AA57D-B0F8-44C3-92D1-ACF1CC8731DC}" type="slidenum">
              <a:rPr lang="en-US" smtClean="0"/>
              <a:pPr>
                <a:defRPr/>
              </a:pPr>
              <a:t>‹#›</a:t>
            </a:fld>
            <a:endParaRPr lang="en-US" dirty="0"/>
          </a:p>
        </p:txBody>
      </p:sp>
    </p:spTree>
    <p:extLst>
      <p:ext uri="{BB962C8B-B14F-4D97-AF65-F5344CB8AC3E}">
        <p14:creationId xmlns:p14="http://schemas.microsoft.com/office/powerpoint/2010/main" val="28327634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0" name="Text Placeholder 9"/>
          <p:cNvSpPr>
            <a:spLocks noGrp="1"/>
          </p:cNvSpPr>
          <p:nvPr>
            <p:ph type="body" sz="quarter" idx="14"/>
          </p:nvPr>
        </p:nvSpPr>
        <p:spPr>
          <a:xfrm>
            <a:off x="476250" y="1371600"/>
            <a:ext cx="8210550" cy="685800"/>
          </a:xfrm>
        </p:spPr>
        <p:txBody>
          <a:bodyPr>
            <a:normAutofit/>
          </a:bodyPr>
          <a:lstStyle>
            <a:lvl1pPr marL="0" indent="0">
              <a:buFontTx/>
              <a:buNone/>
              <a:defRPr sz="2000">
                <a:solidFill>
                  <a:schemeClr val="tx2"/>
                </a:solidFill>
              </a:defRPr>
            </a:lvl1pPr>
          </a:lstStyle>
          <a:p>
            <a:pPr lvl="0"/>
            <a:r>
              <a:rPr lang="en-US"/>
              <a:t>Click to edit Master text styles</a:t>
            </a:r>
          </a:p>
        </p:txBody>
      </p:sp>
      <p:sp>
        <p:nvSpPr>
          <p:cNvPr id="9" name="Table Placeholder 8"/>
          <p:cNvSpPr>
            <a:spLocks noGrp="1"/>
          </p:cNvSpPr>
          <p:nvPr>
            <p:ph type="tbl" sz="quarter" idx="15"/>
          </p:nvPr>
        </p:nvSpPr>
        <p:spPr>
          <a:xfrm>
            <a:off x="682250" y="2066925"/>
            <a:ext cx="7772400" cy="3733800"/>
          </a:xfrm>
        </p:spPr>
        <p:txBody>
          <a:bodyPr rtlCol="0">
            <a:normAutofit/>
          </a:bodyPr>
          <a:lstStyle>
            <a:lvl1pPr marL="0" indent="0">
              <a:buFontTx/>
              <a:buNone/>
              <a:defRPr/>
            </a:lvl1pPr>
          </a:lstStyle>
          <a:p>
            <a:pPr lvl="0"/>
            <a:endParaRPr lang="en-US" noProof="0" dirty="0"/>
          </a:p>
        </p:txBody>
      </p:sp>
      <p:sp>
        <p:nvSpPr>
          <p:cNvPr id="5" name="Date Placeholder 3"/>
          <p:cNvSpPr>
            <a:spLocks noGrp="1"/>
          </p:cNvSpPr>
          <p:nvPr>
            <p:ph type="dt" sz="half" idx="16"/>
          </p:nvPr>
        </p:nvSpPr>
        <p:spPr/>
        <p:txBody>
          <a:bodyPr/>
          <a:lstStyle>
            <a:lvl1pPr>
              <a:defRPr/>
            </a:lvl1pPr>
          </a:lstStyle>
          <a:p>
            <a:pPr>
              <a:defRPr/>
            </a:pPr>
            <a:fld id="{22A07DDB-C0E2-4A47-BF15-2C081D34F945}" type="datetime1">
              <a:rPr lang="en-US" smtClean="0"/>
              <a:t>5/13/2019</a:t>
            </a:fld>
            <a:endParaRPr lang="en-US"/>
          </a:p>
        </p:txBody>
      </p:sp>
      <p:sp>
        <p:nvSpPr>
          <p:cNvPr id="6" name="Footer Placeholder 4"/>
          <p:cNvSpPr>
            <a:spLocks noGrp="1"/>
          </p:cNvSpPr>
          <p:nvPr>
            <p:ph type="ftr" sz="quarter" idx="17"/>
          </p:nvPr>
        </p:nvSpPr>
        <p:spPr/>
        <p:txBody>
          <a:bodyPr/>
          <a:lstStyle>
            <a:lvl1pPr>
              <a:defRPr/>
            </a:lvl1pPr>
          </a:lstStyle>
          <a:p>
            <a:pPr>
              <a:defRPr/>
            </a:pPr>
            <a:endParaRPr lang="en-US"/>
          </a:p>
        </p:txBody>
      </p:sp>
      <p:sp>
        <p:nvSpPr>
          <p:cNvPr id="7" name="Slide Number Placeholder 5"/>
          <p:cNvSpPr>
            <a:spLocks noGrp="1"/>
          </p:cNvSpPr>
          <p:nvPr>
            <p:ph type="sldNum" sz="quarter" idx="18"/>
          </p:nvPr>
        </p:nvSpPr>
        <p:spPr/>
        <p:txBody>
          <a:bodyPr/>
          <a:lstStyle>
            <a:lvl1pPr>
              <a:defRPr/>
            </a:lvl1pPr>
          </a:lstStyle>
          <a:p>
            <a:pPr>
              <a:defRPr/>
            </a:pPr>
            <a:fld id="{5DACC36E-28B0-4E92-87AE-53492BD7A479}" type="slidenum">
              <a:rPr lang="en-US" smtClean="0"/>
              <a:pPr>
                <a:defRPr/>
              </a:pPr>
              <a:t>‹#›</a:t>
            </a:fld>
            <a:endParaRPr lang="en-US" dirty="0"/>
          </a:p>
        </p:txBody>
      </p:sp>
    </p:spTree>
    <p:extLst>
      <p:ext uri="{BB962C8B-B14F-4D97-AF65-F5344CB8AC3E}">
        <p14:creationId xmlns:p14="http://schemas.microsoft.com/office/powerpoint/2010/main" val="3075203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image" Target="../media/image5.png"/><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2.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image" Target="../media/image6.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image" Target="../media/image1.png"/><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theme" Target="../theme/theme3.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1"/>
          <p:cNvPicPr>
            <a:picLocks noChangeArrowheads="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220662" y="228600"/>
            <a:ext cx="8689975" cy="990600"/>
          </a:xfrm>
          <a:prstGeom prst="rect">
            <a:avLst/>
          </a:prstGeom>
          <a:solidFill>
            <a:srgbClr val="67963A"/>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449263" y="236538"/>
            <a:ext cx="8237537" cy="906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Text Placeholder 2"/>
          <p:cNvSpPr>
            <a:spLocks noGrp="1"/>
          </p:cNvSpPr>
          <p:nvPr>
            <p:ph type="body" idx="1"/>
          </p:nvPr>
        </p:nvSpPr>
        <p:spPr bwMode="auto">
          <a:xfrm>
            <a:off x="449263" y="1368425"/>
            <a:ext cx="8237537" cy="510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200025" y="6629400"/>
            <a:ext cx="1085850" cy="228600"/>
          </a:xfrm>
          <a:prstGeom prst="rect">
            <a:avLst/>
          </a:prstGeom>
        </p:spPr>
        <p:txBody>
          <a:bodyPr vert="horz" lIns="91440" tIns="45720" rIns="91440" bIns="45720" rtlCol="0" anchor="ctr"/>
          <a:lstStyle>
            <a:lvl1pPr algn="l" eaLnBrk="1" fontAlgn="auto" hangingPunct="1">
              <a:spcBef>
                <a:spcPts val="0"/>
              </a:spcBef>
              <a:spcAft>
                <a:spcPts val="0"/>
              </a:spcAft>
              <a:defRPr sz="1050">
                <a:solidFill>
                  <a:schemeClr val="tx1">
                    <a:tint val="75000"/>
                  </a:schemeClr>
                </a:solidFill>
                <a:latin typeface="+mn-lt"/>
                <a:cs typeface="+mn-cs"/>
              </a:defRPr>
            </a:lvl1pPr>
          </a:lstStyle>
          <a:p>
            <a:pPr>
              <a:defRPr/>
            </a:pPr>
            <a:fld id="{319728BE-E35E-4D8A-8861-1548037C1199}" type="datetime1">
              <a:rPr lang="en-US" smtClean="0"/>
              <a:t>5/13/2019</a:t>
            </a:fld>
            <a:endParaRPr lang="en-US"/>
          </a:p>
        </p:txBody>
      </p:sp>
      <p:sp>
        <p:nvSpPr>
          <p:cNvPr id="5" name="Footer Placeholder 4"/>
          <p:cNvSpPr>
            <a:spLocks noGrp="1"/>
          </p:cNvSpPr>
          <p:nvPr>
            <p:ph type="ftr" sz="quarter" idx="3"/>
          </p:nvPr>
        </p:nvSpPr>
        <p:spPr>
          <a:xfrm>
            <a:off x="2020888" y="6629400"/>
            <a:ext cx="5105400" cy="228600"/>
          </a:xfrm>
          <a:prstGeom prst="rect">
            <a:avLst/>
          </a:prstGeom>
        </p:spPr>
        <p:txBody>
          <a:bodyPr vert="horz" lIns="91440" tIns="45720" rIns="91440" bIns="45720" rtlCol="0" anchor="ctr"/>
          <a:lstStyle>
            <a:lvl1pPr algn="ctr" eaLnBrk="1" fontAlgn="auto" hangingPunct="1">
              <a:spcBef>
                <a:spcPts val="0"/>
              </a:spcBef>
              <a:spcAft>
                <a:spcPts val="0"/>
              </a:spcAft>
              <a:defRPr sz="105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7696200" y="6629400"/>
            <a:ext cx="1227138" cy="228600"/>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smtClean="0">
                <a:solidFill>
                  <a:srgbClr val="898E9B"/>
                </a:solidFill>
                <a:cs typeface="Arial Unicode MS" panose="020B0604020202020204" pitchFamily="34" charset="-128"/>
              </a:defRPr>
            </a:lvl1pPr>
          </a:lstStyle>
          <a:p>
            <a:pPr>
              <a:defRPr/>
            </a:pPr>
            <a:fld id="{E54343B0-9A9E-43CD-BA60-45365A2A43B5}" type="slidenum">
              <a:rPr lang="en-US" smtClean="0"/>
              <a:pPr>
                <a:defRPr/>
              </a:pPr>
              <a:t>‹#›</a:t>
            </a:fld>
            <a:endParaRPr lang="en-US" dirty="0"/>
          </a:p>
        </p:txBody>
      </p:sp>
      <p:sp>
        <p:nvSpPr>
          <p:cNvPr id="7" name="Rectangle 6"/>
          <p:cNvSpPr/>
          <p:nvPr userDrawn="1"/>
        </p:nvSpPr>
        <p:spPr>
          <a:xfrm>
            <a:off x="228600" y="228600"/>
            <a:ext cx="8686800" cy="6400800"/>
          </a:xfrm>
          <a:prstGeom prst="rect">
            <a:avLst/>
          </a:prstGeom>
          <a:noFill/>
          <a:ln w="12700">
            <a:solidFill>
              <a:srgbClr val="67963A"/>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p>
            <a:pPr lvl="0" eaLnBrk="1" hangingPunct="1"/>
            <a:endParaRPr lang="en-US" sz="2400" dirty="0">
              <a:solidFill>
                <a:srgbClr val="002D5B"/>
              </a:solidFill>
              <a:latin typeface="Calibri" panose="020F0502020204030204" pitchFamily="34" charset="0"/>
              <a:ea typeface="Arial Unicode MS" panose="020B0604020202020204" pitchFamily="34" charset="-128"/>
              <a:cs typeface="Arial Unicode MS" panose="020B0604020202020204" pitchFamily="34" charset="-128"/>
              <a:sym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216" r:id="rId1"/>
    <p:sldLayoutId id="2147484226" r:id="rId2"/>
    <p:sldLayoutId id="2147484227" r:id="rId3"/>
    <p:sldLayoutId id="2147484207" r:id="rId4"/>
    <p:sldLayoutId id="2147484208" r:id="rId5"/>
    <p:sldLayoutId id="2147484209" r:id="rId6"/>
    <p:sldLayoutId id="2147484210" r:id="rId7"/>
    <p:sldLayoutId id="2147484219" r:id="rId8"/>
    <p:sldLayoutId id="2147484211" r:id="rId9"/>
    <p:sldLayoutId id="2147484220" r:id="rId10"/>
    <p:sldLayoutId id="2147484221" r:id="rId11"/>
    <p:sldLayoutId id="2147484212" r:id="rId12"/>
    <p:sldLayoutId id="2147484213" r:id="rId13"/>
    <p:sldLayoutId id="2147484214" r:id="rId14"/>
    <p:sldLayoutId id="2147484215" r:id="rId15"/>
    <p:sldLayoutId id="2147484222" r:id="rId16"/>
    <p:sldLayoutId id="2147484228" r:id="rId17"/>
    <p:sldLayoutId id="2147484229" r:id="rId18"/>
  </p:sldLayoutIdLst>
  <p:hf hdr="0" ftr="0" dt="0"/>
  <p:txStyles>
    <p:titleStyle>
      <a:lvl1pPr algn="l" rtl="0" eaLnBrk="0" fontAlgn="base" hangingPunct="0">
        <a:spcBef>
          <a:spcPct val="0"/>
        </a:spcBef>
        <a:spcAft>
          <a:spcPct val="0"/>
        </a:spcAft>
        <a:defRPr sz="3600" kern="1200">
          <a:solidFill>
            <a:schemeClr val="bg1"/>
          </a:solidFill>
          <a:latin typeface="+mj-lt"/>
          <a:ea typeface="+mj-ea"/>
          <a:cs typeface="+mj-cs"/>
        </a:defRPr>
      </a:lvl1pPr>
      <a:lvl2pPr algn="l" rtl="0" eaLnBrk="0" fontAlgn="base" hangingPunct="0">
        <a:spcBef>
          <a:spcPct val="0"/>
        </a:spcBef>
        <a:spcAft>
          <a:spcPct val="0"/>
        </a:spcAft>
        <a:defRPr sz="3600">
          <a:solidFill>
            <a:schemeClr val="bg1"/>
          </a:solidFill>
          <a:latin typeface="Calibri" pitchFamily="34" charset="0"/>
        </a:defRPr>
      </a:lvl2pPr>
      <a:lvl3pPr algn="l" rtl="0" eaLnBrk="0" fontAlgn="base" hangingPunct="0">
        <a:spcBef>
          <a:spcPct val="0"/>
        </a:spcBef>
        <a:spcAft>
          <a:spcPct val="0"/>
        </a:spcAft>
        <a:defRPr sz="3600">
          <a:solidFill>
            <a:schemeClr val="bg1"/>
          </a:solidFill>
          <a:latin typeface="Calibri" pitchFamily="34" charset="0"/>
        </a:defRPr>
      </a:lvl3pPr>
      <a:lvl4pPr algn="l" rtl="0" eaLnBrk="0" fontAlgn="base" hangingPunct="0">
        <a:spcBef>
          <a:spcPct val="0"/>
        </a:spcBef>
        <a:spcAft>
          <a:spcPct val="0"/>
        </a:spcAft>
        <a:defRPr sz="3600">
          <a:solidFill>
            <a:schemeClr val="bg1"/>
          </a:solidFill>
          <a:latin typeface="Calibri" pitchFamily="34" charset="0"/>
        </a:defRPr>
      </a:lvl4pPr>
      <a:lvl5pPr algn="l" rtl="0" eaLnBrk="0" fontAlgn="base" hangingPunct="0">
        <a:spcBef>
          <a:spcPct val="0"/>
        </a:spcBef>
        <a:spcAft>
          <a:spcPct val="0"/>
        </a:spcAft>
        <a:defRPr sz="3600">
          <a:solidFill>
            <a:schemeClr val="bg1"/>
          </a:solidFill>
          <a:latin typeface="Calibri" pitchFamily="34" charset="0"/>
        </a:defRPr>
      </a:lvl5pPr>
      <a:lvl6pPr marL="457200" algn="l" rtl="0" fontAlgn="base">
        <a:spcBef>
          <a:spcPct val="0"/>
        </a:spcBef>
        <a:spcAft>
          <a:spcPct val="0"/>
        </a:spcAft>
        <a:defRPr sz="3600">
          <a:solidFill>
            <a:schemeClr val="tx1"/>
          </a:solidFill>
          <a:latin typeface="Calibri" pitchFamily="34" charset="0"/>
        </a:defRPr>
      </a:lvl6pPr>
      <a:lvl7pPr marL="914400" algn="l" rtl="0" fontAlgn="base">
        <a:spcBef>
          <a:spcPct val="0"/>
        </a:spcBef>
        <a:spcAft>
          <a:spcPct val="0"/>
        </a:spcAft>
        <a:defRPr sz="3600">
          <a:solidFill>
            <a:schemeClr val="tx1"/>
          </a:solidFill>
          <a:latin typeface="Calibri" pitchFamily="34" charset="0"/>
        </a:defRPr>
      </a:lvl7pPr>
      <a:lvl8pPr marL="1371600" algn="l" rtl="0" fontAlgn="base">
        <a:spcBef>
          <a:spcPct val="0"/>
        </a:spcBef>
        <a:spcAft>
          <a:spcPct val="0"/>
        </a:spcAft>
        <a:defRPr sz="3600">
          <a:solidFill>
            <a:schemeClr val="tx1"/>
          </a:solidFill>
          <a:latin typeface="Calibri" pitchFamily="34" charset="0"/>
        </a:defRPr>
      </a:lvl8pPr>
      <a:lvl9pPr marL="1828800" algn="l" rtl="0" fontAlgn="base">
        <a:spcBef>
          <a:spcPct val="0"/>
        </a:spcBef>
        <a:spcAft>
          <a:spcPct val="0"/>
        </a:spcAft>
        <a:defRPr sz="3600">
          <a:solidFill>
            <a:schemeClr val="tx1"/>
          </a:solidFill>
          <a:latin typeface="Calibri" pitchFamily="34" charset="0"/>
        </a:defRPr>
      </a:lvl9pPr>
    </p:titleStyle>
    <p:bodyStyle>
      <a:lvl1pPr marL="342900" indent="-342900" algn="l" rtl="0" eaLnBrk="0" fontAlgn="base" hangingPunct="0">
        <a:spcBef>
          <a:spcPct val="20000"/>
        </a:spcBef>
        <a:spcAft>
          <a:spcPct val="0"/>
        </a:spcAft>
        <a:buClr>
          <a:schemeClr val="tx2"/>
        </a:buClr>
        <a:buSzPct val="80000"/>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0000"/>
        <a:buFont typeface="Wingdings" panose="05000000000000000000" pitchFamily="2" charset="2"/>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80000"/>
        <a:buFont typeface="Wingdings" panose="05000000000000000000" pitchFamily="2" charset="2"/>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80000"/>
        <a:buFont typeface="Wingdings" panose="05000000000000000000" pitchFamily="2" charset="2"/>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80000"/>
        <a:buFont typeface="Wingdings" panose="05000000000000000000" pitchFamily="2" charset="2"/>
        <a:buChar char="§"/>
        <a:defRPr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990600"/>
            <a:ext cx="7772400" cy="76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 name="Rectangle 6"/>
          <p:cNvSpPr>
            <a:spLocks noGrp="1" noChangeArrowheads="1"/>
          </p:cNvSpPr>
          <p:nvPr>
            <p:ph type="sldNum" sz="quarter" idx="4"/>
          </p:nvPr>
        </p:nvSpPr>
        <p:spPr bwMode="auto">
          <a:xfrm>
            <a:off x="6553200" y="6248400"/>
            <a:ext cx="19050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algn="r">
              <a:defRPr sz="1400"/>
            </a:lvl1pPr>
          </a:lstStyle>
          <a:p>
            <a:fld id="{2B239AEE-255B-41DC-AE84-33721467967C}" type="slidenum">
              <a:rPr lang="en-US" altLang="en-US" smtClean="0">
                <a:solidFill>
                  <a:srgbClr val="003262"/>
                </a:solidFill>
                <a:latin typeface="Arial" pitchFamily="34" charset="0"/>
                <a:cs typeface="+mn-cs"/>
              </a:rPr>
              <a:pPr/>
              <a:t>‹#›</a:t>
            </a:fld>
            <a:endParaRPr lang="en-US" altLang="en-US">
              <a:solidFill>
                <a:srgbClr val="003262"/>
              </a:solidFill>
              <a:latin typeface="Arial" pitchFamily="34" charset="0"/>
              <a:cs typeface="+mn-cs"/>
            </a:endParaRPr>
          </a:p>
        </p:txBody>
      </p:sp>
      <p:pic>
        <p:nvPicPr>
          <p:cNvPr id="1029" name="Picture 6" descr="nssa_140425"/>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5688013"/>
            <a:ext cx="1603375"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7" descr="pssc_140425"/>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0"/>
            <a:ext cx="9145588"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4140274"/>
      </p:ext>
    </p:extLst>
  </p:cSld>
  <p:clrMap bg1="lt1" tx1="dk1" bg2="lt2" tx2="dk2" accent1="accent1" accent2="accent2" accent3="accent3" accent4="accent4" accent5="accent5" accent6="accent6" hlink="hlink" folHlink="folHlink"/>
  <p:sldLayoutIdLst>
    <p:sldLayoutId id="2147484231" r:id="rId1"/>
    <p:sldLayoutId id="2147484232" r:id="rId2"/>
    <p:sldLayoutId id="2147484233" r:id="rId3"/>
    <p:sldLayoutId id="2147484234" r:id="rId4"/>
    <p:sldLayoutId id="2147484235" r:id="rId5"/>
    <p:sldLayoutId id="2147484236" r:id="rId6"/>
    <p:sldLayoutId id="2147484237" r:id="rId7"/>
    <p:sldLayoutId id="2147484238" r:id="rId8"/>
    <p:sldLayoutId id="2147484239" r:id="rId9"/>
    <p:sldLayoutId id="2147484240" r:id="rId10"/>
    <p:sldLayoutId id="2147484241" r:id="rId11"/>
  </p:sldLayoutIdLst>
  <p:transition>
    <p:fade/>
  </p:transition>
  <p:hf hdr="0" ftr="0" dt="0"/>
  <p:txStyles>
    <p:titleStyle>
      <a:lvl1pPr algn="ctr" rtl="0" eaLnBrk="0" fontAlgn="base" hangingPunct="0">
        <a:spcBef>
          <a:spcPct val="0"/>
        </a:spcBef>
        <a:spcAft>
          <a:spcPct val="0"/>
        </a:spcAft>
        <a:defRPr sz="4000" kern="1200">
          <a:solidFill>
            <a:schemeClr val="tx2"/>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4000">
          <a:solidFill>
            <a:schemeClr val="tx2"/>
          </a:solidFill>
          <a:latin typeface="Times New Roman" panose="02020603050405020304" pitchFamily="18" charset="0"/>
          <a:ea typeface="MS PGothic" panose="020B0600070205080204" pitchFamily="34" charset="-128"/>
          <a:cs typeface="MS PGothic" charset="0"/>
        </a:defRPr>
      </a:lvl2pPr>
      <a:lvl3pPr algn="ctr" rtl="0" eaLnBrk="0" fontAlgn="base" hangingPunct="0">
        <a:spcBef>
          <a:spcPct val="0"/>
        </a:spcBef>
        <a:spcAft>
          <a:spcPct val="0"/>
        </a:spcAft>
        <a:defRPr sz="4000">
          <a:solidFill>
            <a:schemeClr val="tx2"/>
          </a:solidFill>
          <a:latin typeface="Times New Roman" panose="02020603050405020304" pitchFamily="18" charset="0"/>
          <a:ea typeface="MS PGothic" panose="020B0600070205080204" pitchFamily="34" charset="-128"/>
          <a:cs typeface="MS PGothic" charset="0"/>
        </a:defRPr>
      </a:lvl3pPr>
      <a:lvl4pPr algn="ctr" rtl="0" eaLnBrk="0" fontAlgn="base" hangingPunct="0">
        <a:spcBef>
          <a:spcPct val="0"/>
        </a:spcBef>
        <a:spcAft>
          <a:spcPct val="0"/>
        </a:spcAft>
        <a:defRPr sz="4000">
          <a:solidFill>
            <a:schemeClr val="tx2"/>
          </a:solidFill>
          <a:latin typeface="Times New Roman" panose="02020603050405020304" pitchFamily="18" charset="0"/>
          <a:ea typeface="MS PGothic" panose="020B0600070205080204" pitchFamily="34" charset="-128"/>
          <a:cs typeface="MS PGothic" charset="0"/>
        </a:defRPr>
      </a:lvl4pPr>
      <a:lvl5pPr algn="ctr" rtl="0" eaLnBrk="0" fontAlgn="base" hangingPunct="0">
        <a:spcBef>
          <a:spcPct val="0"/>
        </a:spcBef>
        <a:spcAft>
          <a:spcPct val="0"/>
        </a:spcAft>
        <a:defRPr sz="4000">
          <a:solidFill>
            <a:schemeClr val="tx2"/>
          </a:solidFill>
          <a:latin typeface="Times New Roman" panose="02020603050405020304" pitchFamily="18" charset="0"/>
          <a:ea typeface="MS PGothic" panose="020B0600070205080204" pitchFamily="34" charset="-128"/>
          <a:cs typeface="MS PGothic" charset="0"/>
        </a:defRPr>
      </a:lvl5pPr>
      <a:lvl6pPr marL="457200" algn="ctr" rtl="0" fontAlgn="base">
        <a:spcBef>
          <a:spcPct val="0"/>
        </a:spcBef>
        <a:spcAft>
          <a:spcPct val="0"/>
        </a:spcAft>
        <a:defRPr sz="4000">
          <a:solidFill>
            <a:schemeClr val="tx2"/>
          </a:solidFill>
          <a:latin typeface="Times New Roman" panose="02020603050405020304" pitchFamily="18" charset="0"/>
          <a:ea typeface="ＭＳ Ｐゴシック" panose="020B0600070205080204" pitchFamily="34" charset="-128"/>
        </a:defRPr>
      </a:lvl6pPr>
      <a:lvl7pPr marL="914400" algn="ctr" rtl="0" fontAlgn="base">
        <a:spcBef>
          <a:spcPct val="0"/>
        </a:spcBef>
        <a:spcAft>
          <a:spcPct val="0"/>
        </a:spcAft>
        <a:defRPr sz="4000">
          <a:solidFill>
            <a:schemeClr val="tx2"/>
          </a:solidFill>
          <a:latin typeface="Times New Roman" panose="02020603050405020304" pitchFamily="18" charset="0"/>
          <a:ea typeface="ＭＳ Ｐゴシック" panose="020B0600070205080204" pitchFamily="34" charset="-128"/>
        </a:defRPr>
      </a:lvl7pPr>
      <a:lvl8pPr marL="1371600" algn="ctr" rtl="0" fontAlgn="base">
        <a:spcBef>
          <a:spcPct val="0"/>
        </a:spcBef>
        <a:spcAft>
          <a:spcPct val="0"/>
        </a:spcAft>
        <a:defRPr sz="4000">
          <a:solidFill>
            <a:schemeClr val="tx2"/>
          </a:solidFill>
          <a:latin typeface="Times New Roman" panose="02020603050405020304" pitchFamily="18" charset="0"/>
          <a:ea typeface="ＭＳ Ｐゴシック" panose="020B0600070205080204" pitchFamily="34" charset="-128"/>
        </a:defRPr>
      </a:lvl8pPr>
      <a:lvl9pPr marL="1828800" algn="ctr" rtl="0" fontAlgn="base">
        <a:spcBef>
          <a:spcPct val="0"/>
        </a:spcBef>
        <a:spcAft>
          <a:spcPct val="0"/>
        </a:spcAft>
        <a:defRPr sz="4000">
          <a:solidFill>
            <a:schemeClr val="tx2"/>
          </a:solidFill>
          <a:latin typeface="Times New Roman" panose="02020603050405020304" pitchFamily="18" charset="0"/>
          <a:ea typeface="ＭＳ Ｐゴシック" panose="020B0600070205080204" pitchFamily="34" charset="-128"/>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S PGothic" panose="020B0600070205080204" pitchFamily="34" charset="-128"/>
          <a:cs typeface="MS PGothic" charset="0"/>
        </a:defRPr>
      </a:lvl1pPr>
      <a:lvl2pPr marL="742950" indent="-285750" algn="l" rtl="0" eaLnBrk="0" fontAlgn="base" hangingPunct="0">
        <a:spcBef>
          <a:spcPct val="20000"/>
        </a:spcBef>
        <a:spcAft>
          <a:spcPct val="0"/>
        </a:spcAft>
        <a:buChar char="–"/>
        <a:defRPr sz="2800" kern="1200">
          <a:solidFill>
            <a:schemeClr val="tx1"/>
          </a:solidFill>
          <a:latin typeface="+mn-lt"/>
          <a:ea typeface="MS PGothic" panose="020B0600070205080204" pitchFamily="34" charset="-128"/>
          <a:cs typeface="MS PGothic" charset="0"/>
        </a:defRPr>
      </a:lvl2pPr>
      <a:lvl3pPr marL="1143000" indent="-228600" algn="l" rtl="0" eaLnBrk="0" fontAlgn="base" hangingPunct="0">
        <a:spcBef>
          <a:spcPct val="20000"/>
        </a:spcBef>
        <a:spcAft>
          <a:spcPct val="0"/>
        </a:spcAft>
        <a:buChar char="•"/>
        <a:defRPr sz="2400" kern="1200">
          <a:solidFill>
            <a:schemeClr val="tx1"/>
          </a:solidFill>
          <a:latin typeface="+mn-lt"/>
          <a:ea typeface="MS PGothic" panose="020B0600070205080204" pitchFamily="34" charset="-128"/>
          <a:cs typeface="MS PGothic" charset="0"/>
        </a:defRPr>
      </a:lvl3pPr>
      <a:lvl4pPr marL="1600200" indent="-228600" algn="l" rtl="0" eaLnBrk="0" fontAlgn="base" hangingPunct="0">
        <a:spcBef>
          <a:spcPct val="20000"/>
        </a:spcBef>
        <a:spcAft>
          <a:spcPct val="0"/>
        </a:spcAft>
        <a:buChar char="–"/>
        <a:defRPr sz="2000" kern="1200">
          <a:solidFill>
            <a:schemeClr val="tx1"/>
          </a:solidFill>
          <a:latin typeface="+mn-lt"/>
          <a:ea typeface="MS PGothic" panose="020B0600070205080204" pitchFamily="34" charset="-128"/>
          <a:cs typeface="MS PGothic" charset="0"/>
        </a:defRPr>
      </a:lvl4pPr>
      <a:lvl5pPr marL="2057400" indent="-228600" algn="l" rtl="0" eaLnBrk="0" fontAlgn="base" hangingPunct="0">
        <a:spcBef>
          <a:spcPct val="20000"/>
        </a:spcBef>
        <a:spcAft>
          <a:spcPct val="0"/>
        </a:spcAft>
        <a:buChar char="»"/>
        <a:defRPr sz="2000" kern="1200">
          <a:solidFill>
            <a:schemeClr val="tx1"/>
          </a:solidFill>
          <a:latin typeface="+mn-lt"/>
          <a:ea typeface="MS PGothic" panose="020B0600070205080204" pitchFamily="34" charset="-128"/>
          <a:cs typeface="MS PGothic"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1"/>
          <p:cNvPicPr>
            <a:picLocks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220662" y="228600"/>
            <a:ext cx="8689975" cy="990600"/>
          </a:xfrm>
          <a:prstGeom prst="rect">
            <a:avLst/>
          </a:prstGeom>
          <a:solidFill>
            <a:srgbClr val="67963A"/>
          </a:solidFill>
          <a:ln>
            <a:noFill/>
          </a:ln>
          <a:extLst>
            <a:ext uri="{91240B29-F687-4f45-9708-019B960494DF}">
              <a14:hiddenLine xmlns:a14="http://schemas.microsoft.com/office/drawing/2010/main" xmlns="" w="9525">
                <a:solidFill>
                  <a:srgbClr val="000000"/>
                </a:solidFill>
                <a:miter lim="800000"/>
                <a:headEnd/>
                <a:tailEnd/>
              </a14:hiddenLine>
            </a:ext>
          </a:extLst>
        </p:spPr>
      </p:pic>
      <p:sp>
        <p:nvSpPr>
          <p:cNvPr id="1027" name="Title Placeholder 1"/>
          <p:cNvSpPr>
            <a:spLocks noGrp="1"/>
          </p:cNvSpPr>
          <p:nvPr>
            <p:ph type="title"/>
          </p:nvPr>
        </p:nvSpPr>
        <p:spPr bwMode="auto">
          <a:xfrm>
            <a:off x="449263" y="236538"/>
            <a:ext cx="8237537" cy="9064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8" name="Text Placeholder 2"/>
          <p:cNvSpPr>
            <a:spLocks noGrp="1"/>
          </p:cNvSpPr>
          <p:nvPr>
            <p:ph type="body" idx="1"/>
          </p:nvPr>
        </p:nvSpPr>
        <p:spPr bwMode="auto">
          <a:xfrm>
            <a:off x="449263" y="1368425"/>
            <a:ext cx="8237537" cy="5108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4" name="Date Placeholder 3"/>
          <p:cNvSpPr>
            <a:spLocks noGrp="1"/>
          </p:cNvSpPr>
          <p:nvPr>
            <p:ph type="dt" sz="half" idx="2"/>
          </p:nvPr>
        </p:nvSpPr>
        <p:spPr>
          <a:xfrm>
            <a:off x="200025" y="6629400"/>
            <a:ext cx="1085850" cy="228600"/>
          </a:xfrm>
          <a:prstGeom prst="rect">
            <a:avLst/>
          </a:prstGeom>
        </p:spPr>
        <p:txBody>
          <a:bodyPr vert="horz" lIns="91440" tIns="45720" rIns="91440" bIns="45720" rtlCol="0" anchor="ctr"/>
          <a:lstStyle>
            <a:lvl1pPr algn="l" eaLnBrk="1" fontAlgn="auto" hangingPunct="1">
              <a:spcBef>
                <a:spcPts val="0"/>
              </a:spcBef>
              <a:spcAft>
                <a:spcPts val="0"/>
              </a:spcAft>
              <a:defRPr sz="1050">
                <a:solidFill>
                  <a:schemeClr val="tx1">
                    <a:tint val="75000"/>
                  </a:schemeClr>
                </a:solidFill>
                <a:latin typeface="+mn-lt"/>
                <a:cs typeface="+mn-cs"/>
              </a:defRPr>
            </a:lvl1pPr>
          </a:lstStyle>
          <a:p>
            <a:pPr>
              <a:defRPr/>
            </a:pPr>
            <a:fld id="{480FB996-6E0C-4971-A33A-F8B6F932C669}" type="datetime1">
              <a:rPr lang="en-US" smtClean="0"/>
              <a:t>5/13/2019</a:t>
            </a:fld>
            <a:endParaRPr lang="en-US" dirty="0"/>
          </a:p>
        </p:txBody>
      </p:sp>
      <p:sp>
        <p:nvSpPr>
          <p:cNvPr id="5" name="Footer Placeholder 4"/>
          <p:cNvSpPr>
            <a:spLocks noGrp="1"/>
          </p:cNvSpPr>
          <p:nvPr>
            <p:ph type="ftr" sz="quarter" idx="3"/>
          </p:nvPr>
        </p:nvSpPr>
        <p:spPr>
          <a:xfrm>
            <a:off x="2020888" y="6629400"/>
            <a:ext cx="5105400" cy="228600"/>
          </a:xfrm>
          <a:prstGeom prst="rect">
            <a:avLst/>
          </a:prstGeom>
        </p:spPr>
        <p:txBody>
          <a:bodyPr vert="horz" lIns="91440" tIns="45720" rIns="91440" bIns="45720" rtlCol="0" anchor="ctr"/>
          <a:lstStyle>
            <a:lvl1pPr algn="ctr" eaLnBrk="1" fontAlgn="auto" hangingPunct="1">
              <a:spcBef>
                <a:spcPts val="0"/>
              </a:spcBef>
              <a:spcAft>
                <a:spcPts val="0"/>
              </a:spcAft>
              <a:defRPr sz="1050">
                <a:solidFill>
                  <a:schemeClr val="tx1">
                    <a:tint val="75000"/>
                  </a:schemeClr>
                </a:solidFill>
                <a:latin typeface="+mn-lt"/>
                <a:cs typeface="+mn-cs"/>
              </a:defRPr>
            </a:lvl1pPr>
          </a:lstStyle>
          <a:p>
            <a:pPr>
              <a:defRPr/>
            </a:pPr>
            <a:endParaRPr lang="en-US" dirty="0"/>
          </a:p>
        </p:txBody>
      </p:sp>
      <p:sp>
        <p:nvSpPr>
          <p:cNvPr id="6" name="Slide Number Placeholder 5"/>
          <p:cNvSpPr>
            <a:spLocks noGrp="1"/>
          </p:cNvSpPr>
          <p:nvPr>
            <p:ph type="sldNum" sz="quarter" idx="4"/>
          </p:nvPr>
        </p:nvSpPr>
        <p:spPr>
          <a:xfrm>
            <a:off x="7696200" y="6629400"/>
            <a:ext cx="1227138" cy="228600"/>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smtClean="0">
                <a:solidFill>
                  <a:srgbClr val="898E9B"/>
                </a:solidFill>
                <a:latin typeface="+mn-lt"/>
                <a:cs typeface="Arial Unicode MS" panose="020B0604020202020204" pitchFamily="34" charset="-128"/>
              </a:defRPr>
            </a:lvl1pPr>
          </a:lstStyle>
          <a:p>
            <a:pPr>
              <a:defRPr/>
            </a:pPr>
            <a:fld id="{E54343B0-9A9E-43CD-BA60-45365A2A43B5}" type="slidenum">
              <a:rPr lang="en-US" smtClean="0"/>
              <a:pPr>
                <a:defRPr/>
              </a:pPr>
              <a:t>‹#›</a:t>
            </a:fld>
            <a:endParaRPr lang="en-US" dirty="0"/>
          </a:p>
        </p:txBody>
      </p:sp>
      <p:sp>
        <p:nvSpPr>
          <p:cNvPr id="7" name="Rectangle 6"/>
          <p:cNvSpPr/>
          <p:nvPr userDrawn="1"/>
        </p:nvSpPr>
        <p:spPr>
          <a:xfrm>
            <a:off x="228600" y="228600"/>
            <a:ext cx="8686800" cy="6400800"/>
          </a:xfrm>
          <a:prstGeom prst="rect">
            <a:avLst/>
          </a:prstGeom>
          <a:noFill/>
          <a:ln w="12700">
            <a:solidFill>
              <a:srgbClr val="67963A"/>
            </a:solidFill>
            <a:miter lim="800000"/>
            <a:headEnd/>
            <a:tailEnd/>
          </a:ln>
          <a:extLst>
            <a:ext uri="{909E8E84-426E-40dd-AFC4-6F175D3DCCD1}">
              <a14:hiddenFill xmlns:a14="http://schemas.microsoft.com/office/drawing/2010/main" xmlns="">
                <a:solidFill>
                  <a:srgbClr val="FFFFFF"/>
                </a:solidFill>
              </a14:hiddenFill>
            </a:ext>
          </a:extLst>
        </p:spPr>
        <p:txBody>
          <a:bodyPr lIns="0" tIns="0" rIns="0" bIns="0"/>
          <a:lstStyle/>
          <a:p>
            <a:pPr lvl="0" eaLnBrk="1" hangingPunct="1"/>
            <a:endParaRPr lang="en-US" sz="2400" dirty="0">
              <a:solidFill>
                <a:srgbClr val="002D5B"/>
              </a:solidFill>
              <a:latin typeface="Calibri" panose="020F0502020204030204" pitchFamily="34" charset="0"/>
              <a:ea typeface="Arial Unicode MS" panose="020B0604020202020204" pitchFamily="34" charset="-128"/>
              <a:cs typeface="Arial Unicode MS" panose="020B0604020202020204" pitchFamily="34" charset="-128"/>
              <a:sym typeface="Calibri" panose="020F0502020204030204" pitchFamily="34" charset="0"/>
            </a:endParaRPr>
          </a:p>
        </p:txBody>
      </p:sp>
    </p:spTree>
    <p:extLst>
      <p:ext uri="{BB962C8B-B14F-4D97-AF65-F5344CB8AC3E}">
        <p14:creationId xmlns:p14="http://schemas.microsoft.com/office/powerpoint/2010/main" val="3670693574"/>
      </p:ext>
    </p:extLst>
  </p:cSld>
  <p:clrMap bg1="lt1" tx1="dk1" bg2="lt2" tx2="dk2" accent1="accent1" accent2="accent2" accent3="accent3" accent4="accent4" accent5="accent5" accent6="accent6" hlink="hlink" folHlink="folHlink"/>
  <p:sldLayoutIdLst>
    <p:sldLayoutId id="2147484243" r:id="rId1"/>
    <p:sldLayoutId id="2147484244" r:id="rId2"/>
    <p:sldLayoutId id="2147484245" r:id="rId3"/>
    <p:sldLayoutId id="2147484246" r:id="rId4"/>
    <p:sldLayoutId id="2147484247" r:id="rId5"/>
    <p:sldLayoutId id="2147484248" r:id="rId6"/>
    <p:sldLayoutId id="2147484249" r:id="rId7"/>
    <p:sldLayoutId id="2147484250" r:id="rId8"/>
    <p:sldLayoutId id="2147484251" r:id="rId9"/>
    <p:sldLayoutId id="2147484252" r:id="rId10"/>
    <p:sldLayoutId id="2147484253" r:id="rId11"/>
    <p:sldLayoutId id="2147484254" r:id="rId12"/>
    <p:sldLayoutId id="2147484255" r:id="rId13"/>
    <p:sldLayoutId id="2147484256" r:id="rId14"/>
    <p:sldLayoutId id="2147484257" r:id="rId15"/>
    <p:sldLayoutId id="2147484258" r:id="rId16"/>
  </p:sldLayoutIdLst>
  <p:hf hdr="0" ftr="0" dt="0"/>
  <p:txStyles>
    <p:titleStyle>
      <a:lvl1pPr algn="l" rtl="0" eaLnBrk="0" fontAlgn="base" hangingPunct="0">
        <a:spcBef>
          <a:spcPct val="0"/>
        </a:spcBef>
        <a:spcAft>
          <a:spcPct val="0"/>
        </a:spcAft>
        <a:defRPr sz="3600" kern="1200">
          <a:solidFill>
            <a:schemeClr val="bg1"/>
          </a:solidFill>
          <a:latin typeface="+mj-lt"/>
          <a:ea typeface="+mj-ea"/>
          <a:cs typeface="+mj-cs"/>
        </a:defRPr>
      </a:lvl1pPr>
      <a:lvl2pPr algn="l" rtl="0" eaLnBrk="0" fontAlgn="base" hangingPunct="0">
        <a:spcBef>
          <a:spcPct val="0"/>
        </a:spcBef>
        <a:spcAft>
          <a:spcPct val="0"/>
        </a:spcAft>
        <a:defRPr sz="3600">
          <a:solidFill>
            <a:schemeClr val="bg1"/>
          </a:solidFill>
          <a:latin typeface="Calibri" pitchFamily="34" charset="0"/>
        </a:defRPr>
      </a:lvl2pPr>
      <a:lvl3pPr algn="l" rtl="0" eaLnBrk="0" fontAlgn="base" hangingPunct="0">
        <a:spcBef>
          <a:spcPct val="0"/>
        </a:spcBef>
        <a:spcAft>
          <a:spcPct val="0"/>
        </a:spcAft>
        <a:defRPr sz="3600">
          <a:solidFill>
            <a:schemeClr val="bg1"/>
          </a:solidFill>
          <a:latin typeface="Calibri" pitchFamily="34" charset="0"/>
        </a:defRPr>
      </a:lvl3pPr>
      <a:lvl4pPr algn="l" rtl="0" eaLnBrk="0" fontAlgn="base" hangingPunct="0">
        <a:spcBef>
          <a:spcPct val="0"/>
        </a:spcBef>
        <a:spcAft>
          <a:spcPct val="0"/>
        </a:spcAft>
        <a:defRPr sz="3600">
          <a:solidFill>
            <a:schemeClr val="bg1"/>
          </a:solidFill>
          <a:latin typeface="Calibri" pitchFamily="34" charset="0"/>
        </a:defRPr>
      </a:lvl4pPr>
      <a:lvl5pPr algn="l" rtl="0" eaLnBrk="0" fontAlgn="base" hangingPunct="0">
        <a:spcBef>
          <a:spcPct val="0"/>
        </a:spcBef>
        <a:spcAft>
          <a:spcPct val="0"/>
        </a:spcAft>
        <a:defRPr sz="3600">
          <a:solidFill>
            <a:schemeClr val="bg1"/>
          </a:solidFill>
          <a:latin typeface="Calibri" pitchFamily="34" charset="0"/>
        </a:defRPr>
      </a:lvl5pPr>
      <a:lvl6pPr marL="457200" algn="l" rtl="0" fontAlgn="base">
        <a:spcBef>
          <a:spcPct val="0"/>
        </a:spcBef>
        <a:spcAft>
          <a:spcPct val="0"/>
        </a:spcAft>
        <a:defRPr sz="3600">
          <a:solidFill>
            <a:schemeClr val="tx1"/>
          </a:solidFill>
          <a:latin typeface="Calibri" pitchFamily="34" charset="0"/>
        </a:defRPr>
      </a:lvl6pPr>
      <a:lvl7pPr marL="914400" algn="l" rtl="0" fontAlgn="base">
        <a:spcBef>
          <a:spcPct val="0"/>
        </a:spcBef>
        <a:spcAft>
          <a:spcPct val="0"/>
        </a:spcAft>
        <a:defRPr sz="3600">
          <a:solidFill>
            <a:schemeClr val="tx1"/>
          </a:solidFill>
          <a:latin typeface="Calibri" pitchFamily="34" charset="0"/>
        </a:defRPr>
      </a:lvl7pPr>
      <a:lvl8pPr marL="1371600" algn="l" rtl="0" fontAlgn="base">
        <a:spcBef>
          <a:spcPct val="0"/>
        </a:spcBef>
        <a:spcAft>
          <a:spcPct val="0"/>
        </a:spcAft>
        <a:defRPr sz="3600">
          <a:solidFill>
            <a:schemeClr val="tx1"/>
          </a:solidFill>
          <a:latin typeface="Calibri" pitchFamily="34" charset="0"/>
        </a:defRPr>
      </a:lvl8pPr>
      <a:lvl9pPr marL="1828800" algn="l" rtl="0" fontAlgn="base">
        <a:spcBef>
          <a:spcPct val="0"/>
        </a:spcBef>
        <a:spcAft>
          <a:spcPct val="0"/>
        </a:spcAft>
        <a:defRPr sz="3600">
          <a:solidFill>
            <a:schemeClr val="tx1"/>
          </a:solidFill>
          <a:latin typeface="Calibri" pitchFamily="34" charset="0"/>
        </a:defRPr>
      </a:lvl9pPr>
    </p:titleStyle>
    <p:bodyStyle>
      <a:lvl1pPr marL="342900" indent="-342900" algn="l" rtl="0" eaLnBrk="0" fontAlgn="base" hangingPunct="0">
        <a:spcBef>
          <a:spcPct val="20000"/>
        </a:spcBef>
        <a:spcAft>
          <a:spcPct val="0"/>
        </a:spcAft>
        <a:buClr>
          <a:schemeClr val="tx2"/>
        </a:buClr>
        <a:buSzPct val="80000"/>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0000"/>
        <a:buFont typeface="Wingdings" panose="05000000000000000000" pitchFamily="2" charset="2"/>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80000"/>
        <a:buFont typeface="Wingdings" panose="05000000000000000000" pitchFamily="2" charset="2"/>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80000"/>
        <a:buFont typeface="Wingdings" panose="05000000000000000000" pitchFamily="2" charset="2"/>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80000"/>
        <a:buFont typeface="Wingdings" panose="05000000000000000000" pitchFamily="2" charset="2"/>
        <a:buChar char="§"/>
        <a:defRPr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4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7"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3.xml"/><Relationship Id="rId1" Type="http://schemas.openxmlformats.org/officeDocument/2006/relationships/slideLayout" Target="../slideLayouts/slideLayout3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notesSlide" Target="../notesSlides/notesSlide21.xml"/><Relationship Id="rId7" Type="http://schemas.openxmlformats.org/officeDocument/2006/relationships/image" Target="../media/image19.jpeg"/><Relationship Id="rId2" Type="http://schemas.openxmlformats.org/officeDocument/2006/relationships/slideLayout" Target="../slideLayouts/slideLayout12.xml"/><Relationship Id="rId1" Type="http://schemas.openxmlformats.org/officeDocument/2006/relationships/tags" Target="../tags/tag1.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2.xml"/><Relationship Id="rId1" Type="http://schemas.openxmlformats.org/officeDocument/2006/relationships/tags" Target="../tags/tag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41.xml"/><Relationship Id="rId1" Type="http://schemas.openxmlformats.org/officeDocument/2006/relationships/tags" Target="../tags/tag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8.xml"/><Relationship Id="rId1" Type="http://schemas.openxmlformats.org/officeDocument/2006/relationships/tags" Target="../tags/tag4.xml"/><Relationship Id="rId4" Type="http://schemas.openxmlformats.org/officeDocument/2006/relationships/chart" Target="../charts/chart4.xml"/></Relationships>
</file>

<file path=ppt/slides/_rels/slide2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6.xml"/><Relationship Id="rId1" Type="http://schemas.openxmlformats.org/officeDocument/2006/relationships/slideLayout" Target="../slideLayouts/slideLayout3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2.xml"/><Relationship Id="rId1" Type="http://schemas.openxmlformats.org/officeDocument/2006/relationships/tags" Target="../tags/tag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2.xml"/><Relationship Id="rId1" Type="http://schemas.openxmlformats.org/officeDocument/2006/relationships/tags" Target="../tags/tag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2.xml"/><Relationship Id="rId1" Type="http://schemas.openxmlformats.org/officeDocument/2006/relationships/tags" Target="../tags/tag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hyperlink" Target="http://www.socialsecurity.gov/forms/ssa-521.pdf" TargetMode="External"/><Relationship Id="rId2" Type="http://schemas.openxmlformats.org/officeDocument/2006/relationships/notesSlide" Target="../notesSlides/notesSlide35.xml"/><Relationship Id="rId1" Type="http://schemas.openxmlformats.org/officeDocument/2006/relationships/slideLayout" Target="../slideLayouts/slideLayout4.xml"/><Relationship Id="rId5" Type="http://schemas.openxmlformats.org/officeDocument/2006/relationships/image" Target="../media/image22.png"/><Relationship Id="rId4" Type="http://schemas.openxmlformats.org/officeDocument/2006/relationships/image" Target="../media/image21.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7.xml"/><Relationship Id="rId1" Type="http://schemas.openxmlformats.org/officeDocument/2006/relationships/slideLayout" Target="../slideLayouts/slideLayout12.xml"/><Relationship Id="rId4" Type="http://schemas.openxmlformats.org/officeDocument/2006/relationships/image" Target="../media/image24.jp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Subtitle 2"/>
          <p:cNvSpPr>
            <a:spLocks noGrp="1"/>
          </p:cNvSpPr>
          <p:nvPr>
            <p:ph type="subTitle" idx="1"/>
          </p:nvPr>
        </p:nvSpPr>
        <p:spPr/>
        <p:txBody>
          <a:bodyPr/>
          <a:lstStyle/>
          <a:p>
            <a:r>
              <a:rPr lang="en-US" altLang="en-US" sz="2400" dirty="0"/>
              <a:t>Matt Sperazzo</a:t>
            </a:r>
          </a:p>
        </p:txBody>
      </p:sp>
      <p:sp>
        <p:nvSpPr>
          <p:cNvPr id="4" name="Text Placeholder 3"/>
          <p:cNvSpPr>
            <a:spLocks noGrp="1"/>
          </p:cNvSpPr>
          <p:nvPr>
            <p:ph type="body" sz="quarter" idx="10"/>
          </p:nvPr>
        </p:nvSpPr>
        <p:spPr/>
        <p:txBody>
          <a:bodyPr/>
          <a:lstStyle/>
          <a:p>
            <a:r>
              <a:rPr lang="en-US" altLang="en-US" sz="2000" dirty="0"/>
              <a:t>Regional Vice President</a:t>
            </a:r>
          </a:p>
          <a:p>
            <a:r>
              <a:rPr lang="en-US" altLang="en-US" sz="2000" dirty="0"/>
              <a:t>John Hancock Investments</a:t>
            </a:r>
          </a:p>
          <a:p>
            <a:endParaRPr lang="en-US" altLang="en-US" dirty="0"/>
          </a:p>
        </p:txBody>
      </p:sp>
    </p:spTree>
    <p:extLst>
      <p:ext uri="{BB962C8B-B14F-4D97-AF65-F5344CB8AC3E}">
        <p14:creationId xmlns:p14="http://schemas.microsoft.com/office/powerpoint/2010/main" val="3517309632"/>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1" name="Rectangle 5"/>
          <p:cNvSpPr>
            <a:spLocks noGrp="1" noChangeArrowheads="1"/>
          </p:cNvSpPr>
          <p:nvPr>
            <p:ph type="title"/>
          </p:nvPr>
        </p:nvSpPr>
        <p:spPr/>
        <p:txBody>
          <a:bodyPr/>
          <a:lstStyle/>
          <a:p>
            <a:r>
              <a:rPr lang="en-US" dirty="0">
                <a:sym typeface="Calibri Bold" panose="020F0702030404030204" pitchFamily="34" charset="0"/>
              </a:rPr>
              <a:t>Social Security</a:t>
            </a:r>
            <a:r>
              <a:rPr lang="en-US" dirty="0">
                <a:sym typeface="Arial" panose="020B0604020202020204" pitchFamily="34" charset="0"/>
              </a:rPr>
              <a:t>’</a:t>
            </a:r>
            <a:r>
              <a:rPr lang="en-US" altLang="ja-JP" dirty="0">
                <a:ea typeface="Arial Unicode MS" panose="020B0604020202020204" pitchFamily="34" charset="-128"/>
                <a:sym typeface="Calibri Bold" panose="020F0702030404030204" pitchFamily="34" charset="0"/>
              </a:rPr>
              <a:t>s days of reckoning</a:t>
            </a:r>
            <a:endParaRPr lang="en-US" dirty="0">
              <a:sym typeface="Calibri Bold" panose="020F0702030404030204" pitchFamily="34" charset="0"/>
            </a:endParaRPr>
          </a:p>
        </p:txBody>
      </p:sp>
      <p:sp>
        <p:nvSpPr>
          <p:cNvPr id="98315" name="TextBox 1"/>
          <p:cNvSpPr txBox="1">
            <a:spLocks noChangeArrowheads="1"/>
          </p:cNvSpPr>
          <p:nvPr/>
        </p:nvSpPr>
        <p:spPr bwMode="auto">
          <a:xfrm>
            <a:off x="435489" y="1327393"/>
            <a:ext cx="8243816"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1pPr>
            <a:lvl2pPr marL="742950" indent="-28575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2pPr>
            <a:lvl3pPr marL="1143000" indent="-22860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3pPr>
            <a:lvl4pPr marL="1600200" indent="-22860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4pPr>
            <a:lvl5pPr marL="2057400" indent="-22860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5pPr>
            <a:lvl6pPr marL="25146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6pPr>
            <a:lvl7pPr marL="29718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7pPr>
            <a:lvl8pPr marL="34290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8pPr>
            <a:lvl9pPr marL="38862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5F1358"/>
                </a:solidFill>
                <a:effectLst/>
                <a:uLnTx/>
                <a:uFillTx/>
                <a:latin typeface="Calibri" panose="020F0502020204030204" pitchFamily="34" charset="0"/>
                <a:ea typeface="Arial Unicode MS" panose="020B0604020202020204" pitchFamily="34" charset="-128"/>
                <a:cs typeface="Arial Unicode MS" panose="020B0604020202020204" pitchFamily="34" charset="-128"/>
                <a:sym typeface="Calibri" panose="020F0502020204030204" pitchFamily="34" charset="0"/>
              </a:rPr>
              <a:t>If Congress does not address the program</a:t>
            </a:r>
            <a:r>
              <a:rPr kumimoji="0" lang="en-US" altLang="en-US" sz="2400" b="0" i="0" u="none" strike="noStrike" kern="1200" cap="none" spc="0" normalizeH="0" baseline="0" noProof="0" dirty="0">
                <a:ln>
                  <a:noFill/>
                </a:ln>
                <a:solidFill>
                  <a:srgbClr val="5F1358"/>
                </a:solidFill>
                <a:effectLst/>
                <a:uLnTx/>
                <a:uFillTx/>
                <a:latin typeface="Calibri" panose="020F0502020204030204" pitchFamily="34" charset="0"/>
                <a:ea typeface="Arial Unicode MS" panose="020B0604020202020204" pitchFamily="34" charset="-128"/>
                <a:cs typeface="Arial Unicode MS" panose="020B0604020202020204" pitchFamily="34" charset="-128"/>
                <a:sym typeface="Calibri" panose="020F0502020204030204" pitchFamily="34" charset="0"/>
              </a:rPr>
              <a:t>’</a:t>
            </a:r>
            <a:r>
              <a:rPr kumimoji="0" lang="en-US" sz="2400" b="0" i="0" u="none" strike="noStrike" kern="1200" cap="none" spc="0" normalizeH="0" baseline="0" noProof="0" dirty="0">
                <a:ln>
                  <a:noFill/>
                </a:ln>
                <a:solidFill>
                  <a:srgbClr val="5F1358"/>
                </a:solidFill>
                <a:effectLst/>
                <a:uLnTx/>
                <a:uFillTx/>
                <a:latin typeface="Calibri" panose="020F0502020204030204" pitchFamily="34" charset="0"/>
                <a:ea typeface="Arial Unicode MS" panose="020B0604020202020204" pitchFamily="34" charset="-128"/>
                <a:cs typeface="Arial Unicode MS" panose="020B0604020202020204" pitchFamily="34" charset="-128"/>
                <a:sym typeface="Calibri" panose="020F0502020204030204" pitchFamily="34" charset="0"/>
              </a:rPr>
              <a:t>s issues:</a:t>
            </a:r>
          </a:p>
        </p:txBody>
      </p:sp>
      <p:sp>
        <p:nvSpPr>
          <p:cNvPr id="31" name="TextBox 7"/>
          <p:cNvSpPr txBox="1">
            <a:spLocks noChangeArrowheads="1"/>
          </p:cNvSpPr>
          <p:nvPr/>
        </p:nvSpPr>
        <p:spPr bwMode="auto">
          <a:xfrm>
            <a:off x="550863" y="6386126"/>
            <a:ext cx="8091318" cy="1384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0" rIns="0" bIns="0" anchor="b">
            <a:spAutoFit/>
          </a:bodyPr>
          <a:lstStyle>
            <a:lvl1pPr>
              <a:spcBef>
                <a:spcPct val="20000"/>
              </a:spcBef>
              <a:buClr>
                <a:schemeClr val="tx2"/>
              </a:buClr>
              <a:buSzPct val="80000"/>
              <a:defRPr sz="2800">
                <a:solidFill>
                  <a:schemeClr val="tx1"/>
                </a:solidFill>
                <a:latin typeface="Calibri" panose="020F0502020204030204" pitchFamily="34" charset="0"/>
              </a:defRPr>
            </a:lvl1pPr>
            <a:lvl2pPr marL="742950" indent="-285750">
              <a:spcBef>
                <a:spcPct val="20000"/>
              </a:spcBef>
              <a:buClr>
                <a:schemeClr val="tx2"/>
              </a:buClr>
              <a:buSzPct val="80000"/>
              <a:buFont typeface="Wingdings" panose="05000000000000000000" pitchFamily="2" charset="2"/>
              <a:buChar char="§"/>
              <a:defRPr sz="2400">
                <a:solidFill>
                  <a:schemeClr val="tx1"/>
                </a:solidFill>
                <a:latin typeface="Calibri" panose="020F0502020204030204" pitchFamily="34" charset="0"/>
              </a:defRPr>
            </a:lvl2pPr>
            <a:lvl3pPr marL="1143000" indent="-228600">
              <a:spcBef>
                <a:spcPct val="20000"/>
              </a:spcBef>
              <a:buClr>
                <a:schemeClr val="tx2"/>
              </a:buClr>
              <a:buSzPct val="80000"/>
              <a:buFont typeface="Wingdings" panose="05000000000000000000" pitchFamily="2" charset="2"/>
              <a:buChar char="§"/>
              <a:defRPr sz="2000">
                <a:solidFill>
                  <a:schemeClr val="tx1"/>
                </a:solidFill>
                <a:latin typeface="Calibri" panose="020F0502020204030204" pitchFamily="34" charset="0"/>
              </a:defRPr>
            </a:lvl3pPr>
            <a:lvl4pPr marL="16002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20000"/>
              </a:spcBef>
              <a:spcAft>
                <a:spcPct val="0"/>
              </a:spcAft>
              <a:buClr>
                <a:srgbClr val="5F1358"/>
              </a:buClr>
              <a:buSzPct val="80000"/>
              <a:buFontTx/>
              <a:buNone/>
              <a:tabLst/>
              <a:defRPr/>
            </a:pPr>
            <a:r>
              <a:rPr kumimoji="0" lang="en-US" sz="900" b="0" i="0" u="none" strike="noStrike" kern="1200" cap="none" spc="0" normalizeH="0" baseline="0" noProof="0" dirty="0">
                <a:ln>
                  <a:noFill/>
                </a:ln>
                <a:solidFill>
                  <a:srgbClr val="002D5B"/>
                </a:solidFill>
                <a:effectLst/>
                <a:uLnTx/>
                <a:uFillTx/>
                <a:latin typeface="Calibri" panose="020F0502020204030204" pitchFamily="34" charset="0"/>
                <a:ea typeface="+mn-ea"/>
                <a:cs typeface="Arial" panose="020B0604020202020204" pitchFamily="34" charset="0"/>
              </a:rPr>
              <a:t>Source: Social Security Administration, https://www.ssa.gov/oact/trsum/, 2017. Chart is for illustrative purposes only.</a:t>
            </a:r>
          </a:p>
        </p:txBody>
      </p:sp>
      <p:sp>
        <p:nvSpPr>
          <p:cNvPr id="32" name="Rectangle 5"/>
          <p:cNvSpPr>
            <a:spLocks/>
          </p:cNvSpPr>
          <p:nvPr/>
        </p:nvSpPr>
        <p:spPr bwMode="auto">
          <a:xfrm>
            <a:off x="1690140" y="2222204"/>
            <a:ext cx="1142610" cy="430887"/>
          </a:xfrm>
          <a:prstGeom prst="rect">
            <a:avLst/>
          </a:prstGeom>
          <a:solidFill>
            <a:schemeClr val="tx2"/>
          </a:solidFill>
          <a:ln>
            <a:noFill/>
          </a:ln>
        </p:spPr>
        <p:txBody>
          <a:bodyPr wrap="square" lIns="0" tIns="0" rIns="40638" bIns="0">
            <a:spAutoFit/>
          </a:bodyPr>
          <a:lstStyle/>
          <a:p>
            <a:pPr marL="39688" marR="0" lvl="0" indent="0" algn="ctr"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Arial Unicode MS" panose="020B0604020202020204" pitchFamily="34" charset="-128"/>
                <a:cs typeface="Arial Unicode MS" panose="020B0604020202020204" pitchFamily="34" charset="-128"/>
              </a:rPr>
              <a:t>2010</a:t>
            </a:r>
            <a:endParaRPr kumimoji="0" lang="en-US" sz="2800" b="1" i="0" u="none" strike="noStrike" kern="1200" cap="none" spc="0" normalizeH="0" baseline="0" noProof="0" dirty="0">
              <a:ln>
                <a:noFill/>
              </a:ln>
              <a:solidFill>
                <a:srgbClr val="FFFFFF"/>
              </a:solidFill>
              <a:effectLst/>
              <a:uLnTx/>
              <a:uFillTx/>
              <a:latin typeface="Calibri" panose="020F0502020204030204" pitchFamily="34" charset="0"/>
              <a:ea typeface="Arial Unicode MS" panose="020B0604020202020204" pitchFamily="34" charset="-128"/>
              <a:cs typeface="Arial Unicode MS" panose="020B0604020202020204" pitchFamily="34" charset="-128"/>
            </a:endParaRPr>
          </a:p>
        </p:txBody>
      </p:sp>
      <p:sp>
        <p:nvSpPr>
          <p:cNvPr id="33" name="Rectangle 6"/>
          <p:cNvSpPr>
            <a:spLocks/>
          </p:cNvSpPr>
          <p:nvPr/>
        </p:nvSpPr>
        <p:spPr bwMode="auto">
          <a:xfrm>
            <a:off x="1690140" y="4486584"/>
            <a:ext cx="1142610" cy="430887"/>
          </a:xfrm>
          <a:prstGeom prst="rect">
            <a:avLst/>
          </a:prstGeom>
          <a:solidFill>
            <a:schemeClr val="tx2"/>
          </a:solidFill>
          <a:ln>
            <a:noFill/>
          </a:ln>
        </p:spPr>
        <p:txBody>
          <a:bodyPr wrap="square" lIns="0" tIns="0" rIns="40638" bIns="0">
            <a:spAutoFit/>
          </a:bodyPr>
          <a:lstStyle/>
          <a:p>
            <a:pPr marL="39688" marR="0" lvl="0" indent="0" algn="ctr"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Arial Unicode MS" panose="020B0604020202020204" pitchFamily="34" charset="-128"/>
                <a:cs typeface="Arial Unicode MS" panose="020B0604020202020204" pitchFamily="34" charset="-128"/>
              </a:rPr>
              <a:t>2021</a:t>
            </a:r>
            <a:endParaRPr kumimoji="0" lang="en-US" sz="2800" b="1" i="0" u="none" strike="noStrike" kern="1200" cap="none" spc="0" normalizeH="0" baseline="0" noProof="0" dirty="0">
              <a:ln>
                <a:noFill/>
              </a:ln>
              <a:solidFill>
                <a:srgbClr val="FFFFFF"/>
              </a:solidFill>
              <a:effectLst/>
              <a:uLnTx/>
              <a:uFillTx/>
              <a:latin typeface="Calibri" panose="020F0502020204030204" pitchFamily="34" charset="0"/>
              <a:ea typeface="Arial Unicode MS" panose="020B0604020202020204" pitchFamily="34" charset="-128"/>
              <a:cs typeface="Arial Unicode MS" panose="020B0604020202020204" pitchFamily="34" charset="-128"/>
            </a:endParaRPr>
          </a:p>
        </p:txBody>
      </p:sp>
      <p:sp>
        <p:nvSpPr>
          <p:cNvPr id="34" name="Rectangle 11"/>
          <p:cNvSpPr>
            <a:spLocks/>
          </p:cNvSpPr>
          <p:nvPr/>
        </p:nvSpPr>
        <p:spPr bwMode="auto">
          <a:xfrm>
            <a:off x="6403587" y="4269094"/>
            <a:ext cx="2310385" cy="17235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square" lIns="0" tIns="0" rIns="40638" bIns="0">
            <a:spAutoFit/>
          </a:bodyPr>
          <a:lstStyle/>
          <a:p>
            <a:pPr marL="39688" marR="0" lvl="0" indent="0" algn="l" defTabSz="914400" rtl="0" eaLnBrk="1" fontAlgn="base" latinLnBrk="0" hangingPunct="1">
              <a:lnSpc>
                <a:spcPct val="100000"/>
              </a:lnSpc>
              <a:spcBef>
                <a:spcPct val="0"/>
              </a:spcBef>
              <a:spcAft>
                <a:spcPct val="0"/>
              </a:spcAft>
              <a:buClrTx/>
              <a:buSzTx/>
              <a:buFontTx/>
              <a:buNone/>
              <a:tabLst/>
              <a:defRPr/>
            </a:pPr>
            <a:r>
              <a:rPr kumimoji="0" lang="en-US" sz="2200" b="0" i="0" u="none" strike="noStrike" kern="1200" cap="none" spc="0" normalizeH="0" baseline="0" noProof="0" dirty="0">
                <a:ln>
                  <a:noFill/>
                </a:ln>
                <a:solidFill>
                  <a:srgbClr val="002D5B"/>
                </a:solidFill>
                <a:effectLst/>
                <a:uLnTx/>
                <a:uFillTx/>
                <a:latin typeface="Calibri" panose="020F0502020204030204" pitchFamily="34" charset="0"/>
                <a:ea typeface="Arial Unicode MS" panose="020B0604020202020204" pitchFamily="34" charset="-128"/>
                <a:cs typeface="Arial Unicode MS" panose="020B0604020202020204" pitchFamily="34" charset="-128"/>
              </a:rPr>
              <a:t>Annual revenues from payroll tax would cover </a:t>
            </a:r>
            <a:r>
              <a:rPr kumimoji="0" lang="en-US" sz="2400" b="1" i="1" u="none" strike="noStrike" kern="1200" cap="none" spc="0" normalizeH="0" baseline="0" noProof="0" dirty="0">
                <a:ln>
                  <a:noFill/>
                </a:ln>
                <a:solidFill>
                  <a:srgbClr val="002D5B"/>
                </a:solidFill>
                <a:effectLst/>
                <a:uLnTx/>
                <a:uFillTx/>
                <a:latin typeface="Calibri" panose="020F0502020204030204" pitchFamily="34" charset="0"/>
                <a:ea typeface="Arial Unicode MS" panose="020B0604020202020204" pitchFamily="34" charset="-128"/>
                <a:cs typeface="Arial Unicode MS" panose="020B0604020202020204" pitchFamily="34" charset="-128"/>
              </a:rPr>
              <a:t>only</a:t>
            </a:r>
            <a:r>
              <a:rPr kumimoji="0" lang="en-US" sz="2400" b="1" i="0" u="none" strike="noStrike" kern="1200" cap="none" spc="0" normalizeH="0" baseline="0" noProof="0" dirty="0">
                <a:ln>
                  <a:noFill/>
                </a:ln>
                <a:solidFill>
                  <a:srgbClr val="002D5B"/>
                </a:solidFill>
                <a:effectLst/>
                <a:uLnTx/>
                <a:uFillTx/>
                <a:latin typeface="Calibri" panose="020F0502020204030204" pitchFamily="34" charset="0"/>
                <a:ea typeface="Arial Unicode MS" panose="020B0604020202020204" pitchFamily="34" charset="-128"/>
                <a:cs typeface="Arial Unicode MS" panose="020B0604020202020204" pitchFamily="34" charset="-128"/>
              </a:rPr>
              <a:t> </a:t>
            </a:r>
            <a:r>
              <a:rPr kumimoji="0" lang="en-US" sz="2200" b="1" i="0" u="none" strike="noStrike" kern="1200" cap="none" spc="0" normalizeH="0" baseline="0" noProof="0" dirty="0">
                <a:ln>
                  <a:noFill/>
                </a:ln>
                <a:solidFill>
                  <a:srgbClr val="002D5B"/>
                </a:solidFill>
                <a:effectLst/>
                <a:uLnTx/>
                <a:uFillTx/>
                <a:latin typeface="Calibri" panose="020F0502020204030204" pitchFamily="34" charset="0"/>
                <a:ea typeface="Arial Unicode MS" panose="020B0604020202020204" pitchFamily="34" charset="-128"/>
                <a:cs typeface="Arial Unicode MS" panose="020B0604020202020204" pitchFamily="34" charset="-128"/>
              </a:rPr>
              <a:t> </a:t>
            </a:r>
            <a:r>
              <a:rPr kumimoji="0" lang="en-US" sz="2200" b="1" i="1" u="none" strike="noStrike" kern="1200" cap="none" spc="0" normalizeH="0" baseline="0" noProof="0" dirty="0">
                <a:ln>
                  <a:noFill/>
                </a:ln>
                <a:solidFill>
                  <a:srgbClr val="002D5B"/>
                </a:solidFill>
                <a:effectLst/>
                <a:uLnTx/>
                <a:uFillTx/>
                <a:latin typeface="Calibri" panose="020F0502020204030204" pitchFamily="34" charset="0"/>
                <a:ea typeface="Arial Unicode MS" panose="020B0604020202020204" pitchFamily="34" charset="-128"/>
                <a:cs typeface="Arial Unicode MS" panose="020B0604020202020204" pitchFamily="34" charset="-128"/>
              </a:rPr>
              <a:t>75% </a:t>
            </a:r>
            <a:r>
              <a:rPr kumimoji="0" lang="en-US" sz="2200" b="0" i="0" u="none" strike="noStrike" kern="1200" cap="none" spc="0" normalizeH="0" baseline="0" noProof="0" dirty="0">
                <a:ln>
                  <a:noFill/>
                </a:ln>
                <a:solidFill>
                  <a:srgbClr val="002D5B"/>
                </a:solidFill>
                <a:effectLst/>
                <a:uLnTx/>
                <a:uFillTx/>
                <a:latin typeface="Calibri" panose="020F0502020204030204" pitchFamily="34" charset="0"/>
                <a:ea typeface="Arial Unicode MS" panose="020B0604020202020204" pitchFamily="34" charset="-128"/>
                <a:cs typeface="Arial Unicode MS" panose="020B0604020202020204" pitchFamily="34" charset="-128"/>
              </a:rPr>
              <a:t>of benefits through 2089</a:t>
            </a:r>
            <a:endParaRPr kumimoji="0" lang="en-US" sz="2200" b="0" i="0" u="none" strike="noStrike" kern="1200" cap="none" spc="0" normalizeH="0" baseline="0" noProof="0" dirty="0">
              <a:ln>
                <a:noFill/>
              </a:ln>
              <a:solidFill>
                <a:srgbClr val="FF0000"/>
              </a:solidFill>
              <a:effectLst/>
              <a:uLnTx/>
              <a:uFillTx/>
              <a:latin typeface="Calibri" panose="020F0502020204030204" pitchFamily="34" charset="0"/>
              <a:ea typeface="Arial Unicode MS" panose="020B0604020202020204" pitchFamily="34" charset="-128"/>
              <a:cs typeface="Arial Unicode MS" panose="020B0604020202020204" pitchFamily="34" charset="-128"/>
            </a:endParaRPr>
          </a:p>
        </p:txBody>
      </p:sp>
      <p:sp>
        <p:nvSpPr>
          <p:cNvPr id="35" name="Rectangle 16"/>
          <p:cNvSpPr>
            <a:spLocks/>
          </p:cNvSpPr>
          <p:nvPr/>
        </p:nvSpPr>
        <p:spPr bwMode="auto">
          <a:xfrm>
            <a:off x="358681" y="2731479"/>
            <a:ext cx="2474069" cy="13849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square" lIns="0" tIns="0" rIns="40638" bIns="0">
            <a:spAutoFit/>
          </a:bodyPr>
          <a:lstStyle/>
          <a:p>
            <a:pPr marL="39688" marR="0" lvl="0" indent="0" algn="r" defTabSz="914400" rtl="0" eaLnBrk="1" fontAlgn="base" latinLnBrk="0" hangingPunct="1">
              <a:lnSpc>
                <a:spcPct val="100000"/>
              </a:lnSpc>
              <a:spcBef>
                <a:spcPct val="0"/>
              </a:spcBef>
              <a:spcAft>
                <a:spcPct val="0"/>
              </a:spcAft>
              <a:buClrTx/>
              <a:buSzTx/>
              <a:buFontTx/>
              <a:buNone/>
              <a:tabLst/>
              <a:defRPr/>
            </a:pPr>
            <a:r>
              <a:rPr kumimoji="0" lang="en-US" sz="2200" b="0" i="0" u="none" strike="noStrike" kern="1200" cap="none" spc="0" normalizeH="0" baseline="0" noProof="0" dirty="0">
                <a:ln>
                  <a:noFill/>
                </a:ln>
                <a:solidFill>
                  <a:srgbClr val="002D5B"/>
                </a:solidFill>
                <a:effectLst/>
                <a:uLnTx/>
                <a:uFillTx/>
                <a:latin typeface="Calibri" panose="020F0502020204030204" pitchFamily="34" charset="0"/>
                <a:ea typeface="Arial Unicode MS" panose="020B0604020202020204" pitchFamily="34" charset="-128"/>
                <a:cs typeface="Arial Unicode MS" panose="020B0604020202020204" pitchFamily="34" charset="-128"/>
              </a:rPr>
              <a:t>Started paying out </a:t>
            </a:r>
            <a:r>
              <a:rPr kumimoji="0" lang="en-US" sz="2400" b="1" i="1" u="none" strike="noStrike" kern="1200" cap="none" spc="0" normalizeH="0" baseline="0" noProof="0" dirty="0">
                <a:ln>
                  <a:noFill/>
                </a:ln>
                <a:solidFill>
                  <a:srgbClr val="002D5B"/>
                </a:solidFill>
                <a:effectLst/>
                <a:uLnTx/>
                <a:uFillTx/>
                <a:latin typeface="Calibri" panose="020F0502020204030204" pitchFamily="34" charset="0"/>
                <a:ea typeface="Arial Unicode MS" panose="020B0604020202020204" pitchFamily="34" charset="-128"/>
                <a:cs typeface="Arial Unicode MS" panose="020B0604020202020204" pitchFamily="34" charset="-128"/>
              </a:rPr>
              <a:t>more</a:t>
            </a:r>
            <a:r>
              <a:rPr kumimoji="0" lang="en-US" sz="2400" b="1" i="0" u="none" strike="noStrike" kern="1200" cap="none" spc="0" normalizeH="0" baseline="0" noProof="0" dirty="0">
                <a:ln>
                  <a:noFill/>
                </a:ln>
                <a:solidFill>
                  <a:srgbClr val="002D5B"/>
                </a:solidFill>
                <a:effectLst/>
                <a:uLnTx/>
                <a:uFillTx/>
                <a:latin typeface="Calibri" panose="020F0502020204030204" pitchFamily="34" charset="0"/>
                <a:ea typeface="Arial Unicode MS" panose="020B0604020202020204" pitchFamily="34" charset="-128"/>
                <a:cs typeface="Arial Unicode MS" panose="020B0604020202020204" pitchFamily="34" charset="-128"/>
              </a:rPr>
              <a:t> </a:t>
            </a:r>
            <a:r>
              <a:rPr kumimoji="0" lang="en-US" sz="2200" b="1" i="0" u="none" strike="noStrike" kern="1200" cap="none" spc="0" normalizeH="0" baseline="0" noProof="0" dirty="0">
                <a:ln>
                  <a:noFill/>
                </a:ln>
                <a:solidFill>
                  <a:srgbClr val="002D5B"/>
                </a:solidFill>
                <a:effectLst/>
                <a:uLnTx/>
                <a:uFillTx/>
                <a:latin typeface="Calibri" panose="020F0502020204030204" pitchFamily="34" charset="0"/>
                <a:ea typeface="Arial Unicode MS" panose="020B0604020202020204" pitchFamily="34" charset="-128"/>
                <a:cs typeface="Arial Unicode MS" panose="020B0604020202020204" pitchFamily="34" charset="-128"/>
              </a:rPr>
              <a:t>in benefits than it collected </a:t>
            </a:r>
            <a:br>
              <a:rPr kumimoji="0" lang="en-US" sz="2200" b="1" i="0" u="none" strike="noStrike" kern="1200" cap="none" spc="0" normalizeH="0" baseline="0" noProof="0" dirty="0">
                <a:ln>
                  <a:noFill/>
                </a:ln>
                <a:solidFill>
                  <a:srgbClr val="002D5B"/>
                </a:solidFill>
                <a:effectLst/>
                <a:uLnTx/>
                <a:uFillTx/>
                <a:latin typeface="Calibri" panose="020F0502020204030204" pitchFamily="34" charset="0"/>
                <a:ea typeface="Arial Unicode MS" panose="020B0604020202020204" pitchFamily="34" charset="-128"/>
                <a:cs typeface="Arial Unicode MS" panose="020B0604020202020204" pitchFamily="34" charset="-128"/>
              </a:rPr>
            </a:br>
            <a:r>
              <a:rPr kumimoji="0" lang="en-US" sz="2200" b="0" i="0" u="none" strike="noStrike" kern="1200" cap="none" spc="0" normalizeH="0" baseline="0" noProof="0" dirty="0">
                <a:ln>
                  <a:noFill/>
                </a:ln>
                <a:solidFill>
                  <a:srgbClr val="002D5B"/>
                </a:solidFill>
                <a:effectLst/>
                <a:uLnTx/>
                <a:uFillTx/>
                <a:latin typeface="Calibri" panose="020F0502020204030204" pitchFamily="34" charset="0"/>
                <a:ea typeface="Arial Unicode MS" panose="020B0604020202020204" pitchFamily="34" charset="-128"/>
                <a:cs typeface="Arial Unicode MS" panose="020B0604020202020204" pitchFamily="34" charset="-128"/>
              </a:rPr>
              <a:t>in revenues</a:t>
            </a:r>
          </a:p>
        </p:txBody>
      </p:sp>
      <p:graphicFrame>
        <p:nvGraphicFramePr>
          <p:cNvPr id="9" name="Chart 8"/>
          <p:cNvGraphicFramePr/>
          <p:nvPr>
            <p:extLst/>
          </p:nvPr>
        </p:nvGraphicFramePr>
        <p:xfrm>
          <a:off x="3123583" y="2040779"/>
          <a:ext cx="2913018" cy="406400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rot="16200000">
            <a:off x="2945128" y="4524303"/>
            <a:ext cx="1512145" cy="46166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ACD08C">
                    <a:lumMod val="60000"/>
                    <a:lumOff val="40000"/>
                  </a:srgbClr>
                </a:solidFill>
                <a:effectLst/>
                <a:uLnTx/>
                <a:uFillTx/>
                <a:latin typeface="Calibri" panose="020F0502020204030204" pitchFamily="34" charset="0"/>
                <a:ea typeface="+mn-ea"/>
                <a:cs typeface="Arial" panose="020B0604020202020204" pitchFamily="34" charset="0"/>
              </a:rPr>
              <a:t>REVENUES</a:t>
            </a:r>
          </a:p>
        </p:txBody>
      </p:sp>
      <p:sp>
        <p:nvSpPr>
          <p:cNvPr id="14" name="TextBox 13"/>
          <p:cNvSpPr txBox="1"/>
          <p:nvPr/>
        </p:nvSpPr>
        <p:spPr>
          <a:xfrm rot="16200000">
            <a:off x="3465441" y="4600477"/>
            <a:ext cx="1359796" cy="46166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B3DC">
                    <a:lumMod val="20000"/>
                    <a:lumOff val="80000"/>
                  </a:srgbClr>
                </a:solidFill>
                <a:effectLst/>
                <a:uLnTx/>
                <a:uFillTx/>
                <a:latin typeface="Calibri" panose="020F0502020204030204" pitchFamily="34" charset="0"/>
                <a:ea typeface="+mn-ea"/>
                <a:cs typeface="Arial" panose="020B0604020202020204" pitchFamily="34" charset="0"/>
              </a:rPr>
              <a:t>BENEFITS</a:t>
            </a:r>
          </a:p>
        </p:txBody>
      </p:sp>
      <p:sp>
        <p:nvSpPr>
          <p:cNvPr id="15" name="TextBox 14"/>
          <p:cNvSpPr txBox="1"/>
          <p:nvPr/>
        </p:nvSpPr>
        <p:spPr>
          <a:xfrm rot="16200000">
            <a:off x="4264477" y="4524303"/>
            <a:ext cx="1512145" cy="46166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ACD08C">
                    <a:lumMod val="60000"/>
                    <a:lumOff val="40000"/>
                  </a:srgbClr>
                </a:solidFill>
                <a:effectLst/>
                <a:uLnTx/>
                <a:uFillTx/>
                <a:latin typeface="Calibri" panose="020F0502020204030204" pitchFamily="34" charset="0"/>
                <a:ea typeface="+mn-ea"/>
                <a:cs typeface="Arial" panose="020B0604020202020204" pitchFamily="34" charset="0"/>
              </a:rPr>
              <a:t>REVENUES</a:t>
            </a:r>
          </a:p>
        </p:txBody>
      </p:sp>
      <p:sp>
        <p:nvSpPr>
          <p:cNvPr id="16" name="TextBox 15"/>
          <p:cNvSpPr txBox="1"/>
          <p:nvPr/>
        </p:nvSpPr>
        <p:spPr>
          <a:xfrm rot="16200000">
            <a:off x="4784790" y="4600477"/>
            <a:ext cx="1359796" cy="46166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B3DC">
                    <a:lumMod val="20000"/>
                    <a:lumOff val="80000"/>
                  </a:srgbClr>
                </a:solidFill>
                <a:effectLst/>
                <a:uLnTx/>
                <a:uFillTx/>
                <a:latin typeface="Calibri" panose="020F0502020204030204" pitchFamily="34" charset="0"/>
                <a:ea typeface="+mn-ea"/>
                <a:cs typeface="Arial" panose="020B0604020202020204" pitchFamily="34" charset="0"/>
              </a:rPr>
              <a:t>BENEFITS</a:t>
            </a:r>
          </a:p>
        </p:txBody>
      </p:sp>
      <p:sp>
        <p:nvSpPr>
          <p:cNvPr id="5" name="Rectangle 4"/>
          <p:cNvSpPr/>
          <p:nvPr/>
        </p:nvSpPr>
        <p:spPr>
          <a:xfrm>
            <a:off x="5237421" y="2180842"/>
            <a:ext cx="443525" cy="847181"/>
          </a:xfrm>
          <a:prstGeom prst="rect">
            <a:avLst/>
          </a:prstGeom>
          <a:gradFill flip="none" rotWithShape="1">
            <a:gsLst>
              <a:gs pos="0">
                <a:schemeClr val="accent1">
                  <a:lumMod val="5000"/>
                  <a:lumOff val="95000"/>
                  <a:alpha val="96000"/>
                </a:schemeClr>
              </a:gs>
              <a:gs pos="97000">
                <a:srgbClr val="FFFFFF">
                  <a:alpha val="67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Rectangle 11"/>
          <p:cNvSpPr>
            <a:spLocks/>
          </p:cNvSpPr>
          <p:nvPr/>
        </p:nvSpPr>
        <p:spPr bwMode="auto">
          <a:xfrm>
            <a:off x="522365" y="4998699"/>
            <a:ext cx="2310385" cy="6771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square" lIns="0" tIns="0" rIns="40638" bIns="0">
            <a:spAutoFit/>
          </a:bodyPr>
          <a:lstStyle/>
          <a:p>
            <a:pPr marL="39688" marR="0" lvl="0" indent="0" algn="r" defTabSz="914400" rtl="0" eaLnBrk="1" fontAlgn="base" latinLnBrk="0" hangingPunct="1">
              <a:lnSpc>
                <a:spcPct val="100000"/>
              </a:lnSpc>
              <a:spcBef>
                <a:spcPct val="0"/>
              </a:spcBef>
              <a:spcAft>
                <a:spcPct val="0"/>
              </a:spcAft>
              <a:buClrTx/>
              <a:buSzTx/>
              <a:buFontTx/>
              <a:buNone/>
              <a:tabLst/>
              <a:defRPr/>
            </a:pPr>
            <a:r>
              <a:rPr kumimoji="0" lang="en-US" sz="2200" b="0" i="0" u="none" strike="noStrike" kern="1200" cap="none" spc="0" normalizeH="0" baseline="0" noProof="0" dirty="0">
                <a:ln>
                  <a:noFill/>
                </a:ln>
                <a:solidFill>
                  <a:srgbClr val="002D5B"/>
                </a:solidFill>
                <a:effectLst/>
                <a:uLnTx/>
                <a:uFillTx/>
                <a:latin typeface="Calibri" panose="020F0502020204030204" pitchFamily="34" charset="0"/>
                <a:ea typeface="Arial Unicode MS" panose="020B0604020202020204" pitchFamily="34" charset="-128"/>
                <a:cs typeface="Arial Unicode MS" panose="020B0604020202020204" pitchFamily="34" charset="-128"/>
              </a:rPr>
              <a:t>Trust fund reserves will grow until 2021</a:t>
            </a:r>
          </a:p>
        </p:txBody>
      </p:sp>
      <p:sp>
        <p:nvSpPr>
          <p:cNvPr id="18" name="Rectangle 5"/>
          <p:cNvSpPr>
            <a:spLocks/>
          </p:cNvSpPr>
          <p:nvPr/>
        </p:nvSpPr>
        <p:spPr bwMode="auto">
          <a:xfrm>
            <a:off x="6403587" y="2222204"/>
            <a:ext cx="1142610" cy="430887"/>
          </a:xfrm>
          <a:prstGeom prst="rect">
            <a:avLst/>
          </a:prstGeom>
          <a:solidFill>
            <a:schemeClr val="tx2"/>
          </a:solidFill>
          <a:ln>
            <a:noFill/>
          </a:ln>
        </p:spPr>
        <p:txBody>
          <a:bodyPr wrap="square" lIns="0" tIns="0" rIns="40638" bIns="0">
            <a:spAutoFit/>
          </a:bodyPr>
          <a:lstStyle/>
          <a:p>
            <a:pPr marL="39688" marR="0" lvl="0" indent="0" algn="ctr"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Arial Unicode MS" panose="020B0604020202020204" pitchFamily="34" charset="-128"/>
                <a:cs typeface="Arial Unicode MS" panose="020B0604020202020204" pitchFamily="34" charset="-128"/>
              </a:rPr>
              <a:t>2034</a:t>
            </a:r>
            <a:endParaRPr kumimoji="0" lang="en-US" sz="2800" b="1" i="0" u="none" strike="noStrike" kern="1200" cap="none" spc="0" normalizeH="0" baseline="0" noProof="0" dirty="0">
              <a:ln>
                <a:noFill/>
              </a:ln>
              <a:solidFill>
                <a:srgbClr val="FFFFFF"/>
              </a:solidFill>
              <a:effectLst/>
              <a:uLnTx/>
              <a:uFillTx/>
              <a:latin typeface="Calibri" panose="020F0502020204030204" pitchFamily="34" charset="0"/>
              <a:ea typeface="Arial Unicode MS" panose="020B0604020202020204" pitchFamily="34" charset="-128"/>
              <a:cs typeface="Arial Unicode MS" panose="020B0604020202020204" pitchFamily="34" charset="-128"/>
            </a:endParaRPr>
          </a:p>
        </p:txBody>
      </p:sp>
      <p:sp>
        <p:nvSpPr>
          <p:cNvPr id="19" name="Rectangle 5"/>
          <p:cNvSpPr>
            <a:spLocks/>
          </p:cNvSpPr>
          <p:nvPr/>
        </p:nvSpPr>
        <p:spPr bwMode="auto">
          <a:xfrm>
            <a:off x="6403587" y="3764354"/>
            <a:ext cx="1142610" cy="430887"/>
          </a:xfrm>
          <a:prstGeom prst="rect">
            <a:avLst/>
          </a:prstGeom>
          <a:solidFill>
            <a:schemeClr val="tx2"/>
          </a:solidFill>
          <a:ln>
            <a:noFill/>
          </a:ln>
        </p:spPr>
        <p:txBody>
          <a:bodyPr wrap="square" lIns="0" tIns="0" rIns="40638" bIns="0">
            <a:spAutoFit/>
          </a:bodyPr>
          <a:lstStyle/>
          <a:p>
            <a:pPr marL="39688" marR="0" lvl="0" indent="0" algn="ctr"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Arial Unicode MS" panose="020B0604020202020204" pitchFamily="34" charset="-128"/>
                <a:cs typeface="Arial Unicode MS" panose="020B0604020202020204" pitchFamily="34" charset="-128"/>
              </a:rPr>
              <a:t>2089</a:t>
            </a:r>
            <a:endParaRPr kumimoji="0" lang="en-US" sz="2800" b="1" i="0" u="none" strike="noStrike" kern="1200" cap="none" spc="0" normalizeH="0" baseline="0" noProof="0" dirty="0">
              <a:ln>
                <a:noFill/>
              </a:ln>
              <a:solidFill>
                <a:srgbClr val="FF0000"/>
              </a:solidFill>
              <a:effectLst/>
              <a:uLnTx/>
              <a:uFillTx/>
              <a:latin typeface="Calibri" panose="020F0502020204030204" pitchFamily="34" charset="0"/>
              <a:ea typeface="Arial Unicode MS" panose="020B0604020202020204" pitchFamily="34" charset="-128"/>
              <a:cs typeface="Arial Unicode MS" panose="020B0604020202020204" pitchFamily="34" charset="-128"/>
            </a:endParaRPr>
          </a:p>
        </p:txBody>
      </p:sp>
      <p:sp>
        <p:nvSpPr>
          <p:cNvPr id="20" name="Rectangle 11"/>
          <p:cNvSpPr>
            <a:spLocks/>
          </p:cNvSpPr>
          <p:nvPr/>
        </p:nvSpPr>
        <p:spPr bwMode="auto">
          <a:xfrm>
            <a:off x="6403587" y="2731479"/>
            <a:ext cx="2310385" cy="6771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square" lIns="0" tIns="0" rIns="40638" bIns="0">
            <a:spAutoFit/>
          </a:bodyPr>
          <a:lstStyle/>
          <a:p>
            <a:pPr marL="39688" marR="0" lvl="0" indent="0" algn="l" defTabSz="914400" rtl="0" eaLnBrk="1" fontAlgn="base" latinLnBrk="0" hangingPunct="1">
              <a:lnSpc>
                <a:spcPct val="100000"/>
              </a:lnSpc>
              <a:spcBef>
                <a:spcPct val="0"/>
              </a:spcBef>
              <a:spcAft>
                <a:spcPct val="0"/>
              </a:spcAft>
              <a:buClrTx/>
              <a:buSzTx/>
              <a:buFontTx/>
              <a:buNone/>
              <a:tabLst/>
              <a:defRPr/>
            </a:pPr>
            <a:r>
              <a:rPr kumimoji="0" lang="en-US" sz="2200" b="0" i="0" u="none" strike="noStrike" kern="1200" cap="none" spc="0" normalizeH="0" baseline="0" noProof="0" dirty="0">
                <a:ln>
                  <a:noFill/>
                </a:ln>
                <a:solidFill>
                  <a:srgbClr val="002D5B"/>
                </a:solidFill>
                <a:effectLst/>
                <a:uLnTx/>
                <a:uFillTx/>
                <a:latin typeface="Calibri" panose="020F0502020204030204" pitchFamily="34" charset="0"/>
                <a:ea typeface="Arial Unicode MS" panose="020B0604020202020204" pitchFamily="34" charset="-128"/>
                <a:cs typeface="Arial Unicode MS" panose="020B0604020202020204" pitchFamily="34" charset="-128"/>
              </a:rPr>
              <a:t>Trust funds will be </a:t>
            </a:r>
            <a:r>
              <a:rPr kumimoji="0" lang="en-US" sz="2200" b="1" i="0" u="none" strike="noStrike" kern="1200" cap="none" spc="0" normalizeH="0" baseline="0" noProof="0" dirty="0">
                <a:ln>
                  <a:noFill/>
                </a:ln>
                <a:solidFill>
                  <a:srgbClr val="002D5B"/>
                </a:solidFill>
                <a:effectLst/>
                <a:uLnTx/>
                <a:uFillTx/>
                <a:latin typeface="Calibri" panose="020F0502020204030204" pitchFamily="34" charset="0"/>
                <a:ea typeface="Arial Unicode MS" panose="020B0604020202020204" pitchFamily="34" charset="-128"/>
                <a:cs typeface="Arial Unicode MS" panose="020B0604020202020204" pitchFamily="34" charset="-128"/>
              </a:rPr>
              <a:t>depleted</a:t>
            </a:r>
            <a:r>
              <a:rPr kumimoji="0" lang="en-US" sz="2200" b="0" i="0" u="none" strike="noStrike" kern="1200" cap="none" spc="0" normalizeH="0" baseline="0" noProof="0" dirty="0">
                <a:ln>
                  <a:noFill/>
                </a:ln>
                <a:solidFill>
                  <a:srgbClr val="002D5B"/>
                </a:solidFill>
                <a:effectLst/>
                <a:uLnTx/>
                <a:uFillTx/>
                <a:latin typeface="Calibri" panose="020F0502020204030204" pitchFamily="34" charset="0"/>
                <a:ea typeface="Arial Unicode MS" panose="020B0604020202020204" pitchFamily="34" charset="-128"/>
                <a:cs typeface="Arial Unicode MS" panose="020B0604020202020204" pitchFamily="34" charset="-128"/>
              </a:rPr>
              <a:t> by 2034</a:t>
            </a:r>
          </a:p>
        </p:txBody>
      </p:sp>
      <p:sp>
        <p:nvSpPr>
          <p:cNvPr id="2" name="Slide Number Placeholder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A296027-BCC7-4F88-9C12-58AA7227D77E}" type="slidenum">
              <a:rPr kumimoji="0" lang="en-US" sz="1000" b="0" i="0" u="none" strike="noStrike" kern="1200" cap="none" spc="0" normalizeH="0" baseline="0" noProof="0" smtClean="0">
                <a:ln>
                  <a:noFill/>
                </a:ln>
                <a:solidFill>
                  <a:srgbClr val="898E9B"/>
                </a:solidFill>
                <a:effectLst/>
                <a:uLnTx/>
                <a:uFillTx/>
                <a:latin typeface="Calibri"/>
                <a:ea typeface="+mn-ea"/>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sz="1000" b="0" i="0" u="none" strike="noStrike" kern="1200" cap="none" spc="0" normalizeH="0" baseline="0" noProof="0" dirty="0">
              <a:ln>
                <a:noFill/>
              </a:ln>
              <a:solidFill>
                <a:srgbClr val="898E9B"/>
              </a:solidFill>
              <a:effectLst/>
              <a:uLnTx/>
              <a:uFillTx/>
              <a:latin typeface="Calibri"/>
              <a:ea typeface="+mn-ea"/>
            </a:endParaRPr>
          </a:p>
        </p:txBody>
      </p:sp>
    </p:spTree>
    <p:extLst>
      <p:ext uri="{BB962C8B-B14F-4D97-AF65-F5344CB8AC3E}">
        <p14:creationId xmlns:p14="http://schemas.microsoft.com/office/powerpoint/2010/main" val="1775120878"/>
      </p:ext>
    </p:extLst>
  </p:cSld>
  <p:clrMapOvr>
    <a:masterClrMapping/>
  </p:clrMapOvr>
  <p:transition spd="slow">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type="title"/>
          </p:nvPr>
        </p:nvSpPr>
        <p:spPr/>
        <p:txBody>
          <a:bodyPr/>
          <a:lstStyle/>
          <a:p>
            <a:r>
              <a:rPr lang="en-US" dirty="0">
                <a:sym typeface="Calibri Bold" charset="0"/>
              </a:rPr>
              <a:t>Proposals to strengthen Social Security</a:t>
            </a:r>
          </a:p>
        </p:txBody>
      </p:sp>
      <p:sp>
        <p:nvSpPr>
          <p:cNvPr id="23556" name="Rectangle 4"/>
          <p:cNvSpPr>
            <a:spLocks noGrp="1" noChangeArrowheads="1"/>
          </p:cNvSpPr>
          <p:nvPr>
            <p:ph idx="1"/>
          </p:nvPr>
        </p:nvSpPr>
        <p:spPr>
          <a:xfrm>
            <a:off x="892608" y="1337056"/>
            <a:ext cx="7835755" cy="5108575"/>
          </a:xfrm>
        </p:spPr>
        <p:txBody>
          <a:bodyPr/>
          <a:lstStyle/>
          <a:p>
            <a:pPr marL="233362" lvl="1" indent="0">
              <a:lnSpc>
                <a:spcPts val="2880"/>
              </a:lnSpc>
              <a:spcBef>
                <a:spcPts val="1000"/>
              </a:spcBef>
              <a:buNone/>
            </a:pPr>
            <a:r>
              <a:rPr lang="en-US" b="1" dirty="0">
                <a:solidFill>
                  <a:schemeClr val="accent2"/>
                </a:solidFill>
                <a:sym typeface="Calibri" charset="0"/>
              </a:rPr>
              <a:t>RAISE</a:t>
            </a:r>
            <a:r>
              <a:rPr lang="en-US" dirty="0">
                <a:solidFill>
                  <a:schemeClr val="accent2"/>
                </a:solidFill>
                <a:sym typeface="Calibri" charset="0"/>
              </a:rPr>
              <a:t> </a:t>
            </a:r>
            <a:r>
              <a:rPr lang="en-US" dirty="0">
                <a:sym typeface="Calibri" charset="0"/>
              </a:rPr>
              <a:t>the full retirement age</a:t>
            </a:r>
          </a:p>
          <a:p>
            <a:pPr marL="233362" lvl="1" indent="0">
              <a:lnSpc>
                <a:spcPts val="2880"/>
              </a:lnSpc>
              <a:spcBef>
                <a:spcPts val="1000"/>
              </a:spcBef>
              <a:buNone/>
            </a:pPr>
            <a:r>
              <a:rPr lang="en-US" b="1" dirty="0">
                <a:solidFill>
                  <a:schemeClr val="accent2"/>
                </a:solidFill>
                <a:sym typeface="Calibri" charset="0"/>
              </a:rPr>
              <a:t>BEGIN</a:t>
            </a:r>
            <a:r>
              <a:rPr lang="en-US" dirty="0">
                <a:sym typeface="Calibri" charset="0"/>
              </a:rPr>
              <a:t> longevity indexing</a:t>
            </a:r>
          </a:p>
          <a:p>
            <a:pPr marL="233362" lvl="1" indent="0">
              <a:lnSpc>
                <a:spcPts val="2880"/>
              </a:lnSpc>
              <a:spcBef>
                <a:spcPts val="1000"/>
              </a:spcBef>
              <a:buNone/>
            </a:pPr>
            <a:r>
              <a:rPr lang="en-US" b="1" dirty="0">
                <a:solidFill>
                  <a:schemeClr val="accent2"/>
                </a:solidFill>
                <a:sym typeface="Calibri" charset="0"/>
              </a:rPr>
              <a:t>RECALCULATE</a:t>
            </a:r>
            <a:r>
              <a:rPr lang="en-US" dirty="0">
                <a:sym typeface="Calibri" charset="0"/>
              </a:rPr>
              <a:t> the cost-of-living adjustment </a:t>
            </a:r>
          </a:p>
          <a:p>
            <a:pPr marL="233362" lvl="1" indent="0">
              <a:lnSpc>
                <a:spcPts val="2880"/>
              </a:lnSpc>
              <a:spcBef>
                <a:spcPts val="1000"/>
              </a:spcBef>
              <a:buNone/>
            </a:pPr>
            <a:r>
              <a:rPr lang="en-US" b="1" dirty="0">
                <a:solidFill>
                  <a:schemeClr val="accent2"/>
                </a:solidFill>
                <a:sym typeface="Calibri" charset="0"/>
              </a:rPr>
              <a:t>INCREASE</a:t>
            </a:r>
            <a:r>
              <a:rPr lang="en-US" dirty="0">
                <a:sym typeface="Calibri" charset="0"/>
              </a:rPr>
              <a:t> the payroll tax cap (currently $132,900)</a:t>
            </a:r>
          </a:p>
          <a:p>
            <a:pPr marL="233362" lvl="1" indent="0">
              <a:lnSpc>
                <a:spcPts val="2880"/>
              </a:lnSpc>
              <a:spcBef>
                <a:spcPts val="1000"/>
              </a:spcBef>
              <a:buNone/>
            </a:pPr>
            <a:r>
              <a:rPr lang="en-US" b="1" dirty="0">
                <a:solidFill>
                  <a:schemeClr val="accent2"/>
                </a:solidFill>
                <a:sym typeface="Calibri" charset="0"/>
              </a:rPr>
              <a:t>ELIMINATE</a:t>
            </a:r>
            <a:r>
              <a:rPr lang="en-US" dirty="0">
                <a:sym typeface="Calibri" charset="0"/>
              </a:rPr>
              <a:t> the payroll tax cap </a:t>
            </a:r>
          </a:p>
          <a:p>
            <a:pPr marL="233362" lvl="1" indent="0">
              <a:lnSpc>
                <a:spcPts val="2880"/>
              </a:lnSpc>
              <a:spcBef>
                <a:spcPts val="1000"/>
              </a:spcBef>
              <a:buNone/>
            </a:pPr>
            <a:r>
              <a:rPr lang="en-US" b="1" dirty="0">
                <a:solidFill>
                  <a:schemeClr val="accent2"/>
                </a:solidFill>
                <a:sym typeface="Calibri" charset="0"/>
              </a:rPr>
              <a:t>REDUCE</a:t>
            </a:r>
            <a:r>
              <a:rPr lang="en-US" dirty="0">
                <a:sym typeface="Calibri" charset="0"/>
              </a:rPr>
              <a:t> benefits for higher-income earners</a:t>
            </a:r>
          </a:p>
          <a:p>
            <a:pPr marL="233362" lvl="1" indent="0">
              <a:lnSpc>
                <a:spcPts val="2880"/>
              </a:lnSpc>
              <a:spcBef>
                <a:spcPts val="1000"/>
              </a:spcBef>
              <a:buNone/>
            </a:pPr>
            <a:r>
              <a:rPr lang="en-US" b="1" dirty="0">
                <a:solidFill>
                  <a:schemeClr val="accent2"/>
                </a:solidFill>
                <a:sym typeface="Calibri" charset="0"/>
              </a:rPr>
              <a:t>INCREASE</a:t>
            </a:r>
            <a:r>
              <a:rPr lang="en-US" dirty="0">
                <a:sym typeface="Calibri" charset="0"/>
              </a:rPr>
              <a:t> the payroll tax rate (6.2%)</a:t>
            </a:r>
          </a:p>
          <a:p>
            <a:pPr marL="233362" lvl="1" indent="0">
              <a:lnSpc>
                <a:spcPts val="2880"/>
              </a:lnSpc>
              <a:spcBef>
                <a:spcPts val="1000"/>
              </a:spcBef>
              <a:buNone/>
            </a:pPr>
            <a:r>
              <a:rPr lang="en-US" b="1" dirty="0">
                <a:solidFill>
                  <a:schemeClr val="accent2"/>
                </a:solidFill>
                <a:sym typeface="Calibri" charset="0"/>
              </a:rPr>
              <a:t>TAX</a:t>
            </a:r>
            <a:r>
              <a:rPr lang="en-US" dirty="0">
                <a:sym typeface="Calibri" charset="0"/>
              </a:rPr>
              <a:t> all salary reduction plans</a:t>
            </a:r>
          </a:p>
          <a:p>
            <a:pPr marL="233362" lvl="1" indent="0">
              <a:lnSpc>
                <a:spcPts val="2880"/>
              </a:lnSpc>
              <a:spcBef>
                <a:spcPts val="1000"/>
              </a:spcBef>
              <a:buNone/>
            </a:pPr>
            <a:r>
              <a:rPr lang="en-US" b="1" dirty="0">
                <a:solidFill>
                  <a:schemeClr val="accent2"/>
                </a:solidFill>
                <a:sym typeface="Calibri" charset="0"/>
              </a:rPr>
              <a:t>INCREASE</a:t>
            </a:r>
            <a:r>
              <a:rPr lang="en-US" dirty="0">
                <a:sym typeface="Calibri" charset="0"/>
              </a:rPr>
              <a:t> number of years used to calculate initial benefits</a:t>
            </a:r>
          </a:p>
          <a:p>
            <a:pPr marL="233362" lvl="1" indent="0">
              <a:lnSpc>
                <a:spcPts val="2880"/>
              </a:lnSpc>
              <a:spcBef>
                <a:spcPts val="1000"/>
              </a:spcBef>
              <a:buNone/>
            </a:pPr>
            <a:r>
              <a:rPr lang="en-US" b="1" dirty="0">
                <a:solidFill>
                  <a:schemeClr val="accent2"/>
                </a:solidFill>
                <a:sym typeface="Calibri" charset="0"/>
              </a:rPr>
              <a:t>INVEST</a:t>
            </a:r>
            <a:r>
              <a:rPr lang="en-US" dirty="0">
                <a:sym typeface="Calibri" charset="0"/>
              </a:rPr>
              <a:t> a portion of funds in a broad equity market fund</a:t>
            </a:r>
          </a:p>
        </p:txBody>
      </p:sp>
      <p:sp>
        <p:nvSpPr>
          <p:cNvPr id="4" name="Slide Number Placeholder 3"/>
          <p:cNvSpPr>
            <a:spLocks noGrp="1"/>
          </p:cNvSpPr>
          <p:nvPr>
            <p:ph type="sldNum" sz="quarter" idx="12"/>
          </p:nvPr>
        </p:nvSpPr>
        <p:spPr/>
        <p:txBody>
          <a:bodyPr/>
          <a:lstStyle/>
          <a:p>
            <a:pPr>
              <a:defRPr/>
            </a:pPr>
            <a:fld id="{2DFAB803-8FD5-48B1-B403-195CE984C8BB}" type="slidenum">
              <a:rPr lang="en-US" smtClean="0"/>
              <a:pPr>
                <a:defRPr/>
              </a:pPr>
              <a:t>11</a:t>
            </a:fld>
            <a:endParaRPr lang="en-US" dirty="0"/>
          </a:p>
        </p:txBody>
      </p:sp>
      <p:sp>
        <p:nvSpPr>
          <p:cNvPr id="18" name="TextBox 7"/>
          <p:cNvSpPr txBox="1">
            <a:spLocks noChangeArrowheads="1"/>
          </p:cNvSpPr>
          <p:nvPr/>
        </p:nvSpPr>
        <p:spPr bwMode="auto">
          <a:xfrm>
            <a:off x="461963" y="6378189"/>
            <a:ext cx="8383587"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spcBef>
                <a:spcPct val="20000"/>
              </a:spcBef>
              <a:buClr>
                <a:schemeClr val="tx2"/>
              </a:buClr>
              <a:buSzPct val="80000"/>
              <a:defRPr sz="2800">
                <a:solidFill>
                  <a:schemeClr val="tx1"/>
                </a:solidFill>
                <a:latin typeface="Calibri" panose="020F0502020204030204" pitchFamily="34" charset="0"/>
              </a:defRPr>
            </a:lvl1pPr>
            <a:lvl2pPr marL="742950" indent="-285750">
              <a:spcBef>
                <a:spcPct val="20000"/>
              </a:spcBef>
              <a:buClr>
                <a:schemeClr val="tx2"/>
              </a:buClr>
              <a:buSzPct val="80000"/>
              <a:buFont typeface="Wingdings" panose="05000000000000000000" pitchFamily="2" charset="2"/>
              <a:buChar char="§"/>
              <a:defRPr sz="2400">
                <a:solidFill>
                  <a:schemeClr val="tx1"/>
                </a:solidFill>
                <a:latin typeface="Calibri" panose="020F0502020204030204" pitchFamily="34" charset="0"/>
              </a:defRPr>
            </a:lvl2pPr>
            <a:lvl3pPr marL="1143000" indent="-228600">
              <a:spcBef>
                <a:spcPct val="20000"/>
              </a:spcBef>
              <a:buClr>
                <a:schemeClr val="tx2"/>
              </a:buClr>
              <a:buSzPct val="80000"/>
              <a:buFont typeface="Wingdings" panose="05000000000000000000" pitchFamily="2" charset="2"/>
              <a:buChar char="§"/>
              <a:defRPr sz="2000">
                <a:solidFill>
                  <a:schemeClr val="tx1"/>
                </a:solidFill>
                <a:latin typeface="Calibri" panose="020F0502020204030204" pitchFamily="34" charset="0"/>
              </a:defRPr>
            </a:lvl3pPr>
            <a:lvl4pPr marL="16002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eaLnBrk="1" hangingPunct="1"/>
            <a:r>
              <a:rPr lang="en-US" sz="900" dirty="0"/>
              <a:t>Source: Center for American Progress, Cato Institute, 2013.</a:t>
            </a:r>
          </a:p>
        </p:txBody>
      </p:sp>
      <p:grpSp>
        <p:nvGrpSpPr>
          <p:cNvPr id="25" name="Group 24"/>
          <p:cNvGrpSpPr/>
          <p:nvPr/>
        </p:nvGrpSpPr>
        <p:grpSpPr>
          <a:xfrm>
            <a:off x="1761688" y="1744937"/>
            <a:ext cx="7147166" cy="4454554"/>
            <a:chOff x="1761688" y="1678561"/>
            <a:chExt cx="7147166" cy="4454554"/>
          </a:xfrm>
        </p:grpSpPr>
        <p:cxnSp>
          <p:nvCxnSpPr>
            <p:cNvPr id="3" name="Straight Connector 2"/>
            <p:cNvCxnSpPr/>
            <p:nvPr/>
          </p:nvCxnSpPr>
          <p:spPr>
            <a:xfrm>
              <a:off x="2013358" y="1678561"/>
              <a:ext cx="6895496" cy="0"/>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2064709" y="2173511"/>
              <a:ext cx="6844145" cy="0"/>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3011648" y="2668461"/>
              <a:ext cx="5897206" cy="0"/>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508308" y="3163411"/>
              <a:ext cx="6400546" cy="0"/>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2650921" y="3658361"/>
              <a:ext cx="6257933" cy="0"/>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2290194" y="4153311"/>
              <a:ext cx="6618660" cy="0"/>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2508308" y="4648261"/>
              <a:ext cx="6400546" cy="0"/>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761688" y="5143211"/>
              <a:ext cx="7147166" cy="0"/>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2499919" y="5638161"/>
              <a:ext cx="6408935" cy="0"/>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164360" y="6133115"/>
              <a:ext cx="6744494" cy="0"/>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740870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type="title"/>
          </p:nvPr>
        </p:nvSpPr>
        <p:spPr>
          <a:xfrm>
            <a:off x="449263" y="293914"/>
            <a:ext cx="8237537" cy="906462"/>
          </a:xfrm>
        </p:spPr>
        <p:txBody>
          <a:bodyPr/>
          <a:lstStyle/>
          <a:p>
            <a:pPr>
              <a:lnSpc>
                <a:spcPts val="3600"/>
              </a:lnSpc>
            </a:pPr>
            <a:r>
              <a:rPr lang="en-US" dirty="0">
                <a:sym typeface="Calibri Bold" panose="020F0702030404030204" pitchFamily="34" charset="0"/>
              </a:rPr>
              <a:t>Benefits still won’t keep</a:t>
            </a:r>
            <a:br>
              <a:rPr lang="en-US" dirty="0">
                <a:sym typeface="Calibri Bold" panose="020F0702030404030204" pitchFamily="34" charset="0"/>
              </a:rPr>
            </a:br>
            <a:r>
              <a:rPr lang="en-US" dirty="0">
                <a:sym typeface="Calibri Bold" panose="020F0702030404030204" pitchFamily="34" charset="0"/>
              </a:rPr>
              <a:t>up with some expenses</a:t>
            </a:r>
          </a:p>
        </p:txBody>
      </p:sp>
      <p:sp>
        <p:nvSpPr>
          <p:cNvPr id="22" name="Text Placeholder 21"/>
          <p:cNvSpPr>
            <a:spLocks noGrp="1"/>
          </p:cNvSpPr>
          <p:nvPr>
            <p:ph type="body" sz="quarter" idx="14"/>
          </p:nvPr>
        </p:nvSpPr>
        <p:spPr/>
        <p:txBody>
          <a:bodyPr>
            <a:normAutofit/>
          </a:bodyPr>
          <a:lstStyle/>
          <a:p>
            <a:r>
              <a:rPr lang="en-US" sz="2200" dirty="0"/>
              <a:t>Average annual increases </a:t>
            </a:r>
            <a:r>
              <a:rPr lang="en-US" sz="2200"/>
              <a:t>(1990-2018)</a:t>
            </a:r>
            <a:endParaRPr lang="en-US" sz="2200" dirty="0"/>
          </a:p>
        </p:txBody>
      </p:sp>
      <p:sp>
        <p:nvSpPr>
          <p:cNvPr id="23" name="Slide Number Placeholder 22"/>
          <p:cNvSpPr>
            <a:spLocks noGrp="1"/>
          </p:cNvSpPr>
          <p:nvPr>
            <p:ph type="sldNum" sz="quarter" idx="17"/>
          </p:nvPr>
        </p:nvSpPr>
        <p:spPr/>
        <p:txBody>
          <a:bodyPr/>
          <a:lstStyle/>
          <a:p>
            <a:pPr>
              <a:defRPr/>
            </a:pPr>
            <a:fld id="{790AA57D-B0F8-44C3-92D1-ACF1CC8731DC}" type="slidenum">
              <a:rPr lang="en-US" smtClean="0"/>
              <a:pPr>
                <a:defRPr/>
              </a:pPr>
              <a:t>12</a:t>
            </a:fld>
            <a:endParaRPr lang="en-US" dirty="0"/>
          </a:p>
        </p:txBody>
      </p:sp>
      <p:sp>
        <p:nvSpPr>
          <p:cNvPr id="52" name="TextBox 7"/>
          <p:cNvSpPr txBox="1">
            <a:spLocks noChangeArrowheads="1"/>
          </p:cNvSpPr>
          <p:nvPr/>
        </p:nvSpPr>
        <p:spPr bwMode="auto">
          <a:xfrm>
            <a:off x="461963" y="6470473"/>
            <a:ext cx="8383587"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spcBef>
                <a:spcPct val="20000"/>
              </a:spcBef>
              <a:buClr>
                <a:schemeClr val="tx2"/>
              </a:buClr>
              <a:buSzPct val="80000"/>
              <a:defRPr sz="2800">
                <a:solidFill>
                  <a:schemeClr val="tx1"/>
                </a:solidFill>
                <a:latin typeface="Calibri" panose="020F0502020204030204" pitchFamily="34" charset="0"/>
              </a:defRPr>
            </a:lvl1pPr>
            <a:lvl2pPr marL="742950" indent="-285750">
              <a:spcBef>
                <a:spcPct val="20000"/>
              </a:spcBef>
              <a:buClr>
                <a:schemeClr val="tx2"/>
              </a:buClr>
              <a:buSzPct val="80000"/>
              <a:buFont typeface="Wingdings" panose="05000000000000000000" pitchFamily="2" charset="2"/>
              <a:buChar char="§"/>
              <a:defRPr sz="2400">
                <a:solidFill>
                  <a:schemeClr val="tx1"/>
                </a:solidFill>
                <a:latin typeface="Calibri" panose="020F0502020204030204" pitchFamily="34" charset="0"/>
              </a:defRPr>
            </a:lvl2pPr>
            <a:lvl3pPr marL="1143000" indent="-228600">
              <a:spcBef>
                <a:spcPct val="20000"/>
              </a:spcBef>
              <a:buClr>
                <a:schemeClr val="tx2"/>
              </a:buClr>
              <a:buSzPct val="80000"/>
              <a:buFont typeface="Wingdings" panose="05000000000000000000" pitchFamily="2" charset="2"/>
              <a:buChar char="§"/>
              <a:defRPr sz="2000">
                <a:solidFill>
                  <a:schemeClr val="tx1"/>
                </a:solidFill>
                <a:latin typeface="Calibri" panose="020F0502020204030204" pitchFamily="34" charset="0"/>
              </a:defRPr>
            </a:lvl3pPr>
            <a:lvl4pPr marL="16002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eaLnBrk="1" hangingPunct="1"/>
            <a:r>
              <a:rPr lang="en-US" sz="900" dirty="0"/>
              <a:t>Source: Bureau of Labor Statistics, Census Bureau,  College Board, 2013.</a:t>
            </a:r>
          </a:p>
        </p:txBody>
      </p:sp>
      <p:graphicFrame>
        <p:nvGraphicFramePr>
          <p:cNvPr id="5" name="Chart 4"/>
          <p:cNvGraphicFramePr/>
          <p:nvPr>
            <p:extLst>
              <p:ext uri="{D42A27DB-BD31-4B8C-83A1-F6EECF244321}">
                <p14:modId xmlns:p14="http://schemas.microsoft.com/office/powerpoint/2010/main" val="4196004315"/>
              </p:ext>
            </p:extLst>
          </p:nvPr>
        </p:nvGraphicFramePr>
        <p:xfrm>
          <a:off x="213755" y="1846362"/>
          <a:ext cx="8737599" cy="4486542"/>
        </p:xfrm>
        <a:graphic>
          <a:graphicData uri="http://schemas.openxmlformats.org/drawingml/2006/chart">
            <c:chart xmlns:c="http://schemas.openxmlformats.org/drawingml/2006/chart" xmlns:r="http://schemas.openxmlformats.org/officeDocument/2006/relationships" r:id="rId3"/>
          </a:graphicData>
        </a:graphic>
      </p:graphicFrame>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49955" y="4895876"/>
            <a:ext cx="769502" cy="355790"/>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81013" y="3553619"/>
            <a:ext cx="627348" cy="338436"/>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37449" y="5494359"/>
            <a:ext cx="574961" cy="430380"/>
          </a:xfrm>
          <a:prstGeom prst="rect">
            <a:avLst/>
          </a:prstGeom>
        </p:spPr>
      </p:pic>
      <p:grpSp>
        <p:nvGrpSpPr>
          <p:cNvPr id="10" name="Group 9"/>
          <p:cNvGrpSpPr/>
          <p:nvPr/>
        </p:nvGrpSpPr>
        <p:grpSpPr>
          <a:xfrm>
            <a:off x="2803652" y="4123815"/>
            <a:ext cx="608758" cy="522230"/>
            <a:chOff x="2729310" y="4542875"/>
            <a:chExt cx="510746" cy="438150"/>
          </a:xfrm>
        </p:grpSpPr>
        <p:pic>
          <p:nvPicPr>
            <p:cNvPr id="8" name="Picture 7"/>
            <p:cNvPicPr>
              <a:picLocks noChangeAspect="1"/>
            </p:cNvPicPr>
            <p:nvPr/>
          </p:nvPicPr>
          <p:blipFill rotWithShape="1">
            <a:blip r:embed="rId7" cstate="print">
              <a:extLst>
                <a:ext uri="{28A0092B-C50C-407E-A947-70E740481C1C}">
                  <a14:useLocalDpi xmlns:a14="http://schemas.microsoft.com/office/drawing/2010/main" val="0"/>
                </a:ext>
              </a:extLst>
            </a:blip>
            <a:srcRect t="8304" b="6738"/>
            <a:stretch/>
          </p:blipFill>
          <p:spPr>
            <a:xfrm>
              <a:off x="2729310" y="4542875"/>
              <a:ext cx="510746" cy="438150"/>
            </a:xfrm>
            <a:prstGeom prst="rect">
              <a:avLst/>
            </a:prstGeom>
          </p:spPr>
        </p:pic>
        <p:sp>
          <p:nvSpPr>
            <p:cNvPr id="11" name="Rectangle 10"/>
            <p:cNvSpPr/>
            <p:nvPr/>
          </p:nvSpPr>
          <p:spPr>
            <a:xfrm>
              <a:off x="2938065" y="4833388"/>
              <a:ext cx="97631" cy="145254"/>
            </a:xfrm>
            <a:prstGeom prst="rect">
              <a:avLst/>
            </a:prstGeom>
            <a:solidFill>
              <a:srgbClr val="012D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3" name="Rounded Rectangle 12"/>
          <p:cNvSpPr/>
          <p:nvPr/>
        </p:nvSpPr>
        <p:spPr>
          <a:xfrm>
            <a:off x="2865764" y="2209458"/>
            <a:ext cx="484534" cy="296102"/>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7" name="Group 26"/>
          <p:cNvGrpSpPr/>
          <p:nvPr/>
        </p:nvGrpSpPr>
        <p:grpSpPr>
          <a:xfrm>
            <a:off x="2837449" y="2862263"/>
            <a:ext cx="511532" cy="429368"/>
            <a:chOff x="2548950" y="3481754"/>
            <a:chExt cx="407889" cy="342373"/>
          </a:xfrm>
        </p:grpSpPr>
        <p:sp>
          <p:nvSpPr>
            <p:cNvPr id="16" name="Freeform 15"/>
            <p:cNvSpPr/>
            <p:nvPr/>
          </p:nvSpPr>
          <p:spPr>
            <a:xfrm>
              <a:off x="2551064" y="3481754"/>
              <a:ext cx="405775" cy="342373"/>
            </a:xfrm>
            <a:custGeom>
              <a:avLst/>
              <a:gdLst>
                <a:gd name="connsiteX0" fmla="*/ 545123 w 1688123"/>
                <a:gd name="connsiteY0" fmla="*/ 0 h 1424354"/>
                <a:gd name="connsiteX1" fmla="*/ 501162 w 1688123"/>
                <a:gd name="connsiteY1" fmla="*/ 369277 h 1424354"/>
                <a:gd name="connsiteX2" fmla="*/ 0 w 1688123"/>
                <a:gd name="connsiteY2" fmla="*/ 703385 h 1424354"/>
                <a:gd name="connsiteX3" fmla="*/ 0 w 1688123"/>
                <a:gd name="connsiteY3" fmla="*/ 1424354 h 1424354"/>
                <a:gd name="connsiteX4" fmla="*/ 1688123 w 1688123"/>
                <a:gd name="connsiteY4" fmla="*/ 1424354 h 1424354"/>
                <a:gd name="connsiteX5" fmla="*/ 1688123 w 1688123"/>
                <a:gd name="connsiteY5" fmla="*/ 773723 h 1424354"/>
                <a:gd name="connsiteX6" fmla="*/ 1380392 w 1688123"/>
                <a:gd name="connsiteY6" fmla="*/ 474785 h 1424354"/>
                <a:gd name="connsiteX7" fmla="*/ 1292469 w 1688123"/>
                <a:gd name="connsiteY7" fmla="*/ 254977 h 1424354"/>
                <a:gd name="connsiteX8" fmla="*/ 545123 w 1688123"/>
                <a:gd name="connsiteY8" fmla="*/ 0 h 1424354"/>
                <a:gd name="connsiteX0" fmla="*/ 545123 w 1688123"/>
                <a:gd name="connsiteY0" fmla="*/ 0 h 1424354"/>
                <a:gd name="connsiteX1" fmla="*/ 430823 w 1688123"/>
                <a:gd name="connsiteY1" fmla="*/ 342900 h 1424354"/>
                <a:gd name="connsiteX2" fmla="*/ 0 w 1688123"/>
                <a:gd name="connsiteY2" fmla="*/ 703385 h 1424354"/>
                <a:gd name="connsiteX3" fmla="*/ 0 w 1688123"/>
                <a:gd name="connsiteY3" fmla="*/ 1424354 h 1424354"/>
                <a:gd name="connsiteX4" fmla="*/ 1688123 w 1688123"/>
                <a:gd name="connsiteY4" fmla="*/ 1424354 h 1424354"/>
                <a:gd name="connsiteX5" fmla="*/ 1688123 w 1688123"/>
                <a:gd name="connsiteY5" fmla="*/ 773723 h 1424354"/>
                <a:gd name="connsiteX6" fmla="*/ 1380392 w 1688123"/>
                <a:gd name="connsiteY6" fmla="*/ 474785 h 1424354"/>
                <a:gd name="connsiteX7" fmla="*/ 1292469 w 1688123"/>
                <a:gd name="connsiteY7" fmla="*/ 254977 h 1424354"/>
                <a:gd name="connsiteX8" fmla="*/ 545123 w 1688123"/>
                <a:gd name="connsiteY8" fmla="*/ 0 h 1424354"/>
                <a:gd name="connsiteX0" fmla="*/ 545123 w 1688123"/>
                <a:gd name="connsiteY0" fmla="*/ 0 h 1424354"/>
                <a:gd name="connsiteX1" fmla="*/ 413238 w 1688123"/>
                <a:gd name="connsiteY1" fmla="*/ 342900 h 1424354"/>
                <a:gd name="connsiteX2" fmla="*/ 0 w 1688123"/>
                <a:gd name="connsiteY2" fmla="*/ 703385 h 1424354"/>
                <a:gd name="connsiteX3" fmla="*/ 0 w 1688123"/>
                <a:gd name="connsiteY3" fmla="*/ 1424354 h 1424354"/>
                <a:gd name="connsiteX4" fmla="*/ 1688123 w 1688123"/>
                <a:gd name="connsiteY4" fmla="*/ 1424354 h 1424354"/>
                <a:gd name="connsiteX5" fmla="*/ 1688123 w 1688123"/>
                <a:gd name="connsiteY5" fmla="*/ 773723 h 1424354"/>
                <a:gd name="connsiteX6" fmla="*/ 1380392 w 1688123"/>
                <a:gd name="connsiteY6" fmla="*/ 474785 h 1424354"/>
                <a:gd name="connsiteX7" fmla="*/ 1292469 w 1688123"/>
                <a:gd name="connsiteY7" fmla="*/ 254977 h 1424354"/>
                <a:gd name="connsiteX8" fmla="*/ 545123 w 1688123"/>
                <a:gd name="connsiteY8" fmla="*/ 0 h 1424354"/>
                <a:gd name="connsiteX0" fmla="*/ 545123 w 1688123"/>
                <a:gd name="connsiteY0" fmla="*/ 0 h 1424354"/>
                <a:gd name="connsiteX1" fmla="*/ 413238 w 1688123"/>
                <a:gd name="connsiteY1" fmla="*/ 342900 h 1424354"/>
                <a:gd name="connsiteX2" fmla="*/ 0 w 1688123"/>
                <a:gd name="connsiteY2" fmla="*/ 703385 h 1424354"/>
                <a:gd name="connsiteX3" fmla="*/ 0 w 1688123"/>
                <a:gd name="connsiteY3" fmla="*/ 1424354 h 1424354"/>
                <a:gd name="connsiteX4" fmla="*/ 1688123 w 1688123"/>
                <a:gd name="connsiteY4" fmla="*/ 1424354 h 1424354"/>
                <a:gd name="connsiteX5" fmla="*/ 1688123 w 1688123"/>
                <a:gd name="connsiteY5" fmla="*/ 773723 h 1424354"/>
                <a:gd name="connsiteX6" fmla="*/ 1362807 w 1688123"/>
                <a:gd name="connsiteY6" fmla="*/ 553916 h 1424354"/>
                <a:gd name="connsiteX7" fmla="*/ 1292469 w 1688123"/>
                <a:gd name="connsiteY7" fmla="*/ 254977 h 1424354"/>
                <a:gd name="connsiteX8" fmla="*/ 545123 w 1688123"/>
                <a:gd name="connsiteY8" fmla="*/ 0 h 1424354"/>
                <a:gd name="connsiteX0" fmla="*/ 545123 w 1688123"/>
                <a:gd name="connsiteY0" fmla="*/ 0 h 1424354"/>
                <a:gd name="connsiteX1" fmla="*/ 413238 w 1688123"/>
                <a:gd name="connsiteY1" fmla="*/ 342900 h 1424354"/>
                <a:gd name="connsiteX2" fmla="*/ 0 w 1688123"/>
                <a:gd name="connsiteY2" fmla="*/ 703385 h 1424354"/>
                <a:gd name="connsiteX3" fmla="*/ 0 w 1688123"/>
                <a:gd name="connsiteY3" fmla="*/ 1424354 h 1424354"/>
                <a:gd name="connsiteX4" fmla="*/ 1688123 w 1688123"/>
                <a:gd name="connsiteY4" fmla="*/ 1424354 h 1424354"/>
                <a:gd name="connsiteX5" fmla="*/ 1688123 w 1688123"/>
                <a:gd name="connsiteY5" fmla="*/ 773723 h 1424354"/>
                <a:gd name="connsiteX6" fmla="*/ 1371599 w 1688123"/>
                <a:gd name="connsiteY6" fmla="*/ 571501 h 1424354"/>
                <a:gd name="connsiteX7" fmla="*/ 1292469 w 1688123"/>
                <a:gd name="connsiteY7" fmla="*/ 254977 h 1424354"/>
                <a:gd name="connsiteX8" fmla="*/ 545123 w 1688123"/>
                <a:gd name="connsiteY8" fmla="*/ 0 h 1424354"/>
                <a:gd name="connsiteX0" fmla="*/ 545123 w 1688123"/>
                <a:gd name="connsiteY0" fmla="*/ 0 h 1424354"/>
                <a:gd name="connsiteX1" fmla="*/ 413238 w 1688123"/>
                <a:gd name="connsiteY1" fmla="*/ 342900 h 1424354"/>
                <a:gd name="connsiteX2" fmla="*/ 0 w 1688123"/>
                <a:gd name="connsiteY2" fmla="*/ 703385 h 1424354"/>
                <a:gd name="connsiteX3" fmla="*/ 0 w 1688123"/>
                <a:gd name="connsiteY3" fmla="*/ 1424354 h 1424354"/>
                <a:gd name="connsiteX4" fmla="*/ 1688123 w 1688123"/>
                <a:gd name="connsiteY4" fmla="*/ 1424354 h 1424354"/>
                <a:gd name="connsiteX5" fmla="*/ 1688123 w 1688123"/>
                <a:gd name="connsiteY5" fmla="*/ 773723 h 1424354"/>
                <a:gd name="connsiteX6" fmla="*/ 1389184 w 1688123"/>
                <a:gd name="connsiteY6" fmla="*/ 553916 h 1424354"/>
                <a:gd name="connsiteX7" fmla="*/ 1292469 w 1688123"/>
                <a:gd name="connsiteY7" fmla="*/ 254977 h 1424354"/>
                <a:gd name="connsiteX8" fmla="*/ 545123 w 1688123"/>
                <a:gd name="connsiteY8" fmla="*/ 0 h 1424354"/>
                <a:gd name="connsiteX0" fmla="*/ 545123 w 1688123"/>
                <a:gd name="connsiteY0" fmla="*/ 0 h 1424354"/>
                <a:gd name="connsiteX1" fmla="*/ 413238 w 1688123"/>
                <a:gd name="connsiteY1" fmla="*/ 342900 h 1424354"/>
                <a:gd name="connsiteX2" fmla="*/ 0 w 1688123"/>
                <a:gd name="connsiteY2" fmla="*/ 703385 h 1424354"/>
                <a:gd name="connsiteX3" fmla="*/ 0 w 1688123"/>
                <a:gd name="connsiteY3" fmla="*/ 1424354 h 1424354"/>
                <a:gd name="connsiteX4" fmla="*/ 1688123 w 1688123"/>
                <a:gd name="connsiteY4" fmla="*/ 1424354 h 1424354"/>
                <a:gd name="connsiteX5" fmla="*/ 1688123 w 1688123"/>
                <a:gd name="connsiteY5" fmla="*/ 773723 h 1424354"/>
                <a:gd name="connsiteX6" fmla="*/ 1424354 w 1688123"/>
                <a:gd name="connsiteY6" fmla="*/ 615462 h 1424354"/>
                <a:gd name="connsiteX7" fmla="*/ 1292469 w 1688123"/>
                <a:gd name="connsiteY7" fmla="*/ 254977 h 1424354"/>
                <a:gd name="connsiteX8" fmla="*/ 545123 w 1688123"/>
                <a:gd name="connsiteY8" fmla="*/ 0 h 142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8123" h="1424354">
                  <a:moveTo>
                    <a:pt x="545123" y="0"/>
                  </a:moveTo>
                  <a:lnTo>
                    <a:pt x="413238" y="342900"/>
                  </a:lnTo>
                  <a:lnTo>
                    <a:pt x="0" y="703385"/>
                  </a:lnTo>
                  <a:lnTo>
                    <a:pt x="0" y="1424354"/>
                  </a:lnTo>
                  <a:lnTo>
                    <a:pt x="1688123" y="1424354"/>
                  </a:lnTo>
                  <a:lnTo>
                    <a:pt x="1688123" y="773723"/>
                  </a:lnTo>
                  <a:lnTo>
                    <a:pt x="1424354" y="615462"/>
                  </a:lnTo>
                  <a:lnTo>
                    <a:pt x="1292469" y="254977"/>
                  </a:lnTo>
                  <a:lnTo>
                    <a:pt x="545123"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16"/>
            <p:cNvSpPr/>
            <p:nvPr/>
          </p:nvSpPr>
          <p:spPr>
            <a:xfrm>
              <a:off x="2548950" y="3559811"/>
              <a:ext cx="278971" cy="162872"/>
            </a:xfrm>
            <a:custGeom>
              <a:avLst/>
              <a:gdLst>
                <a:gd name="connsiteX0" fmla="*/ 474784 w 1160584"/>
                <a:gd name="connsiteY0" fmla="*/ 0 h 633046"/>
                <a:gd name="connsiteX1" fmla="*/ 1160584 w 1160584"/>
                <a:gd name="connsiteY1" fmla="*/ 228600 h 633046"/>
                <a:gd name="connsiteX2" fmla="*/ 826477 w 1160584"/>
                <a:gd name="connsiteY2" fmla="*/ 633046 h 633046"/>
                <a:gd name="connsiteX3" fmla="*/ 0 w 1160584"/>
                <a:gd name="connsiteY3" fmla="*/ 342900 h 633046"/>
                <a:gd name="connsiteX4" fmla="*/ 474784 w 1160584"/>
                <a:gd name="connsiteY4" fmla="*/ 0 h 633046"/>
                <a:gd name="connsiteX0" fmla="*/ 439615 w 1160584"/>
                <a:gd name="connsiteY0" fmla="*/ 0 h 668216"/>
                <a:gd name="connsiteX1" fmla="*/ 1160584 w 1160584"/>
                <a:gd name="connsiteY1" fmla="*/ 263770 h 668216"/>
                <a:gd name="connsiteX2" fmla="*/ 826477 w 1160584"/>
                <a:gd name="connsiteY2" fmla="*/ 668216 h 668216"/>
                <a:gd name="connsiteX3" fmla="*/ 0 w 1160584"/>
                <a:gd name="connsiteY3" fmla="*/ 378070 h 668216"/>
                <a:gd name="connsiteX4" fmla="*/ 439615 w 1160584"/>
                <a:gd name="connsiteY4" fmla="*/ 0 h 668216"/>
                <a:gd name="connsiteX0" fmla="*/ 430822 w 1160584"/>
                <a:gd name="connsiteY0" fmla="*/ 0 h 633046"/>
                <a:gd name="connsiteX1" fmla="*/ 1160584 w 1160584"/>
                <a:gd name="connsiteY1" fmla="*/ 228600 h 633046"/>
                <a:gd name="connsiteX2" fmla="*/ 826477 w 1160584"/>
                <a:gd name="connsiteY2" fmla="*/ 633046 h 633046"/>
                <a:gd name="connsiteX3" fmla="*/ 0 w 1160584"/>
                <a:gd name="connsiteY3" fmla="*/ 342900 h 633046"/>
                <a:gd name="connsiteX4" fmla="*/ 430822 w 1160584"/>
                <a:gd name="connsiteY4" fmla="*/ 0 h 633046"/>
                <a:gd name="connsiteX0" fmla="*/ 430822 w 1160584"/>
                <a:gd name="connsiteY0" fmla="*/ 0 h 659423"/>
                <a:gd name="connsiteX1" fmla="*/ 1160584 w 1160584"/>
                <a:gd name="connsiteY1" fmla="*/ 254977 h 659423"/>
                <a:gd name="connsiteX2" fmla="*/ 826477 w 1160584"/>
                <a:gd name="connsiteY2" fmla="*/ 659423 h 659423"/>
                <a:gd name="connsiteX3" fmla="*/ 0 w 1160584"/>
                <a:gd name="connsiteY3" fmla="*/ 369277 h 659423"/>
                <a:gd name="connsiteX4" fmla="*/ 430822 w 1160584"/>
                <a:gd name="connsiteY4" fmla="*/ 0 h 659423"/>
                <a:gd name="connsiteX0" fmla="*/ 385419 w 1160584"/>
                <a:gd name="connsiteY0" fmla="*/ 0 h 686666"/>
                <a:gd name="connsiteX1" fmla="*/ 1160584 w 1160584"/>
                <a:gd name="connsiteY1" fmla="*/ 282220 h 686666"/>
                <a:gd name="connsiteX2" fmla="*/ 826477 w 1160584"/>
                <a:gd name="connsiteY2" fmla="*/ 686666 h 686666"/>
                <a:gd name="connsiteX3" fmla="*/ 0 w 1160584"/>
                <a:gd name="connsiteY3" fmla="*/ 396520 h 686666"/>
                <a:gd name="connsiteX4" fmla="*/ 385419 w 1160584"/>
                <a:gd name="connsiteY4" fmla="*/ 0 h 686666"/>
                <a:gd name="connsiteX0" fmla="*/ 376335 w 1160584"/>
                <a:gd name="connsiteY0" fmla="*/ 0 h 650343"/>
                <a:gd name="connsiteX1" fmla="*/ 1160584 w 1160584"/>
                <a:gd name="connsiteY1" fmla="*/ 245897 h 650343"/>
                <a:gd name="connsiteX2" fmla="*/ 826477 w 1160584"/>
                <a:gd name="connsiteY2" fmla="*/ 650343 h 650343"/>
                <a:gd name="connsiteX3" fmla="*/ 0 w 1160584"/>
                <a:gd name="connsiteY3" fmla="*/ 360197 h 650343"/>
                <a:gd name="connsiteX4" fmla="*/ 376335 w 1160584"/>
                <a:gd name="connsiteY4" fmla="*/ 0 h 650343"/>
                <a:gd name="connsiteX0" fmla="*/ 394498 w 1160584"/>
                <a:gd name="connsiteY0" fmla="*/ 0 h 677586"/>
                <a:gd name="connsiteX1" fmla="*/ 1160584 w 1160584"/>
                <a:gd name="connsiteY1" fmla="*/ 273140 h 677586"/>
                <a:gd name="connsiteX2" fmla="*/ 826477 w 1160584"/>
                <a:gd name="connsiteY2" fmla="*/ 677586 h 677586"/>
                <a:gd name="connsiteX3" fmla="*/ 0 w 1160584"/>
                <a:gd name="connsiteY3" fmla="*/ 387440 h 677586"/>
                <a:gd name="connsiteX4" fmla="*/ 394498 w 1160584"/>
                <a:gd name="connsiteY4" fmla="*/ 0 h 677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0584" h="677586">
                  <a:moveTo>
                    <a:pt x="394498" y="0"/>
                  </a:moveTo>
                  <a:lnTo>
                    <a:pt x="1160584" y="273140"/>
                  </a:lnTo>
                  <a:lnTo>
                    <a:pt x="826477" y="677586"/>
                  </a:lnTo>
                  <a:lnTo>
                    <a:pt x="0" y="387440"/>
                  </a:lnTo>
                  <a:lnTo>
                    <a:pt x="394498" y="0"/>
                  </a:lnTo>
                  <a:close/>
                </a:path>
              </a:pathLst>
            </a:custGeom>
            <a:solidFill>
              <a:srgbClr val="FFFFFF"/>
            </a:solidFill>
            <a:ln>
              <a:solidFill>
                <a:srgbClr val="002D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9" name="Straight Connector 18"/>
            <p:cNvCxnSpPr>
              <a:endCxn id="17" idx="1"/>
            </p:cNvCxnSpPr>
            <p:nvPr/>
          </p:nvCxnSpPr>
          <p:spPr>
            <a:xfrm flipH="1">
              <a:off x="2827921" y="3538538"/>
              <a:ext cx="27198" cy="86928"/>
            </a:xfrm>
            <a:prstGeom prst="line">
              <a:avLst/>
            </a:prstGeom>
            <a:solidFill>
              <a:srgbClr val="FFFFFF"/>
            </a:solidFill>
            <a:ln>
              <a:solidFill>
                <a:srgbClr val="002D5B"/>
              </a:solidFill>
            </a:ln>
          </p:spPr>
          <p:style>
            <a:lnRef idx="2">
              <a:schemeClr val="accent1">
                <a:shade val="50000"/>
              </a:schemeClr>
            </a:lnRef>
            <a:fillRef idx="1">
              <a:schemeClr val="accent1"/>
            </a:fillRef>
            <a:effectRef idx="0">
              <a:schemeClr val="accent1"/>
            </a:effectRef>
            <a:fontRef idx="minor">
              <a:schemeClr val="lt1"/>
            </a:fontRef>
          </p:style>
        </p:cxnSp>
        <p:cxnSp>
          <p:nvCxnSpPr>
            <p:cNvPr id="24" name="Straight Connector 23"/>
            <p:cNvCxnSpPr/>
            <p:nvPr/>
          </p:nvCxnSpPr>
          <p:spPr>
            <a:xfrm flipH="1">
              <a:off x="2749724" y="3722752"/>
              <a:ext cx="0" cy="99330"/>
            </a:xfrm>
            <a:prstGeom prst="line">
              <a:avLst/>
            </a:prstGeom>
            <a:solidFill>
              <a:srgbClr val="FFFFFF"/>
            </a:solidFill>
            <a:ln>
              <a:solidFill>
                <a:srgbClr val="002D5B"/>
              </a:solidFill>
            </a:ln>
          </p:spPr>
          <p:style>
            <a:lnRef idx="2">
              <a:schemeClr val="accent1">
                <a:shade val="50000"/>
              </a:schemeClr>
            </a:lnRef>
            <a:fillRef idx="1">
              <a:schemeClr val="accent1"/>
            </a:fillRef>
            <a:effectRef idx="0">
              <a:schemeClr val="accent1"/>
            </a:effectRef>
            <a:fontRef idx="minor">
              <a:schemeClr val="lt1"/>
            </a:fontRef>
          </p:style>
        </p:cxnSp>
      </p:grpSp>
    </p:spTree>
    <p:extLst>
      <p:ext uri="{BB962C8B-B14F-4D97-AF65-F5344CB8AC3E}">
        <p14:creationId xmlns:p14="http://schemas.microsoft.com/office/powerpoint/2010/main" val="1277719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54AB9-C7C6-4B0A-80C8-5148BEA33D43}"/>
              </a:ext>
            </a:extLst>
          </p:cNvPr>
          <p:cNvSpPr>
            <a:spLocks noGrp="1"/>
          </p:cNvSpPr>
          <p:nvPr>
            <p:ph type="title"/>
          </p:nvPr>
        </p:nvSpPr>
        <p:spPr/>
        <p:txBody>
          <a:bodyPr/>
          <a:lstStyle/>
          <a:p>
            <a:r>
              <a:rPr lang="en-US"/>
              <a:t>COLA adjustments over the years</a:t>
            </a:r>
            <a:endParaRPr lang="en-US" dirty="0"/>
          </a:p>
        </p:txBody>
      </p:sp>
      <p:sp>
        <p:nvSpPr>
          <p:cNvPr id="11" name="Text Placeholder 10">
            <a:extLst>
              <a:ext uri="{FF2B5EF4-FFF2-40B4-BE49-F238E27FC236}">
                <a16:creationId xmlns:a16="http://schemas.microsoft.com/office/drawing/2014/main" id="{894A9AE6-D91E-490C-A811-5A9D26E61354}"/>
              </a:ext>
            </a:extLst>
          </p:cNvPr>
          <p:cNvSpPr>
            <a:spLocks noGrp="1"/>
          </p:cNvSpPr>
          <p:nvPr>
            <p:ph type="body" sz="quarter" idx="14"/>
          </p:nvPr>
        </p:nvSpPr>
        <p:spPr/>
        <p:txBody>
          <a:bodyPr>
            <a:normAutofit/>
          </a:bodyPr>
          <a:lstStyle/>
          <a:p>
            <a:r>
              <a:rPr lang="en-US" sz="2100" dirty="0"/>
              <a:t>Social Security cost-of-living adjustments</a:t>
            </a:r>
          </a:p>
        </p:txBody>
      </p:sp>
      <p:sp>
        <p:nvSpPr>
          <p:cNvPr id="4" name="Slide Number Placeholder 3">
            <a:extLst>
              <a:ext uri="{FF2B5EF4-FFF2-40B4-BE49-F238E27FC236}">
                <a16:creationId xmlns:a16="http://schemas.microsoft.com/office/drawing/2014/main" id="{67CCA13C-1B42-4A27-B3F8-CA53A37D88DE}"/>
              </a:ext>
            </a:extLst>
          </p:cNvPr>
          <p:cNvSpPr>
            <a:spLocks noGrp="1"/>
          </p:cNvSpPr>
          <p:nvPr>
            <p:ph type="sldNum" sz="quarter" idx="17"/>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DFAB803-8FD5-48B1-B403-195CE984C8BB}" type="slidenum">
              <a:rPr kumimoji="0" lang="en-US" sz="1000" b="0" i="0" u="none" strike="noStrike" kern="1200" cap="none" spc="0" normalizeH="0" baseline="0" noProof="0" smtClean="0">
                <a:ln>
                  <a:noFill/>
                </a:ln>
                <a:solidFill>
                  <a:srgbClr val="898E9B"/>
                </a:solidFill>
                <a:effectLst/>
                <a:uLnTx/>
                <a:uFillTx/>
                <a:latin typeface="Calibri"/>
                <a:ea typeface="+mn-ea"/>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sz="1000" b="0" i="0" u="none" strike="noStrike" kern="1200" cap="none" spc="0" normalizeH="0" baseline="0" noProof="0" dirty="0">
              <a:ln>
                <a:noFill/>
              </a:ln>
              <a:solidFill>
                <a:srgbClr val="898E9B"/>
              </a:solidFill>
              <a:effectLst/>
              <a:uLnTx/>
              <a:uFillTx/>
              <a:latin typeface="Calibri"/>
              <a:ea typeface="+mn-ea"/>
            </a:endParaRPr>
          </a:p>
        </p:txBody>
      </p:sp>
      <p:graphicFrame>
        <p:nvGraphicFramePr>
          <p:cNvPr id="12" name="Chart Placeholder 11">
            <a:extLst>
              <a:ext uri="{FF2B5EF4-FFF2-40B4-BE49-F238E27FC236}">
                <a16:creationId xmlns:a16="http://schemas.microsoft.com/office/drawing/2014/main" id="{650BDF53-411E-43D6-A659-40103064BDE6}"/>
              </a:ext>
            </a:extLst>
          </p:cNvPr>
          <p:cNvGraphicFramePr>
            <a:graphicFrameLocks noGrp="1"/>
          </p:cNvGraphicFramePr>
          <p:nvPr>
            <p:ph type="chart" sz="quarter" idx="13"/>
            <p:extLst/>
          </p:nvPr>
        </p:nvGraphicFramePr>
        <p:xfrm>
          <a:off x="685800" y="1951038"/>
          <a:ext cx="7762875" cy="4105275"/>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a:extLst>
              <a:ext uri="{FF2B5EF4-FFF2-40B4-BE49-F238E27FC236}">
                <a16:creationId xmlns:a16="http://schemas.microsoft.com/office/drawing/2014/main" id="{D9358732-CFB1-4847-A914-69C93B57031C}"/>
              </a:ext>
            </a:extLst>
          </p:cNvPr>
          <p:cNvSpPr txBox="1">
            <a:spLocks noChangeArrowheads="1"/>
          </p:cNvSpPr>
          <p:nvPr/>
        </p:nvSpPr>
        <p:spPr bwMode="auto">
          <a:xfrm>
            <a:off x="550863" y="6305206"/>
            <a:ext cx="8083339" cy="1384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nchor="b">
            <a:spAutoFit/>
          </a:bodyPr>
          <a:lstStyle>
            <a:lvl1pPr>
              <a:spcBef>
                <a:spcPct val="20000"/>
              </a:spcBef>
              <a:buClr>
                <a:schemeClr val="tx2"/>
              </a:buClr>
              <a:buSzPct val="80000"/>
              <a:defRPr sz="2800">
                <a:solidFill>
                  <a:schemeClr val="tx1"/>
                </a:solidFill>
                <a:latin typeface="Calibri" panose="020F0502020204030204" pitchFamily="34" charset="0"/>
              </a:defRPr>
            </a:lvl1pPr>
            <a:lvl2pPr marL="742950" indent="-285750">
              <a:spcBef>
                <a:spcPct val="20000"/>
              </a:spcBef>
              <a:buClr>
                <a:schemeClr val="tx2"/>
              </a:buClr>
              <a:buSzPct val="80000"/>
              <a:buFont typeface="Wingdings" panose="05000000000000000000" pitchFamily="2" charset="2"/>
              <a:buChar char="§"/>
              <a:defRPr sz="2400">
                <a:solidFill>
                  <a:schemeClr val="tx1"/>
                </a:solidFill>
                <a:latin typeface="Calibri" panose="020F0502020204030204" pitchFamily="34" charset="0"/>
              </a:defRPr>
            </a:lvl2pPr>
            <a:lvl3pPr marL="1143000" indent="-228600">
              <a:spcBef>
                <a:spcPct val="20000"/>
              </a:spcBef>
              <a:buClr>
                <a:schemeClr val="tx2"/>
              </a:buClr>
              <a:buSzPct val="80000"/>
              <a:buFont typeface="Wingdings" panose="05000000000000000000" pitchFamily="2" charset="2"/>
              <a:buChar char="§"/>
              <a:defRPr sz="2000">
                <a:solidFill>
                  <a:schemeClr val="tx1"/>
                </a:solidFill>
                <a:latin typeface="Calibri" panose="020F0502020204030204" pitchFamily="34" charset="0"/>
              </a:defRPr>
            </a:lvl3pPr>
            <a:lvl4pPr marL="16002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20000"/>
              </a:spcBef>
              <a:spcAft>
                <a:spcPct val="0"/>
              </a:spcAft>
              <a:buClr>
                <a:srgbClr val="5F1358"/>
              </a:buClr>
              <a:buSzPct val="80000"/>
              <a:buFontTx/>
              <a:buNone/>
              <a:tabLst/>
              <a:defRPr/>
            </a:pPr>
            <a:r>
              <a:rPr kumimoji="0" lang="en-US" altLang="en-US" sz="900" b="0" i="0" u="none" strike="noStrike" kern="1200" cap="none" spc="0" normalizeH="0" baseline="0" noProof="0" dirty="0">
                <a:ln>
                  <a:noFill/>
                </a:ln>
                <a:solidFill>
                  <a:srgbClr val="002D5B"/>
                </a:solidFill>
                <a:effectLst/>
                <a:uLnTx/>
                <a:uFillTx/>
                <a:latin typeface="Calibri" panose="020F0502020204030204" pitchFamily="34" charset="0"/>
                <a:ea typeface="+mn-ea"/>
                <a:cs typeface="Arial" panose="020B0604020202020204" pitchFamily="34" charset="0"/>
              </a:rPr>
              <a:t>Source: Social Security Administration, 2017.</a:t>
            </a:r>
          </a:p>
        </p:txBody>
      </p:sp>
    </p:spTree>
    <p:extLst>
      <p:ext uri="{BB962C8B-B14F-4D97-AF65-F5344CB8AC3E}">
        <p14:creationId xmlns:p14="http://schemas.microsoft.com/office/powerpoint/2010/main" val="2211355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graphicEl>
                                              <a:chart seriesIdx="-3" categoryIdx="-3" bldStep="gridLegend"/>
                                            </p:graphicEl>
                                          </p:spTgt>
                                        </p:tgtEl>
                                        <p:attrNameLst>
                                          <p:attrName>style.visibility</p:attrName>
                                        </p:attrNameLst>
                                      </p:cBhvr>
                                      <p:to>
                                        <p:strVal val="visible"/>
                                      </p:to>
                                    </p:set>
                                    <p:animEffect transition="in" filter="fade">
                                      <p:cBhvr>
                                        <p:cTn id="7" dur="500"/>
                                        <p:tgtEl>
                                          <p:spTgt spid="12">
                                            <p:graphicEl>
                                              <a:chart seriesIdx="-3" categoryIdx="-3" bldStep="gridLegend"/>
                                            </p:graphic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2">
                                            <p:graphicEl>
                                              <a:chart seriesIdx="0" categoryIdx="0" bldStep="ptInSeries"/>
                                            </p:graphicEl>
                                          </p:spTgt>
                                        </p:tgtEl>
                                        <p:attrNameLst>
                                          <p:attrName>style.visibility</p:attrName>
                                        </p:attrNameLst>
                                      </p:cBhvr>
                                      <p:to>
                                        <p:strVal val="visible"/>
                                      </p:to>
                                    </p:set>
                                    <p:animEffect transition="in" filter="fade">
                                      <p:cBhvr>
                                        <p:cTn id="11" dur="500"/>
                                        <p:tgtEl>
                                          <p:spTgt spid="12">
                                            <p:graphicEl>
                                              <a:chart seriesIdx="0" categoryIdx="0" bldStep="ptInSeries"/>
                                            </p:graphic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2">
                                            <p:graphicEl>
                                              <a:chart seriesIdx="0" categoryIdx="1" bldStep="ptInSeries"/>
                                            </p:graphicEl>
                                          </p:spTgt>
                                        </p:tgtEl>
                                        <p:attrNameLst>
                                          <p:attrName>style.visibility</p:attrName>
                                        </p:attrNameLst>
                                      </p:cBhvr>
                                      <p:to>
                                        <p:strVal val="visible"/>
                                      </p:to>
                                    </p:set>
                                    <p:animEffect transition="in" filter="fade">
                                      <p:cBhvr>
                                        <p:cTn id="16" dur="500"/>
                                        <p:tgtEl>
                                          <p:spTgt spid="12">
                                            <p:graphicEl>
                                              <a:chart seriesIdx="0" categoryIdx="1" bldStep="ptInSeries"/>
                                            </p:graphicEl>
                                          </p:spTgt>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12">
                                            <p:graphicEl>
                                              <a:chart seriesIdx="0" categoryIdx="2" bldStep="ptInSeries"/>
                                            </p:graphicEl>
                                          </p:spTgt>
                                        </p:tgtEl>
                                        <p:attrNameLst>
                                          <p:attrName>style.visibility</p:attrName>
                                        </p:attrNameLst>
                                      </p:cBhvr>
                                      <p:to>
                                        <p:strVal val="visible"/>
                                      </p:to>
                                    </p:set>
                                    <p:animEffect transition="in" filter="fade">
                                      <p:cBhvr>
                                        <p:cTn id="20" dur="500"/>
                                        <p:tgtEl>
                                          <p:spTgt spid="12">
                                            <p:graphicEl>
                                              <a:chart seriesIdx="0" categoryIdx="2" bldStep="ptInSeries"/>
                                            </p:graphicEl>
                                          </p:spTgt>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12">
                                            <p:graphicEl>
                                              <a:chart seriesIdx="0" categoryIdx="3" bldStep="ptInSeries"/>
                                            </p:graphicEl>
                                          </p:spTgt>
                                        </p:tgtEl>
                                        <p:attrNameLst>
                                          <p:attrName>style.visibility</p:attrName>
                                        </p:attrNameLst>
                                      </p:cBhvr>
                                      <p:to>
                                        <p:strVal val="visible"/>
                                      </p:to>
                                    </p:set>
                                    <p:animEffect transition="in" filter="fade">
                                      <p:cBhvr>
                                        <p:cTn id="24" dur="500"/>
                                        <p:tgtEl>
                                          <p:spTgt spid="12">
                                            <p:graphicEl>
                                              <a:chart seriesIdx="0" categoryIdx="3" bldStep="ptInSeries"/>
                                            </p:graphicEl>
                                          </p:spTgt>
                                        </p:tgtEl>
                                      </p:cBhvr>
                                    </p:animEffect>
                                  </p:childTnLst>
                                </p:cTn>
                              </p:par>
                            </p:childTnLst>
                          </p:cTn>
                        </p:par>
                        <p:par>
                          <p:cTn id="25" fill="hold">
                            <p:stCondLst>
                              <p:cond delay="1500"/>
                            </p:stCondLst>
                            <p:childTnLst>
                              <p:par>
                                <p:cTn id="26" presetID="10" presetClass="entr" presetSubtype="0" fill="hold" grpId="0" nodeType="afterEffect">
                                  <p:stCondLst>
                                    <p:cond delay="0"/>
                                  </p:stCondLst>
                                  <p:childTnLst>
                                    <p:set>
                                      <p:cBhvr>
                                        <p:cTn id="27" dur="1" fill="hold">
                                          <p:stCondLst>
                                            <p:cond delay="0"/>
                                          </p:stCondLst>
                                        </p:cTn>
                                        <p:tgtEl>
                                          <p:spTgt spid="12">
                                            <p:graphicEl>
                                              <a:chart seriesIdx="0" categoryIdx="4" bldStep="ptInSeries"/>
                                            </p:graphicEl>
                                          </p:spTgt>
                                        </p:tgtEl>
                                        <p:attrNameLst>
                                          <p:attrName>style.visibility</p:attrName>
                                        </p:attrNameLst>
                                      </p:cBhvr>
                                      <p:to>
                                        <p:strVal val="visible"/>
                                      </p:to>
                                    </p:set>
                                    <p:animEffect transition="in" filter="fade">
                                      <p:cBhvr>
                                        <p:cTn id="28" dur="500"/>
                                        <p:tgtEl>
                                          <p:spTgt spid="12">
                                            <p:graphicEl>
                                              <a:chart seriesIdx="0" categoryIdx="4" bldStep="ptInSeries"/>
                                            </p:graphicEl>
                                          </p:spTgt>
                                        </p:tgtEl>
                                      </p:cBhvr>
                                    </p:animEffect>
                                  </p:childTnLst>
                                </p:cTn>
                              </p:par>
                            </p:childTnLst>
                          </p:cTn>
                        </p:par>
                        <p:par>
                          <p:cTn id="29" fill="hold">
                            <p:stCondLst>
                              <p:cond delay="2000"/>
                            </p:stCondLst>
                            <p:childTnLst>
                              <p:par>
                                <p:cTn id="30" presetID="10" presetClass="entr" presetSubtype="0" fill="hold" grpId="0" nodeType="afterEffect">
                                  <p:stCondLst>
                                    <p:cond delay="0"/>
                                  </p:stCondLst>
                                  <p:childTnLst>
                                    <p:set>
                                      <p:cBhvr>
                                        <p:cTn id="31" dur="1" fill="hold">
                                          <p:stCondLst>
                                            <p:cond delay="0"/>
                                          </p:stCondLst>
                                        </p:cTn>
                                        <p:tgtEl>
                                          <p:spTgt spid="12">
                                            <p:graphicEl>
                                              <a:chart seriesIdx="0" categoryIdx="5" bldStep="ptInSeries"/>
                                            </p:graphicEl>
                                          </p:spTgt>
                                        </p:tgtEl>
                                        <p:attrNameLst>
                                          <p:attrName>style.visibility</p:attrName>
                                        </p:attrNameLst>
                                      </p:cBhvr>
                                      <p:to>
                                        <p:strVal val="visible"/>
                                      </p:to>
                                    </p:set>
                                    <p:animEffect transition="in" filter="fade">
                                      <p:cBhvr>
                                        <p:cTn id="32" dur="500"/>
                                        <p:tgtEl>
                                          <p:spTgt spid="12">
                                            <p:graphicEl>
                                              <a:chart seriesIdx="0" categoryIdx="5" bldStep="ptInSeries"/>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graphicEl>
                                              <a:chart seriesIdx="0" categoryIdx="6" bldStep="ptInSeries"/>
                                            </p:graphicEl>
                                          </p:spTgt>
                                        </p:tgtEl>
                                        <p:attrNameLst>
                                          <p:attrName>style.visibility</p:attrName>
                                        </p:attrNameLst>
                                      </p:cBhvr>
                                      <p:to>
                                        <p:strVal val="visible"/>
                                      </p:to>
                                    </p:set>
                                    <p:animEffect transition="in" filter="fade">
                                      <p:cBhvr>
                                        <p:cTn id="37" dur="500"/>
                                        <p:tgtEl>
                                          <p:spTgt spid="12">
                                            <p:graphicEl>
                                              <a:chart seriesIdx="0" categoryIdx="6" bldStep="ptInSeries"/>
                                            </p:graphicEl>
                                          </p:spTgt>
                                        </p:tgtEl>
                                      </p:cBhvr>
                                    </p:animEffect>
                                  </p:childTnLst>
                                </p:cTn>
                              </p:par>
                            </p:childTnLst>
                          </p:cTn>
                        </p:par>
                        <p:par>
                          <p:cTn id="38" fill="hold">
                            <p:stCondLst>
                              <p:cond delay="500"/>
                            </p:stCondLst>
                            <p:childTnLst>
                              <p:par>
                                <p:cTn id="39" presetID="10" presetClass="entr" presetSubtype="0" fill="hold" grpId="0" nodeType="afterEffect">
                                  <p:stCondLst>
                                    <p:cond delay="0"/>
                                  </p:stCondLst>
                                  <p:childTnLst>
                                    <p:set>
                                      <p:cBhvr>
                                        <p:cTn id="40" dur="1" fill="hold">
                                          <p:stCondLst>
                                            <p:cond delay="0"/>
                                          </p:stCondLst>
                                        </p:cTn>
                                        <p:tgtEl>
                                          <p:spTgt spid="12">
                                            <p:graphicEl>
                                              <a:chart seriesIdx="0" categoryIdx="7" bldStep="ptInSeries"/>
                                            </p:graphicEl>
                                          </p:spTgt>
                                        </p:tgtEl>
                                        <p:attrNameLst>
                                          <p:attrName>style.visibility</p:attrName>
                                        </p:attrNameLst>
                                      </p:cBhvr>
                                      <p:to>
                                        <p:strVal val="visible"/>
                                      </p:to>
                                    </p:set>
                                    <p:animEffect transition="in" filter="fade">
                                      <p:cBhvr>
                                        <p:cTn id="41" dur="500"/>
                                        <p:tgtEl>
                                          <p:spTgt spid="12">
                                            <p:graphicEl>
                                              <a:chart seriesIdx="0" categoryIdx="7" bldStep="ptInSeries"/>
                                            </p:graphicEl>
                                          </p:spTgt>
                                        </p:tgtEl>
                                      </p:cBhvr>
                                    </p:animEffect>
                                  </p:childTnLst>
                                </p:cTn>
                              </p:par>
                            </p:childTnLst>
                          </p:cTn>
                        </p:par>
                        <p:par>
                          <p:cTn id="42" fill="hold">
                            <p:stCondLst>
                              <p:cond delay="1000"/>
                            </p:stCondLst>
                            <p:childTnLst>
                              <p:par>
                                <p:cTn id="43" presetID="10" presetClass="entr" presetSubtype="0" fill="hold" grpId="0" nodeType="afterEffect">
                                  <p:stCondLst>
                                    <p:cond delay="0"/>
                                  </p:stCondLst>
                                  <p:childTnLst>
                                    <p:set>
                                      <p:cBhvr>
                                        <p:cTn id="44" dur="1" fill="hold">
                                          <p:stCondLst>
                                            <p:cond delay="0"/>
                                          </p:stCondLst>
                                        </p:cTn>
                                        <p:tgtEl>
                                          <p:spTgt spid="12">
                                            <p:graphicEl>
                                              <a:chart seriesIdx="0" categoryIdx="8" bldStep="ptInSeries"/>
                                            </p:graphicEl>
                                          </p:spTgt>
                                        </p:tgtEl>
                                        <p:attrNameLst>
                                          <p:attrName>style.visibility</p:attrName>
                                        </p:attrNameLst>
                                      </p:cBhvr>
                                      <p:to>
                                        <p:strVal val="visible"/>
                                      </p:to>
                                    </p:set>
                                    <p:animEffect transition="in" filter="fade">
                                      <p:cBhvr>
                                        <p:cTn id="45" dur="500"/>
                                        <p:tgtEl>
                                          <p:spTgt spid="12">
                                            <p:graphicEl>
                                              <a:chart seriesIdx="0" categoryIdx="8" bldStep="ptInSeries"/>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2">
                                            <p:graphicEl>
                                              <a:chart seriesIdx="0" categoryIdx="9" bldStep="ptInSeries"/>
                                            </p:graphicEl>
                                          </p:spTgt>
                                        </p:tgtEl>
                                        <p:attrNameLst>
                                          <p:attrName>style.visibility</p:attrName>
                                        </p:attrNameLst>
                                      </p:cBhvr>
                                      <p:to>
                                        <p:strVal val="visible"/>
                                      </p:to>
                                    </p:set>
                                    <p:animEffect transition="in" filter="fade">
                                      <p:cBhvr>
                                        <p:cTn id="50" dur="500"/>
                                        <p:tgtEl>
                                          <p:spTgt spid="12">
                                            <p:graphicEl>
                                              <a:chart seriesIdx="0" categoryIdx="9" bldStep="ptInSeries"/>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2">
                                            <p:graphicEl>
                                              <a:chart seriesIdx="0" categoryIdx="10" bldStep="ptInSeries"/>
                                            </p:graphicEl>
                                          </p:spTgt>
                                        </p:tgtEl>
                                        <p:attrNameLst>
                                          <p:attrName>style.visibility</p:attrName>
                                        </p:attrNameLst>
                                      </p:cBhvr>
                                      <p:to>
                                        <p:strVal val="visible"/>
                                      </p:to>
                                    </p:set>
                                    <p:animEffect transition="in" filter="fade">
                                      <p:cBhvr>
                                        <p:cTn id="55" dur="500"/>
                                        <p:tgtEl>
                                          <p:spTgt spid="12">
                                            <p:graphicEl>
                                              <a:chart seriesIdx="0" categoryIdx="10" bldStep="ptIn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uiExpand="1">
        <p:bldSub>
          <a:bldChart bld="seriesEl"/>
        </p:bldSub>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lvl="1"/>
            <a:r>
              <a:rPr lang="en-US" dirty="0">
                <a:sym typeface="Calibri" charset="0"/>
              </a:rPr>
              <a:t>Maximizing your Social Security benefit</a:t>
            </a:r>
          </a:p>
        </p:txBody>
      </p:sp>
    </p:spTree>
    <p:extLst>
      <p:ext uri="{BB962C8B-B14F-4D97-AF65-F5344CB8AC3E}">
        <p14:creationId xmlns:p14="http://schemas.microsoft.com/office/powerpoint/2010/main" val="42744306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4"/>
          <p:cNvSpPr>
            <a:spLocks noGrp="1" noChangeArrowheads="1"/>
          </p:cNvSpPr>
          <p:nvPr>
            <p:ph type="title"/>
          </p:nvPr>
        </p:nvSpPr>
        <p:spPr/>
        <p:txBody>
          <a:bodyPr/>
          <a:lstStyle/>
          <a:p>
            <a:r>
              <a:rPr lang="en-US" dirty="0">
                <a:sym typeface="Calibri Bold" charset="0"/>
              </a:rPr>
              <a:t>Changes for 2016</a:t>
            </a:r>
          </a:p>
        </p:txBody>
      </p:sp>
      <p:sp>
        <p:nvSpPr>
          <p:cNvPr id="27" name="Slide Number Placeholder 26"/>
          <p:cNvSpPr>
            <a:spLocks noGrp="1"/>
          </p:cNvSpPr>
          <p:nvPr>
            <p:ph type="sldNum" sz="quarter" idx="12"/>
          </p:nvPr>
        </p:nvSpPr>
        <p:spPr/>
        <p:txBody>
          <a:bodyPr/>
          <a:lstStyle/>
          <a:p>
            <a:fld id="{2DFAB803-8FD5-48B1-B403-195CE984C8BB}" type="slidenum">
              <a:rPr lang="en-US" smtClean="0"/>
              <a:pPr/>
              <a:t>15</a:t>
            </a:fld>
            <a:endParaRPr lang="en-US" dirty="0"/>
          </a:p>
        </p:txBody>
      </p:sp>
      <p:sp>
        <p:nvSpPr>
          <p:cNvPr id="28" name="Rectangle 5"/>
          <p:cNvSpPr txBox="1">
            <a:spLocks noChangeArrowheads="1"/>
          </p:cNvSpPr>
          <p:nvPr/>
        </p:nvSpPr>
        <p:spPr bwMode="auto">
          <a:xfrm>
            <a:off x="218101" y="1893080"/>
            <a:ext cx="8237537" cy="4058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80000"/>
              <a:defRPr sz="2800" kern="1200">
                <a:solidFill>
                  <a:schemeClr val="tx1"/>
                </a:solidFill>
                <a:latin typeface="+mn-lt"/>
                <a:ea typeface="+mn-ea"/>
                <a:cs typeface="+mn-cs"/>
              </a:defRPr>
            </a:lvl1pPr>
            <a:lvl2pPr marL="457200" indent="-223838" algn="l" rtl="0" eaLnBrk="0" fontAlgn="base" hangingPunct="0">
              <a:spcBef>
                <a:spcPct val="20000"/>
              </a:spcBef>
              <a:spcAft>
                <a:spcPct val="0"/>
              </a:spcAft>
              <a:buClr>
                <a:schemeClr val="tx2"/>
              </a:buClr>
              <a:buSzPct val="80000"/>
              <a:buFont typeface="Wingdings" panose="05000000000000000000" pitchFamily="2" charset="2"/>
              <a:buChar char="§"/>
              <a:defRPr sz="2400" kern="1200">
                <a:solidFill>
                  <a:schemeClr val="tx1"/>
                </a:solidFill>
                <a:latin typeface="+mn-lt"/>
                <a:ea typeface="+mn-ea"/>
                <a:cs typeface="+mn-cs"/>
              </a:defRPr>
            </a:lvl2pPr>
            <a:lvl3pPr marL="914400" indent="-223838" algn="l" rtl="0" eaLnBrk="0" fontAlgn="base" hangingPunct="0">
              <a:spcBef>
                <a:spcPct val="20000"/>
              </a:spcBef>
              <a:spcAft>
                <a:spcPct val="0"/>
              </a:spcAft>
              <a:buClr>
                <a:schemeClr val="tx2"/>
              </a:buClr>
              <a:buSzPct val="80000"/>
              <a:buFont typeface="Wingdings" panose="05000000000000000000" pitchFamily="2" charset="2"/>
              <a:buChar char="§"/>
              <a:defRPr sz="2000" kern="1200">
                <a:solidFill>
                  <a:schemeClr val="tx1"/>
                </a:solidFill>
                <a:latin typeface="+mn-lt"/>
                <a:ea typeface="+mn-ea"/>
                <a:cs typeface="+mn-cs"/>
              </a:defRPr>
            </a:lvl3pPr>
            <a:lvl4pPr marL="1371600" indent="-223838" algn="l" rtl="0" eaLnBrk="0" fontAlgn="base" hangingPunct="0">
              <a:spcBef>
                <a:spcPct val="20000"/>
              </a:spcBef>
              <a:spcAft>
                <a:spcPct val="0"/>
              </a:spcAft>
              <a:buClr>
                <a:schemeClr val="tx2"/>
              </a:buClr>
              <a:buSzPct val="80000"/>
              <a:buFont typeface="Wingdings" panose="05000000000000000000" pitchFamily="2" charset="2"/>
              <a:buChar char="§"/>
              <a:defRPr kern="1200">
                <a:solidFill>
                  <a:schemeClr val="tx1"/>
                </a:solidFill>
                <a:latin typeface="+mn-lt"/>
                <a:ea typeface="+mn-ea"/>
                <a:cs typeface="+mn-cs"/>
              </a:defRPr>
            </a:lvl4pPr>
            <a:lvl5pPr marL="1828800" indent="-223838" algn="l" rtl="0" eaLnBrk="0" fontAlgn="base" hangingPunct="0">
              <a:spcBef>
                <a:spcPct val="20000"/>
              </a:spcBef>
              <a:spcAft>
                <a:spcPct val="0"/>
              </a:spcAft>
              <a:buClr>
                <a:schemeClr val="tx2"/>
              </a:buClr>
              <a:buSzPct val="80000"/>
              <a:buFont typeface="Wingdings" panose="05000000000000000000" pitchFamily="2" charset="2"/>
              <a:buChar char="§"/>
              <a:defRPr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buClr>
                <a:srgbClr val="5F1358"/>
              </a:buClr>
            </a:pPr>
            <a:endParaRPr lang="en-US" dirty="0">
              <a:solidFill>
                <a:srgbClr val="002D5B"/>
              </a:solidFill>
              <a:sym typeface="Calibri" charset="0"/>
            </a:endParaRPr>
          </a:p>
          <a:p>
            <a:pPr marL="0" indent="0" algn="ctr">
              <a:lnSpc>
                <a:spcPct val="150000"/>
              </a:lnSpc>
              <a:buClr>
                <a:srgbClr val="5F1358"/>
              </a:buClr>
            </a:pPr>
            <a:r>
              <a:rPr lang="en-US" b="1" dirty="0">
                <a:solidFill>
                  <a:srgbClr val="002D5B"/>
                </a:solidFill>
                <a:sym typeface="Calibri" charset="0"/>
              </a:rPr>
              <a:t>File and suspend </a:t>
            </a:r>
            <a:r>
              <a:rPr lang="en-US" dirty="0">
                <a:solidFill>
                  <a:srgbClr val="002D5B"/>
                </a:solidFill>
                <a:sym typeface="Calibri" charset="0"/>
              </a:rPr>
              <a:t>– Age 66 by April 30th, 2016</a:t>
            </a:r>
          </a:p>
          <a:p>
            <a:pPr marL="0" indent="0" algn="ctr">
              <a:lnSpc>
                <a:spcPct val="150000"/>
              </a:lnSpc>
              <a:buClr>
                <a:srgbClr val="5F1358"/>
              </a:buClr>
            </a:pPr>
            <a:r>
              <a:rPr lang="en-US" b="1" dirty="0">
                <a:solidFill>
                  <a:srgbClr val="002D5B"/>
                </a:solidFill>
                <a:sym typeface="Calibri" charset="0"/>
              </a:rPr>
              <a:t>Restricted application </a:t>
            </a:r>
            <a:r>
              <a:rPr lang="en-US" dirty="0">
                <a:solidFill>
                  <a:srgbClr val="002D5B"/>
                </a:solidFill>
                <a:sym typeface="Calibri" charset="0"/>
              </a:rPr>
              <a:t>– Age 62 by Dec. 31st, 2015</a:t>
            </a:r>
          </a:p>
          <a:p>
            <a:pPr marL="0" indent="0" algn="ctr">
              <a:lnSpc>
                <a:spcPct val="150000"/>
              </a:lnSpc>
              <a:buClr>
                <a:srgbClr val="5F1358"/>
              </a:buClr>
            </a:pPr>
            <a:endParaRPr lang="en-US" b="1" dirty="0">
              <a:solidFill>
                <a:srgbClr val="5F1358"/>
              </a:solidFill>
              <a:sym typeface="Calibri" charset="0"/>
            </a:endParaRPr>
          </a:p>
        </p:txBody>
      </p:sp>
      <p:grpSp>
        <p:nvGrpSpPr>
          <p:cNvPr id="29" name="Group 28"/>
          <p:cNvGrpSpPr/>
          <p:nvPr/>
        </p:nvGrpSpPr>
        <p:grpSpPr>
          <a:xfrm flipV="1">
            <a:off x="1560444" y="2687287"/>
            <a:ext cx="6023112" cy="1456944"/>
            <a:chOff x="2502308" y="2687287"/>
            <a:chExt cx="4139384" cy="1456944"/>
          </a:xfrm>
        </p:grpSpPr>
        <p:cxnSp>
          <p:nvCxnSpPr>
            <p:cNvPr id="30" name="Straight Connector 29"/>
            <p:cNvCxnSpPr/>
            <p:nvPr/>
          </p:nvCxnSpPr>
          <p:spPr>
            <a:xfrm>
              <a:off x="3013023" y="2687287"/>
              <a:ext cx="3117954" cy="0"/>
            </a:xfrm>
            <a:prstGeom prst="line">
              <a:avLst/>
            </a:prstGeom>
            <a:ln w="127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2808632" y="3415759"/>
              <a:ext cx="3526736" cy="0"/>
            </a:xfrm>
            <a:prstGeom prst="line">
              <a:avLst/>
            </a:prstGeom>
            <a:ln w="127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2502308" y="4144231"/>
              <a:ext cx="4139384" cy="0"/>
            </a:xfrm>
            <a:prstGeom prst="line">
              <a:avLst/>
            </a:prstGeom>
            <a:ln w="127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79063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
          <p:cNvSpPr txBox="1">
            <a:spLocks noChangeArrowheads="1"/>
          </p:cNvSpPr>
          <p:nvPr/>
        </p:nvSpPr>
        <p:spPr bwMode="auto">
          <a:xfrm>
            <a:off x="460656" y="1346849"/>
            <a:ext cx="824381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1pPr>
            <a:lvl2pPr marL="742950" indent="-28575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2pPr>
            <a:lvl3pPr marL="1143000" indent="-22860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3pPr>
            <a:lvl4pPr marL="1600200" indent="-22860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4pPr>
            <a:lvl5pPr marL="2057400" indent="-22860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5pPr>
            <a:lvl6pPr marL="25146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6pPr>
            <a:lvl7pPr marL="29718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7pPr>
            <a:lvl8pPr marL="34290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8pPr>
            <a:lvl9pPr marL="38862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9pPr>
          </a:lstStyle>
          <a:p>
            <a:pPr marL="0" lvl="1" indent="0">
              <a:spcBef>
                <a:spcPts val="1200"/>
              </a:spcBef>
            </a:pPr>
            <a:r>
              <a:rPr lang="en-US" sz="2200" dirty="0">
                <a:solidFill>
                  <a:srgbClr val="5F1358"/>
                </a:solidFill>
              </a:rPr>
              <a:t>The </a:t>
            </a:r>
            <a:r>
              <a:rPr lang="en-US" sz="2200" b="1" dirty="0">
                <a:solidFill>
                  <a:srgbClr val="5F1358"/>
                </a:solidFill>
              </a:rPr>
              <a:t>file and suspend</a:t>
            </a:r>
            <a:r>
              <a:rPr lang="en-US" sz="2200" dirty="0">
                <a:solidFill>
                  <a:srgbClr val="5F1358"/>
                </a:solidFill>
              </a:rPr>
              <a:t> option is being eliminated as of April 30, 2016</a:t>
            </a:r>
          </a:p>
        </p:txBody>
      </p:sp>
      <p:sp>
        <p:nvSpPr>
          <p:cNvPr id="12" name="Rectangle 11"/>
          <p:cNvSpPr/>
          <p:nvPr/>
        </p:nvSpPr>
        <p:spPr>
          <a:xfrm>
            <a:off x="447468" y="4844374"/>
            <a:ext cx="8122596" cy="147860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title"/>
          </p:nvPr>
        </p:nvSpPr>
        <p:spPr/>
        <p:txBody>
          <a:bodyPr/>
          <a:lstStyle/>
          <a:p>
            <a:r>
              <a:rPr lang="en-US" dirty="0"/>
              <a:t>File and suspend</a:t>
            </a:r>
          </a:p>
        </p:txBody>
      </p:sp>
      <p:sp>
        <p:nvSpPr>
          <p:cNvPr id="3" name="Content Placeholder 2"/>
          <p:cNvSpPr>
            <a:spLocks noGrp="1"/>
          </p:cNvSpPr>
          <p:nvPr>
            <p:ph idx="1"/>
          </p:nvPr>
        </p:nvSpPr>
        <p:spPr>
          <a:xfrm>
            <a:off x="248057" y="1857986"/>
            <a:ext cx="8351194" cy="4735750"/>
          </a:xfrm>
        </p:spPr>
        <p:txBody>
          <a:bodyPr/>
          <a:lstStyle/>
          <a:p>
            <a:pPr marL="233362" lvl="1" indent="0">
              <a:spcBef>
                <a:spcPts val="1200"/>
              </a:spcBef>
              <a:buNone/>
            </a:pPr>
            <a:r>
              <a:rPr lang="en-US" sz="2200" dirty="0"/>
              <a:t>By using the file and suspend strategy, you could allow other family members to claim a benefit based on your earnings record, while at the same time allowing your own benefit to continue to compound and grow.</a:t>
            </a:r>
          </a:p>
          <a:p>
            <a:pPr marL="233362" lvl="1" indent="0">
              <a:spcBef>
                <a:spcPts val="1200"/>
              </a:spcBef>
              <a:buNone/>
            </a:pPr>
            <a:r>
              <a:rPr lang="en-US" sz="2200" dirty="0"/>
              <a:t>After May 1, 2016, instead of family members being allowed to receive a benefit based on your earnings record after you have merely filed, the law makes it necessary for you to actually be receiving benefits for them to do so.</a:t>
            </a:r>
          </a:p>
          <a:p>
            <a:pPr marL="233362" lvl="1" indent="0">
              <a:spcBef>
                <a:spcPts val="1200"/>
              </a:spcBef>
              <a:buNone/>
            </a:pPr>
            <a:r>
              <a:rPr lang="en-US" sz="2200" b="1" dirty="0"/>
              <a:t>What to do: </a:t>
            </a:r>
            <a:r>
              <a:rPr lang="en-US" sz="2200" dirty="0"/>
              <a:t>If you are at your full retirement age or older, you can file and suspend your Social Security benefits by May 1 and still have a spouse or child collect benefits based on your earnings record, while your own benefit is suspended.</a:t>
            </a:r>
          </a:p>
        </p:txBody>
      </p:sp>
      <p:sp>
        <p:nvSpPr>
          <p:cNvPr id="4" name="Slide Number Placeholder 3"/>
          <p:cNvSpPr>
            <a:spLocks noGrp="1"/>
          </p:cNvSpPr>
          <p:nvPr>
            <p:ph type="sldNum" sz="quarter" idx="12"/>
          </p:nvPr>
        </p:nvSpPr>
        <p:spPr/>
        <p:txBody>
          <a:bodyPr/>
          <a:lstStyle/>
          <a:p>
            <a:fld id="{2DFAB803-8FD5-48B1-B403-195CE984C8BB}" type="slidenum">
              <a:rPr lang="en-US" smtClean="0"/>
              <a:pPr/>
              <a:t>16</a:t>
            </a:fld>
            <a:endParaRPr lang="en-US" dirty="0"/>
          </a:p>
        </p:txBody>
      </p:sp>
      <p:cxnSp>
        <p:nvCxnSpPr>
          <p:cNvPr id="10" name="Straight Connector 9"/>
          <p:cNvCxnSpPr/>
          <p:nvPr/>
        </p:nvCxnSpPr>
        <p:spPr>
          <a:xfrm>
            <a:off x="552450" y="3333855"/>
            <a:ext cx="8134350" cy="0"/>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4878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447468" y="3628417"/>
            <a:ext cx="8122596" cy="289620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title"/>
          </p:nvPr>
        </p:nvSpPr>
        <p:spPr/>
        <p:txBody>
          <a:bodyPr/>
          <a:lstStyle/>
          <a:p>
            <a:r>
              <a:rPr lang="en-US" dirty="0"/>
              <a:t>Restricted application</a:t>
            </a:r>
          </a:p>
        </p:txBody>
      </p:sp>
      <p:sp>
        <p:nvSpPr>
          <p:cNvPr id="3" name="Content Placeholder 2"/>
          <p:cNvSpPr>
            <a:spLocks noGrp="1"/>
          </p:cNvSpPr>
          <p:nvPr>
            <p:ph idx="1"/>
          </p:nvPr>
        </p:nvSpPr>
        <p:spPr>
          <a:xfrm>
            <a:off x="449263" y="2151375"/>
            <a:ext cx="8237537" cy="4568825"/>
          </a:xfrm>
        </p:spPr>
        <p:txBody>
          <a:bodyPr/>
          <a:lstStyle/>
          <a:p>
            <a:pPr marL="0" indent="0"/>
            <a:r>
              <a:rPr lang="en-US" sz="2200" dirty="0"/>
              <a:t>By using this approach, you could receive at least some Social Security benefits, while still allowing your own retirement benefit to earn delayed credits until as late as age 70. At that time, you could switch over to your own, higher benefit.</a:t>
            </a:r>
          </a:p>
          <a:p>
            <a:pPr marL="0" indent="0">
              <a:spcBef>
                <a:spcPts val="1200"/>
              </a:spcBef>
            </a:pPr>
            <a:r>
              <a:rPr lang="en-US" sz="2200" b="1" dirty="0"/>
              <a:t>What to do: </a:t>
            </a:r>
            <a:r>
              <a:rPr lang="en-US" sz="2200" dirty="0"/>
              <a:t>If you were age 62 or older by the end of the year, you could still use the restricted application strategy. If you were younger than 62 at the end of 2015, you would no longer be able to collect spousal benefits at full retirement age or later while letting your own benefit grow.</a:t>
            </a:r>
          </a:p>
          <a:p>
            <a:pPr marL="0" indent="0">
              <a:spcBef>
                <a:spcPts val="600"/>
              </a:spcBef>
            </a:pPr>
            <a:r>
              <a:rPr lang="en-US" sz="2200" dirty="0"/>
              <a:t>Spouses who are already collecting benefits on their partners’ earnings record can continue to do so and switch to their own larger retirement benefit at a later date—up to age 70.</a:t>
            </a:r>
          </a:p>
        </p:txBody>
      </p:sp>
      <p:sp>
        <p:nvSpPr>
          <p:cNvPr id="4" name="Slide Number Placeholder 3"/>
          <p:cNvSpPr>
            <a:spLocks noGrp="1"/>
          </p:cNvSpPr>
          <p:nvPr>
            <p:ph type="sldNum" sz="quarter" idx="12"/>
          </p:nvPr>
        </p:nvSpPr>
        <p:spPr/>
        <p:txBody>
          <a:bodyPr/>
          <a:lstStyle/>
          <a:p>
            <a:fld id="{2DFAB803-8FD5-48B1-B403-195CE984C8BB}" type="slidenum">
              <a:rPr lang="en-US" smtClean="0"/>
              <a:pPr/>
              <a:t>17</a:t>
            </a:fld>
            <a:endParaRPr lang="en-US" dirty="0"/>
          </a:p>
        </p:txBody>
      </p:sp>
      <p:sp>
        <p:nvSpPr>
          <p:cNvPr id="10" name="TextBox 1"/>
          <p:cNvSpPr txBox="1">
            <a:spLocks noChangeArrowheads="1"/>
          </p:cNvSpPr>
          <p:nvPr/>
        </p:nvSpPr>
        <p:spPr bwMode="auto">
          <a:xfrm>
            <a:off x="460656" y="1346849"/>
            <a:ext cx="8243816"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1pPr>
            <a:lvl2pPr marL="742950" indent="-28575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2pPr>
            <a:lvl3pPr marL="1143000" indent="-22860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3pPr>
            <a:lvl4pPr marL="1600200" indent="-22860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4pPr>
            <a:lvl5pPr marL="2057400" indent="-22860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5pPr>
            <a:lvl6pPr marL="25146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6pPr>
            <a:lvl7pPr marL="29718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7pPr>
            <a:lvl8pPr marL="34290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8pPr>
            <a:lvl9pPr marL="38862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9pPr>
          </a:lstStyle>
          <a:p>
            <a:pPr marL="0" lvl="1" indent="0">
              <a:spcBef>
                <a:spcPts val="1200"/>
              </a:spcBef>
            </a:pPr>
            <a:r>
              <a:rPr lang="en-US" sz="2200" dirty="0">
                <a:solidFill>
                  <a:srgbClr val="5F1358"/>
                </a:solidFill>
              </a:rPr>
              <a:t>The </a:t>
            </a:r>
            <a:r>
              <a:rPr lang="en-US" sz="2200" b="1" dirty="0">
                <a:solidFill>
                  <a:srgbClr val="5F1358"/>
                </a:solidFill>
              </a:rPr>
              <a:t>restricted application</a:t>
            </a:r>
            <a:r>
              <a:rPr lang="en-US" sz="2200" dirty="0">
                <a:solidFill>
                  <a:srgbClr val="5F1358"/>
                </a:solidFill>
              </a:rPr>
              <a:t> option was eliminated as of</a:t>
            </a:r>
            <a:br>
              <a:rPr lang="en-US" sz="2200" dirty="0">
                <a:solidFill>
                  <a:srgbClr val="5F1358"/>
                </a:solidFill>
              </a:rPr>
            </a:br>
            <a:r>
              <a:rPr lang="en-US" sz="2200" dirty="0">
                <a:solidFill>
                  <a:srgbClr val="5F1358"/>
                </a:solidFill>
              </a:rPr>
              <a:t>December 31, 2015</a:t>
            </a:r>
          </a:p>
        </p:txBody>
      </p:sp>
    </p:spTree>
    <p:extLst>
      <p:ext uri="{BB962C8B-B14F-4D97-AF65-F5344CB8AC3E}">
        <p14:creationId xmlns:p14="http://schemas.microsoft.com/office/powerpoint/2010/main" val="1248713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2019 changes and updates</a:t>
            </a:r>
          </a:p>
        </p:txBody>
      </p:sp>
      <p:graphicFrame>
        <p:nvGraphicFramePr>
          <p:cNvPr id="5" name="Content Placeholder 4"/>
          <p:cNvGraphicFramePr>
            <a:graphicFrameLocks noGrp="1"/>
          </p:cNvGraphicFramePr>
          <p:nvPr>
            <p:ph idx="1"/>
            <p:extLst/>
          </p:nvPr>
        </p:nvGraphicFramePr>
        <p:xfrm>
          <a:off x="889002" y="1253066"/>
          <a:ext cx="7526865" cy="4110702"/>
        </p:xfrm>
        <a:graphic>
          <a:graphicData uri="http://schemas.openxmlformats.org/drawingml/2006/table">
            <a:tbl>
              <a:tblPr firstRow="1" bandRow="1">
                <a:tableStyleId>{5C22544A-7EE6-4342-B048-85BDC9FD1C3A}</a:tableStyleId>
              </a:tblPr>
              <a:tblGrid>
                <a:gridCol w="2508955">
                  <a:extLst>
                    <a:ext uri="{9D8B030D-6E8A-4147-A177-3AD203B41FA5}">
                      <a16:colId xmlns:a16="http://schemas.microsoft.com/office/drawing/2014/main" val="4091184593"/>
                    </a:ext>
                  </a:extLst>
                </a:gridCol>
                <a:gridCol w="2508955">
                  <a:extLst>
                    <a:ext uri="{9D8B030D-6E8A-4147-A177-3AD203B41FA5}">
                      <a16:colId xmlns:a16="http://schemas.microsoft.com/office/drawing/2014/main" val="3405693069"/>
                    </a:ext>
                  </a:extLst>
                </a:gridCol>
                <a:gridCol w="2508955">
                  <a:extLst>
                    <a:ext uri="{9D8B030D-6E8A-4147-A177-3AD203B41FA5}">
                      <a16:colId xmlns:a16="http://schemas.microsoft.com/office/drawing/2014/main" val="3899115811"/>
                    </a:ext>
                  </a:extLst>
                </a:gridCol>
              </a:tblGrid>
              <a:tr h="709834">
                <a:tc>
                  <a:txBody>
                    <a:bodyPr/>
                    <a:lstStyle/>
                    <a:p>
                      <a:r>
                        <a:rPr lang="en-US" sz="2800" dirty="0"/>
                        <a:t>Topic </a:t>
                      </a:r>
                    </a:p>
                  </a:txBody>
                  <a:tcPr marL="68580" marR="68580"/>
                </a:tc>
                <a:tc>
                  <a:txBody>
                    <a:bodyPr/>
                    <a:lstStyle/>
                    <a:p>
                      <a:r>
                        <a:rPr lang="en-US" sz="2800" dirty="0"/>
                        <a:t>2018</a:t>
                      </a:r>
                    </a:p>
                  </a:txBody>
                  <a:tcPr marL="68580" marR="68580"/>
                </a:tc>
                <a:tc>
                  <a:txBody>
                    <a:bodyPr/>
                    <a:lstStyle/>
                    <a:p>
                      <a:r>
                        <a:rPr lang="en-US" sz="2800" dirty="0"/>
                        <a:t>2019</a:t>
                      </a:r>
                    </a:p>
                  </a:txBody>
                  <a:tcPr marL="68580" marR="68580"/>
                </a:tc>
                <a:extLst>
                  <a:ext uri="{0D108BD9-81ED-4DB2-BD59-A6C34878D82A}">
                    <a16:rowId xmlns:a16="http://schemas.microsoft.com/office/drawing/2014/main" val="1503527677"/>
                  </a:ext>
                </a:extLst>
              </a:tr>
              <a:tr h="959592">
                <a:tc>
                  <a:txBody>
                    <a:bodyPr/>
                    <a:lstStyle/>
                    <a:p>
                      <a:r>
                        <a:rPr lang="en-US" sz="1800" dirty="0"/>
                        <a:t>Maximum annual payout</a:t>
                      </a:r>
                    </a:p>
                    <a:p>
                      <a:r>
                        <a:rPr lang="en-US" sz="1200" dirty="0"/>
                        <a:t>(could be higher with deferred credits beyond FRA)</a:t>
                      </a:r>
                    </a:p>
                  </a:txBody>
                  <a:tcPr marL="68580" marR="68580"/>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2D5B"/>
                          </a:solidFill>
                          <a:effectLst/>
                          <a:uLnTx/>
                          <a:uFillTx/>
                          <a:latin typeface="Calibri" panose="020F0502020204030204" pitchFamily="34" charset="0"/>
                          <a:ea typeface="Arial Unicode MS" panose="020B0604020202020204" pitchFamily="34" charset="-128"/>
                          <a:cs typeface="Arial Unicode MS" panose="020B0604020202020204" pitchFamily="34" charset="-128"/>
                        </a:rPr>
                        <a:t>$33,456 per year, or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2D5B"/>
                          </a:solidFill>
                          <a:effectLst/>
                          <a:uLnTx/>
                          <a:uFillTx/>
                          <a:latin typeface="Calibri" panose="020F0502020204030204" pitchFamily="34" charset="0"/>
                          <a:ea typeface="Arial Unicode MS" panose="020B0604020202020204" pitchFamily="34" charset="-128"/>
                          <a:cs typeface="Arial Unicode MS" panose="020B0604020202020204" pitchFamily="34" charset="-128"/>
                        </a:rPr>
                        <a:t>$2,788 per month</a:t>
                      </a:r>
                    </a:p>
                    <a:p>
                      <a:endParaRPr lang="en-US" sz="2800" dirty="0"/>
                    </a:p>
                  </a:txBody>
                  <a:tcPr marL="68580" marR="68580"/>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2D5B"/>
                          </a:solidFill>
                          <a:effectLst/>
                          <a:uLnTx/>
                          <a:uFillTx/>
                          <a:latin typeface="Calibri" panose="020F0502020204030204" pitchFamily="34" charset="0"/>
                          <a:ea typeface="Arial Unicode MS" panose="020B0604020202020204" pitchFamily="34" charset="-128"/>
                          <a:cs typeface="Arial Unicode MS" panose="020B0604020202020204" pitchFamily="34" charset="-128"/>
                        </a:rPr>
                        <a:t>$34,332 per year, or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2D5B"/>
                          </a:solidFill>
                          <a:effectLst/>
                          <a:uLnTx/>
                          <a:uFillTx/>
                          <a:latin typeface="Calibri" panose="020F0502020204030204" pitchFamily="34" charset="0"/>
                          <a:ea typeface="Arial Unicode MS" panose="020B0604020202020204" pitchFamily="34" charset="-128"/>
                          <a:cs typeface="Arial Unicode MS" panose="020B0604020202020204" pitchFamily="34" charset="-128"/>
                        </a:rPr>
                        <a:t>$2,861 per month</a:t>
                      </a:r>
                    </a:p>
                    <a:p>
                      <a:endParaRPr lang="en-US" sz="2800" dirty="0"/>
                    </a:p>
                  </a:txBody>
                  <a:tcPr marL="68580" marR="68580"/>
                </a:tc>
                <a:extLst>
                  <a:ext uri="{0D108BD9-81ED-4DB2-BD59-A6C34878D82A}">
                    <a16:rowId xmlns:a16="http://schemas.microsoft.com/office/drawing/2014/main" val="3764936216"/>
                  </a:ext>
                </a:extLst>
              </a:tr>
              <a:tr h="709834">
                <a:tc>
                  <a:txBody>
                    <a:bodyPr/>
                    <a:lstStyle/>
                    <a:p>
                      <a:r>
                        <a:rPr lang="en-US"/>
                        <a:t>Cost</a:t>
                      </a:r>
                      <a:r>
                        <a:rPr lang="en-US" baseline="0"/>
                        <a:t>-of-living adjustment</a:t>
                      </a:r>
                      <a:endParaRPr lang="en-US" dirty="0"/>
                    </a:p>
                  </a:txBody>
                  <a:tcPr marL="68580" marR="68580"/>
                </a:tc>
                <a:tc>
                  <a:txBody>
                    <a:bodyPr/>
                    <a:lstStyle/>
                    <a:p>
                      <a:r>
                        <a:rPr lang="en-US" dirty="0"/>
                        <a:t>2.0%</a:t>
                      </a:r>
                    </a:p>
                  </a:txBody>
                  <a:tcPr marL="68580" marR="68580"/>
                </a:tc>
                <a:tc>
                  <a:txBody>
                    <a:bodyPr/>
                    <a:lstStyle/>
                    <a:p>
                      <a:r>
                        <a:rPr lang="en-US" dirty="0"/>
                        <a:t>2.8%</a:t>
                      </a:r>
                    </a:p>
                  </a:txBody>
                  <a:tcPr marL="68580" marR="68580"/>
                </a:tc>
                <a:extLst>
                  <a:ext uri="{0D108BD9-81ED-4DB2-BD59-A6C34878D82A}">
                    <a16:rowId xmlns:a16="http://schemas.microsoft.com/office/drawing/2014/main" val="2198529000"/>
                  </a:ext>
                </a:extLst>
              </a:tr>
              <a:tr h="709834">
                <a:tc>
                  <a:txBody>
                    <a:bodyPr/>
                    <a:lstStyle/>
                    <a:p>
                      <a:r>
                        <a:rPr lang="en-US" dirty="0"/>
                        <a:t>Taxable</a:t>
                      </a:r>
                      <a:r>
                        <a:rPr lang="en-US" baseline="0" dirty="0"/>
                        <a:t> income limit</a:t>
                      </a:r>
                      <a:endParaRPr lang="en-US" dirty="0"/>
                    </a:p>
                  </a:txBody>
                  <a:tcPr marL="68580" marR="68580"/>
                </a:tc>
                <a:tc>
                  <a:txBody>
                    <a:bodyPr/>
                    <a:lstStyle/>
                    <a:p>
                      <a:r>
                        <a:rPr lang="en-US" dirty="0"/>
                        <a:t>$128,400</a:t>
                      </a:r>
                    </a:p>
                  </a:txBody>
                  <a:tcPr marL="68580" marR="68580"/>
                </a:tc>
                <a:tc>
                  <a:txBody>
                    <a:bodyPr/>
                    <a:lstStyle/>
                    <a:p>
                      <a:r>
                        <a:rPr lang="en-US" dirty="0"/>
                        <a:t>$132,900</a:t>
                      </a:r>
                    </a:p>
                  </a:txBody>
                  <a:tcPr marL="68580" marR="68580"/>
                </a:tc>
                <a:extLst>
                  <a:ext uri="{0D108BD9-81ED-4DB2-BD59-A6C34878D82A}">
                    <a16:rowId xmlns:a16="http://schemas.microsoft.com/office/drawing/2014/main" val="2271417196"/>
                  </a:ext>
                </a:extLst>
              </a:tr>
              <a:tr h="822508">
                <a:tc>
                  <a:txBody>
                    <a:bodyPr/>
                    <a:lstStyle/>
                    <a:p>
                      <a:r>
                        <a:rPr lang="en-US" dirty="0"/>
                        <a:t>Increased</a:t>
                      </a:r>
                      <a:r>
                        <a:rPr lang="en-US" baseline="0" dirty="0"/>
                        <a:t> earnings limit penalty  before FRA</a:t>
                      </a:r>
                      <a:endParaRPr lang="en-US" dirty="0"/>
                    </a:p>
                  </a:txBody>
                  <a:tcPr marL="68580" marR="68580"/>
                </a:tc>
                <a:tc>
                  <a:txBody>
                    <a:bodyPr/>
                    <a:lstStyle/>
                    <a:p>
                      <a:r>
                        <a:rPr lang="en-US" dirty="0"/>
                        <a:t>$17,040 before FRA</a:t>
                      </a:r>
                    </a:p>
                    <a:p>
                      <a:r>
                        <a:rPr lang="en-US" dirty="0"/>
                        <a:t>$45,360 year of FRA</a:t>
                      </a:r>
                    </a:p>
                    <a:p>
                      <a:endParaRPr lang="en-US" dirty="0"/>
                    </a:p>
                  </a:txBody>
                  <a:tcPr marL="68580" marR="68580"/>
                </a:tc>
                <a:tc>
                  <a:txBody>
                    <a:bodyPr/>
                    <a:lstStyle/>
                    <a:p>
                      <a:r>
                        <a:rPr lang="en-US" dirty="0"/>
                        <a:t>$17,640 before FRA</a:t>
                      </a:r>
                    </a:p>
                    <a:p>
                      <a:r>
                        <a:rPr lang="en-US" dirty="0"/>
                        <a:t>$46,920 year of FRA</a:t>
                      </a:r>
                    </a:p>
                  </a:txBody>
                  <a:tcPr marL="68580" marR="68580"/>
                </a:tc>
                <a:extLst>
                  <a:ext uri="{0D108BD9-81ED-4DB2-BD59-A6C34878D82A}">
                    <a16:rowId xmlns:a16="http://schemas.microsoft.com/office/drawing/2014/main" val="3555309435"/>
                  </a:ext>
                </a:extLst>
              </a:tr>
            </a:tbl>
          </a:graphicData>
        </a:graphic>
      </p:graphicFrame>
      <p:sp>
        <p:nvSpPr>
          <p:cNvPr id="4" name="Slide Number Placeholder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DFAB803-8FD5-48B1-B403-195CE984C8BB}" type="slidenum">
              <a:rPr kumimoji="0" lang="en-US" sz="1000" b="0" i="0" u="none" strike="noStrike" kern="1200" cap="none" spc="0" normalizeH="0" baseline="0" noProof="0">
                <a:ln>
                  <a:noFill/>
                </a:ln>
                <a:solidFill>
                  <a:srgbClr val="898E9B"/>
                </a:solidFill>
                <a:effectLst/>
                <a:uLnTx/>
                <a:uFillTx/>
                <a:latin typeface="Calibri" panose="020F0502020204030204" pitchFamily="34" charset="0"/>
                <a:ea typeface="+mn-ea"/>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sz="1000" b="0" i="0" u="none" strike="noStrike" kern="1200" cap="none" spc="0" normalizeH="0" baseline="0" noProof="0" dirty="0">
              <a:ln>
                <a:noFill/>
              </a:ln>
              <a:solidFill>
                <a:srgbClr val="898E9B"/>
              </a:solidFill>
              <a:effectLst/>
              <a:uLnTx/>
              <a:uFillTx/>
              <a:latin typeface="Calibri" panose="020F0502020204030204" pitchFamily="34" charset="0"/>
              <a:ea typeface="+mn-ea"/>
            </a:endParaRPr>
          </a:p>
        </p:txBody>
      </p:sp>
      <p:sp>
        <p:nvSpPr>
          <p:cNvPr id="7" name="Rectangle 3">
            <a:extLst>
              <a:ext uri="{FF2B5EF4-FFF2-40B4-BE49-F238E27FC236}">
                <a16:creationId xmlns:a16="http://schemas.microsoft.com/office/drawing/2014/main" id="{70A30145-A2ED-4B3E-99EE-BE28A1FDC41B}"/>
              </a:ext>
            </a:extLst>
          </p:cNvPr>
          <p:cNvSpPr txBox="1">
            <a:spLocks noChangeArrowheads="1"/>
          </p:cNvSpPr>
          <p:nvPr/>
        </p:nvSpPr>
        <p:spPr bwMode="auto">
          <a:xfrm>
            <a:off x="1342308" y="5464041"/>
            <a:ext cx="6447024" cy="1012959"/>
          </a:xfrm>
          <a:prstGeom prst="rect">
            <a:avLst/>
          </a:prstGeom>
          <a:solidFill>
            <a:srgbClr val="E7F0DD"/>
          </a:solidFill>
          <a:ln>
            <a:noFill/>
          </a:ln>
        </p:spPr>
        <p:txBody>
          <a:bodyPr wrap="square" lIns="0" tIns="0" rIns="40638" bIns="0" anchor="ctr">
            <a:noAutofit/>
          </a:bodyPr>
          <a:lstStyle>
            <a:defPPr>
              <a:defRPr lang="en-US"/>
            </a:defPPr>
            <a:lvl1pPr marL="39688" eaLnBrk="1" hangingPunct="1">
              <a:defRPr sz="1700">
                <a:ea typeface="MS PGothic" panose="020B0600070205080204" pitchFamily="34" charset="-128"/>
              </a:defRPr>
            </a:lvl1pPr>
            <a:lvl2pPr marL="742950" indent="-285750">
              <a:defRPr sz="2400">
                <a:solidFill>
                  <a:srgbClr val="002D5B"/>
                </a:solidFill>
                <a:ea typeface="ヒラギノ角ゴ ProN W3" charset="-128"/>
              </a:defRPr>
            </a:lvl2pPr>
            <a:lvl3pPr marL="1143000" indent="-228600">
              <a:defRPr sz="2400">
                <a:solidFill>
                  <a:srgbClr val="002D5B"/>
                </a:solidFill>
                <a:ea typeface="ヒラギノ角ゴ ProN W3" charset="-128"/>
              </a:defRPr>
            </a:lvl3pPr>
            <a:lvl4pPr marL="1600200" indent="-228600">
              <a:defRPr sz="2400">
                <a:solidFill>
                  <a:srgbClr val="002D5B"/>
                </a:solidFill>
                <a:ea typeface="ヒラギノ角ゴ ProN W3" charset="-128"/>
              </a:defRPr>
            </a:lvl4pPr>
            <a:lvl5pPr marL="2057400" indent="-228600">
              <a:defRPr sz="2400">
                <a:solidFill>
                  <a:srgbClr val="002D5B"/>
                </a:solidFill>
                <a:ea typeface="ヒラギノ角ゴ ProN W3" charset="-128"/>
              </a:defRPr>
            </a:lvl5pPr>
            <a:lvl6pPr marL="2514600" indent="-228600" eaLnBrk="0" fontAlgn="base" hangingPunct="0">
              <a:spcBef>
                <a:spcPct val="0"/>
              </a:spcBef>
              <a:spcAft>
                <a:spcPct val="0"/>
              </a:spcAft>
              <a:defRPr sz="2400">
                <a:solidFill>
                  <a:srgbClr val="002D5B"/>
                </a:solidFill>
                <a:ea typeface="ヒラギノ角ゴ ProN W3" charset="-128"/>
              </a:defRPr>
            </a:lvl6pPr>
            <a:lvl7pPr marL="2971800" indent="-228600" eaLnBrk="0" fontAlgn="base" hangingPunct="0">
              <a:spcBef>
                <a:spcPct val="0"/>
              </a:spcBef>
              <a:spcAft>
                <a:spcPct val="0"/>
              </a:spcAft>
              <a:defRPr sz="2400">
                <a:solidFill>
                  <a:srgbClr val="002D5B"/>
                </a:solidFill>
                <a:ea typeface="ヒラギノ角ゴ ProN W3" charset="-128"/>
              </a:defRPr>
            </a:lvl7pPr>
            <a:lvl8pPr marL="3429000" indent="-228600" eaLnBrk="0" fontAlgn="base" hangingPunct="0">
              <a:spcBef>
                <a:spcPct val="0"/>
              </a:spcBef>
              <a:spcAft>
                <a:spcPct val="0"/>
              </a:spcAft>
              <a:defRPr sz="2400">
                <a:solidFill>
                  <a:srgbClr val="002D5B"/>
                </a:solidFill>
                <a:ea typeface="ヒラギノ角ゴ ProN W3" charset="-128"/>
              </a:defRPr>
            </a:lvl8pPr>
            <a:lvl9pPr marL="3886200" indent="-228600" eaLnBrk="0" fontAlgn="base" hangingPunct="0">
              <a:spcBef>
                <a:spcPct val="0"/>
              </a:spcBef>
              <a:spcAft>
                <a:spcPct val="0"/>
              </a:spcAft>
              <a:defRPr sz="2400">
                <a:solidFill>
                  <a:srgbClr val="002D5B"/>
                </a:solidFill>
                <a:ea typeface="ヒラギノ角ゴ ProN W3" charset="-128"/>
              </a:defRPr>
            </a:lvl9pPr>
          </a:lstStyle>
          <a:p>
            <a:pPr marL="39688" marR="0" lvl="0" indent="0" algn="ctr"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669639"/>
                </a:solidFill>
                <a:effectLst/>
                <a:uLnTx/>
                <a:uFillTx/>
                <a:latin typeface="Calibri" panose="020F0502020204030204" pitchFamily="34" charset="0"/>
                <a:ea typeface="MS PGothic" panose="020B0600070205080204" pitchFamily="34" charset="-128"/>
                <a:cs typeface="Arial" panose="020B0604020202020204" pitchFamily="34" charset="0"/>
              </a:rPr>
              <a:t>As of 2018, Social Security only sends paper statements</a:t>
            </a:r>
            <a:br>
              <a:rPr kumimoji="0" lang="en-US" sz="2000" b="0" i="0" u="none" strike="noStrike" kern="1200" cap="none" spc="0" normalizeH="0" baseline="0" noProof="0" dirty="0">
                <a:ln>
                  <a:noFill/>
                </a:ln>
                <a:solidFill>
                  <a:srgbClr val="669639"/>
                </a:solidFill>
                <a:effectLst/>
                <a:uLnTx/>
                <a:uFillTx/>
                <a:latin typeface="Calibri" panose="020F0502020204030204" pitchFamily="34" charset="0"/>
                <a:ea typeface="MS PGothic" panose="020B0600070205080204" pitchFamily="34" charset="-128"/>
                <a:cs typeface="Arial" panose="020B0604020202020204" pitchFamily="34" charset="0"/>
              </a:rPr>
            </a:br>
            <a:r>
              <a:rPr kumimoji="0" lang="en-US" sz="2000" b="0" i="0" u="none" strike="noStrike" kern="1200" cap="none" spc="0" normalizeH="0" baseline="0" noProof="0" dirty="0">
                <a:ln>
                  <a:noFill/>
                </a:ln>
                <a:solidFill>
                  <a:srgbClr val="669639"/>
                </a:solidFill>
                <a:effectLst/>
                <a:uLnTx/>
                <a:uFillTx/>
                <a:latin typeface="Calibri" panose="020F0502020204030204" pitchFamily="34" charset="0"/>
                <a:ea typeface="MS PGothic" panose="020B0600070205080204" pitchFamily="34" charset="-128"/>
                <a:cs typeface="Arial" panose="020B0604020202020204" pitchFamily="34" charset="0"/>
              </a:rPr>
              <a:t>to clients age 60 or older who are not receiving benefits</a:t>
            </a:r>
            <a:br>
              <a:rPr kumimoji="0" lang="en-US" sz="2000" b="0" i="0" u="none" strike="noStrike" kern="1200" cap="none" spc="0" normalizeH="0" baseline="0" noProof="0" dirty="0">
                <a:ln>
                  <a:noFill/>
                </a:ln>
                <a:solidFill>
                  <a:srgbClr val="669639"/>
                </a:solidFill>
                <a:effectLst/>
                <a:uLnTx/>
                <a:uFillTx/>
                <a:latin typeface="Calibri" panose="020F0502020204030204" pitchFamily="34" charset="0"/>
                <a:ea typeface="MS PGothic" panose="020B0600070205080204" pitchFamily="34" charset="-128"/>
                <a:cs typeface="Arial" panose="020B0604020202020204" pitchFamily="34" charset="0"/>
              </a:rPr>
            </a:br>
            <a:r>
              <a:rPr kumimoji="0" lang="en-US" sz="2000" b="0" i="0" u="none" strike="noStrike" kern="1200" cap="none" spc="0" normalizeH="0" baseline="0" noProof="0" dirty="0">
                <a:ln>
                  <a:noFill/>
                </a:ln>
                <a:solidFill>
                  <a:srgbClr val="669639"/>
                </a:solidFill>
                <a:effectLst/>
                <a:uLnTx/>
                <a:uFillTx/>
                <a:latin typeface="Calibri" panose="020F0502020204030204" pitchFamily="34" charset="0"/>
                <a:ea typeface="MS PGothic" panose="020B0600070205080204" pitchFamily="34" charset="-128"/>
                <a:cs typeface="Arial" panose="020B0604020202020204" pitchFamily="34" charset="0"/>
              </a:rPr>
              <a:t>and do not have an online account.</a:t>
            </a:r>
          </a:p>
        </p:txBody>
      </p:sp>
    </p:spTree>
    <p:extLst>
      <p:ext uri="{BB962C8B-B14F-4D97-AF65-F5344CB8AC3E}">
        <p14:creationId xmlns:p14="http://schemas.microsoft.com/office/powerpoint/2010/main" val="2290180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4"/>
          <p:cNvSpPr>
            <a:spLocks noGrp="1" noChangeArrowheads="1"/>
          </p:cNvSpPr>
          <p:nvPr>
            <p:ph type="title"/>
          </p:nvPr>
        </p:nvSpPr>
        <p:spPr/>
        <p:txBody>
          <a:bodyPr/>
          <a:lstStyle/>
          <a:p>
            <a:r>
              <a:rPr lang="en-US" dirty="0">
                <a:sym typeface="Calibri Bold" charset="0"/>
              </a:rPr>
              <a:t>Strategies for maximizing Social Security</a:t>
            </a:r>
          </a:p>
        </p:txBody>
      </p:sp>
      <p:sp>
        <p:nvSpPr>
          <p:cNvPr id="3" name="Slide Number Placeholder 2"/>
          <p:cNvSpPr>
            <a:spLocks noGrp="1"/>
          </p:cNvSpPr>
          <p:nvPr>
            <p:ph type="sldNum" sz="quarter" idx="12"/>
          </p:nvPr>
        </p:nvSpPr>
        <p:spPr/>
        <p:txBody>
          <a:bodyPr/>
          <a:lstStyle/>
          <a:p>
            <a:pPr>
              <a:defRPr/>
            </a:pPr>
            <a:fld id="{5A296027-BCC7-4F88-9C12-58AA7227D77E}" type="slidenum">
              <a:rPr lang="en-US" smtClean="0"/>
              <a:pPr>
                <a:defRPr/>
              </a:pPr>
              <a:t>19</a:t>
            </a:fld>
            <a:endParaRPr lang="en-US" dirty="0"/>
          </a:p>
        </p:txBody>
      </p:sp>
      <p:sp>
        <p:nvSpPr>
          <p:cNvPr id="4" name="Rectangle 5"/>
          <p:cNvSpPr txBox="1">
            <a:spLocks noChangeArrowheads="1"/>
          </p:cNvSpPr>
          <p:nvPr/>
        </p:nvSpPr>
        <p:spPr bwMode="auto">
          <a:xfrm>
            <a:off x="453232" y="1893080"/>
            <a:ext cx="8237537" cy="4058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80000"/>
              <a:defRPr sz="2800" kern="1200">
                <a:solidFill>
                  <a:schemeClr val="tx1"/>
                </a:solidFill>
                <a:latin typeface="+mn-lt"/>
                <a:ea typeface="+mn-ea"/>
                <a:cs typeface="+mn-cs"/>
              </a:defRPr>
            </a:lvl1pPr>
            <a:lvl2pPr marL="457200" indent="-223838" algn="l" rtl="0" eaLnBrk="0" fontAlgn="base" hangingPunct="0">
              <a:spcBef>
                <a:spcPct val="20000"/>
              </a:spcBef>
              <a:spcAft>
                <a:spcPct val="0"/>
              </a:spcAft>
              <a:buClr>
                <a:schemeClr val="tx2"/>
              </a:buClr>
              <a:buSzPct val="80000"/>
              <a:buFont typeface="Wingdings" panose="05000000000000000000" pitchFamily="2" charset="2"/>
              <a:buChar char="§"/>
              <a:defRPr sz="2400" kern="1200">
                <a:solidFill>
                  <a:schemeClr val="tx1"/>
                </a:solidFill>
                <a:latin typeface="+mn-lt"/>
                <a:ea typeface="+mn-ea"/>
                <a:cs typeface="+mn-cs"/>
              </a:defRPr>
            </a:lvl2pPr>
            <a:lvl3pPr marL="914400" indent="-223838" algn="l" rtl="0" eaLnBrk="0" fontAlgn="base" hangingPunct="0">
              <a:spcBef>
                <a:spcPct val="20000"/>
              </a:spcBef>
              <a:spcAft>
                <a:spcPct val="0"/>
              </a:spcAft>
              <a:buClr>
                <a:schemeClr val="tx2"/>
              </a:buClr>
              <a:buSzPct val="80000"/>
              <a:buFont typeface="Wingdings" panose="05000000000000000000" pitchFamily="2" charset="2"/>
              <a:buChar char="§"/>
              <a:defRPr sz="2000" kern="1200">
                <a:solidFill>
                  <a:schemeClr val="tx1"/>
                </a:solidFill>
                <a:latin typeface="+mn-lt"/>
                <a:ea typeface="+mn-ea"/>
                <a:cs typeface="+mn-cs"/>
              </a:defRPr>
            </a:lvl3pPr>
            <a:lvl4pPr marL="1371600" indent="-223838" algn="l" rtl="0" eaLnBrk="0" fontAlgn="base" hangingPunct="0">
              <a:spcBef>
                <a:spcPct val="20000"/>
              </a:spcBef>
              <a:spcAft>
                <a:spcPct val="0"/>
              </a:spcAft>
              <a:buClr>
                <a:schemeClr val="tx2"/>
              </a:buClr>
              <a:buSzPct val="80000"/>
              <a:buFont typeface="Wingdings" panose="05000000000000000000" pitchFamily="2" charset="2"/>
              <a:buChar char="§"/>
              <a:defRPr kern="1200">
                <a:solidFill>
                  <a:schemeClr val="tx1"/>
                </a:solidFill>
                <a:latin typeface="+mn-lt"/>
                <a:ea typeface="+mn-ea"/>
                <a:cs typeface="+mn-cs"/>
              </a:defRPr>
            </a:lvl4pPr>
            <a:lvl5pPr marL="1828800" indent="-223838" algn="l" rtl="0" eaLnBrk="0" fontAlgn="base" hangingPunct="0">
              <a:spcBef>
                <a:spcPct val="20000"/>
              </a:spcBef>
              <a:spcAft>
                <a:spcPct val="0"/>
              </a:spcAft>
              <a:buClr>
                <a:schemeClr val="tx2"/>
              </a:buClr>
              <a:buSzPct val="80000"/>
              <a:buFont typeface="Wingdings" panose="05000000000000000000" pitchFamily="2" charset="2"/>
              <a:buChar char="§"/>
              <a:defRPr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pPr>
            <a:r>
              <a:rPr lang="en-US" dirty="0">
                <a:sym typeface="Calibri" charset="0"/>
              </a:rPr>
              <a:t>Know </a:t>
            </a:r>
            <a:r>
              <a:rPr lang="en-US" b="1" i="1" dirty="0">
                <a:solidFill>
                  <a:schemeClr val="tx2"/>
                </a:solidFill>
                <a:sym typeface="Calibri" charset="0"/>
              </a:rPr>
              <a:t>when to file </a:t>
            </a:r>
            <a:r>
              <a:rPr lang="en-US" dirty="0">
                <a:sym typeface="Calibri" charset="0"/>
              </a:rPr>
              <a:t>for benefits</a:t>
            </a:r>
          </a:p>
          <a:p>
            <a:pPr marL="457200" indent="-457200" algn="ctr">
              <a:lnSpc>
                <a:spcPct val="150000"/>
              </a:lnSpc>
              <a:buFont typeface="Arial" panose="020B0604020202020204" pitchFamily="34" charset="0"/>
              <a:buChar char="•"/>
            </a:pPr>
            <a:r>
              <a:rPr lang="en-US" b="1" i="1" dirty="0">
                <a:solidFill>
                  <a:schemeClr val="tx2"/>
                </a:solidFill>
                <a:sym typeface="Calibri" charset="0"/>
              </a:rPr>
              <a:t>Individual benefits</a:t>
            </a:r>
            <a:endParaRPr lang="en-US" dirty="0">
              <a:sym typeface="Calibri" charset="0"/>
            </a:endParaRPr>
          </a:p>
          <a:p>
            <a:pPr marL="457200" indent="-457200" algn="ctr">
              <a:lnSpc>
                <a:spcPct val="150000"/>
              </a:lnSpc>
              <a:buFont typeface="Arial" panose="020B0604020202020204" pitchFamily="34" charset="0"/>
              <a:buChar char="•"/>
            </a:pPr>
            <a:r>
              <a:rPr lang="en-US" b="1" i="1" dirty="0">
                <a:solidFill>
                  <a:schemeClr val="tx2"/>
                </a:solidFill>
                <a:sym typeface="Calibri" charset="0"/>
              </a:rPr>
              <a:t>Spousal benefits</a:t>
            </a:r>
          </a:p>
          <a:p>
            <a:pPr marL="457200" indent="-457200" algn="ctr">
              <a:lnSpc>
                <a:spcPct val="150000"/>
              </a:lnSpc>
              <a:buFont typeface="Arial" panose="020B0604020202020204" pitchFamily="34" charset="0"/>
              <a:buChar char="•"/>
            </a:pPr>
            <a:r>
              <a:rPr lang="en-US" b="1" i="1" dirty="0">
                <a:solidFill>
                  <a:schemeClr val="tx2"/>
                </a:solidFill>
                <a:sym typeface="Calibri" charset="0"/>
              </a:rPr>
              <a:t>Survivor benefits</a:t>
            </a:r>
          </a:p>
          <a:p>
            <a:pPr marL="457200" indent="-457200" algn="ctr">
              <a:lnSpc>
                <a:spcPct val="150000"/>
              </a:lnSpc>
              <a:buFont typeface="Arial" panose="020B0604020202020204" pitchFamily="34" charset="0"/>
              <a:buChar char="•"/>
            </a:pPr>
            <a:r>
              <a:rPr lang="en-US" b="1" i="1" dirty="0">
                <a:solidFill>
                  <a:schemeClr val="tx2"/>
                </a:solidFill>
                <a:sym typeface="Calibri" charset="0"/>
              </a:rPr>
              <a:t>Divorced benefits</a:t>
            </a:r>
            <a:endParaRPr lang="en-US" dirty="0">
              <a:sym typeface="Calibri" charset="0"/>
            </a:endParaRPr>
          </a:p>
          <a:p>
            <a:pPr marL="0" indent="0" algn="ctr">
              <a:lnSpc>
                <a:spcPct val="150000"/>
              </a:lnSpc>
            </a:pPr>
            <a:r>
              <a:rPr lang="en-US" dirty="0">
                <a:sym typeface="Calibri" charset="0"/>
              </a:rPr>
              <a:t> </a:t>
            </a:r>
          </a:p>
        </p:txBody>
      </p:sp>
      <p:grpSp>
        <p:nvGrpSpPr>
          <p:cNvPr id="15" name="Group 14"/>
          <p:cNvGrpSpPr/>
          <p:nvPr/>
        </p:nvGrpSpPr>
        <p:grpSpPr>
          <a:xfrm>
            <a:off x="1161288" y="2687287"/>
            <a:ext cx="6821424" cy="2185416"/>
            <a:chOff x="2227988" y="2687287"/>
            <a:chExt cx="4688024" cy="2185416"/>
          </a:xfrm>
        </p:grpSpPr>
        <p:cxnSp>
          <p:nvCxnSpPr>
            <p:cNvPr id="6" name="Straight Connector 5"/>
            <p:cNvCxnSpPr/>
            <p:nvPr/>
          </p:nvCxnSpPr>
          <p:spPr>
            <a:xfrm>
              <a:off x="3013023" y="2687287"/>
              <a:ext cx="3117954" cy="0"/>
            </a:xfrm>
            <a:prstGeom prst="line">
              <a:avLst/>
            </a:prstGeom>
            <a:ln w="127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808632" y="3415759"/>
              <a:ext cx="3526736" cy="0"/>
            </a:xfrm>
            <a:prstGeom prst="line">
              <a:avLst/>
            </a:prstGeom>
            <a:ln w="127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2502308" y="4144231"/>
              <a:ext cx="4139384" cy="0"/>
            </a:xfrm>
            <a:prstGeom prst="line">
              <a:avLst/>
            </a:prstGeom>
            <a:ln w="127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2227988" y="4872703"/>
              <a:ext cx="4688024" cy="0"/>
            </a:xfrm>
            <a:prstGeom prst="line">
              <a:avLst/>
            </a:prstGeom>
            <a:ln w="127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99547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9" name="Rectangle 5"/>
          <p:cNvSpPr>
            <a:spLocks noGrp="1" noChangeArrowheads="1"/>
          </p:cNvSpPr>
          <p:nvPr>
            <p:ph type="title"/>
          </p:nvPr>
        </p:nvSpPr>
        <p:spPr/>
        <p:txBody>
          <a:bodyPr/>
          <a:lstStyle/>
          <a:p>
            <a:r>
              <a:rPr lang="en-US" dirty="0">
                <a:sym typeface="Calibri" charset="0"/>
              </a:rPr>
              <a:t>Table of contents</a:t>
            </a:r>
          </a:p>
        </p:txBody>
      </p:sp>
      <p:sp>
        <p:nvSpPr>
          <p:cNvPr id="11270" name="Rectangle 6"/>
          <p:cNvSpPr>
            <a:spLocks noGrp="1" noChangeArrowheads="1"/>
          </p:cNvSpPr>
          <p:nvPr>
            <p:ph type="body" sz="quarter" idx="13"/>
          </p:nvPr>
        </p:nvSpPr>
        <p:spPr/>
        <p:txBody>
          <a:bodyPr/>
          <a:lstStyle/>
          <a:p>
            <a:pPr marL="0" lvl="1" indent="0">
              <a:buNone/>
            </a:pPr>
            <a:endParaRPr lang="en-US" dirty="0">
              <a:sym typeface="Calibri" charset="0"/>
            </a:endParaRPr>
          </a:p>
          <a:p>
            <a:pPr lvl="1"/>
            <a:r>
              <a:rPr lang="en-US" dirty="0">
                <a:sym typeface="Calibri" charset="0"/>
              </a:rPr>
              <a:t>The roots of Social Security</a:t>
            </a:r>
          </a:p>
          <a:p>
            <a:pPr lvl="1"/>
            <a:r>
              <a:rPr lang="en-US" dirty="0">
                <a:sym typeface="Calibri" charset="0"/>
              </a:rPr>
              <a:t>Where Social Security stands today</a:t>
            </a:r>
          </a:p>
          <a:p>
            <a:pPr lvl="1"/>
            <a:r>
              <a:rPr lang="en-US" dirty="0">
                <a:sym typeface="Calibri" charset="0"/>
              </a:rPr>
              <a:t>Changes for 2016</a:t>
            </a:r>
          </a:p>
          <a:p>
            <a:pPr lvl="1"/>
            <a:r>
              <a:rPr lang="en-US" dirty="0">
                <a:sym typeface="Calibri" charset="0"/>
              </a:rPr>
              <a:t>Maximizing your Social Security benefit</a:t>
            </a:r>
          </a:p>
          <a:p>
            <a:pPr lvl="1"/>
            <a:endParaRPr lang="en-US" dirty="0">
              <a:sym typeface="Calibri" charset="0"/>
            </a:endParaRPr>
          </a:p>
        </p:txBody>
      </p:sp>
    </p:spTree>
    <p:extLst>
      <p:ext uri="{BB962C8B-B14F-4D97-AF65-F5344CB8AC3E}">
        <p14:creationId xmlns:p14="http://schemas.microsoft.com/office/powerpoint/2010/main" val="1086443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Social Security eligibility </a:t>
            </a:r>
          </a:p>
        </p:txBody>
      </p:sp>
      <p:sp>
        <p:nvSpPr>
          <p:cNvPr id="4" name="Content Placeholder 3"/>
          <p:cNvSpPr>
            <a:spLocks noGrp="1"/>
          </p:cNvSpPr>
          <p:nvPr>
            <p:ph idx="1"/>
          </p:nvPr>
        </p:nvSpPr>
        <p:spPr>
          <a:xfrm>
            <a:off x="953311" y="1459149"/>
            <a:ext cx="7733489" cy="5017851"/>
          </a:xfrm>
        </p:spPr>
        <p:txBody>
          <a:bodyPr/>
          <a:lstStyle/>
          <a:p>
            <a:pPr marL="233363" lvl="1" indent="0">
              <a:spcBef>
                <a:spcPts val="1800"/>
              </a:spcBef>
              <a:buSzPct val="140000"/>
              <a:buNone/>
            </a:pPr>
            <a:r>
              <a:rPr lang="en-US" dirty="0"/>
              <a:t>You must have worked and paid into Social Security for at least </a:t>
            </a:r>
            <a:r>
              <a:rPr lang="en-US" b="1" dirty="0"/>
              <a:t>10 years </a:t>
            </a:r>
            <a:r>
              <a:rPr lang="en-US" dirty="0"/>
              <a:t>(earned 40 credits at 4 credits per year)</a:t>
            </a:r>
          </a:p>
          <a:p>
            <a:pPr marL="233363" lvl="1" indent="0">
              <a:spcBef>
                <a:spcPts val="1800"/>
              </a:spcBef>
              <a:buSzPct val="140000"/>
              <a:buNone/>
            </a:pPr>
            <a:r>
              <a:rPr lang="en-US" dirty="0"/>
              <a:t>Your earnings are restated in terms of today’s wages to reflect wage growth</a:t>
            </a:r>
          </a:p>
          <a:p>
            <a:pPr marL="233363" lvl="1" indent="0">
              <a:spcBef>
                <a:spcPts val="1800"/>
              </a:spcBef>
              <a:buSzPct val="140000"/>
              <a:buNone/>
            </a:pPr>
            <a:r>
              <a:rPr lang="en-US" b="1" dirty="0"/>
              <a:t>Your highest 35 years of earnings are averaged and divided by 12 to arrive at an average indexed monthly earnings (AIME)</a:t>
            </a:r>
          </a:p>
          <a:p>
            <a:pPr marL="233363" lvl="1" indent="0">
              <a:spcBef>
                <a:spcPts val="1800"/>
              </a:spcBef>
              <a:buSzPct val="140000"/>
              <a:buNone/>
            </a:pPr>
            <a:r>
              <a:rPr lang="en-US" dirty="0"/>
              <a:t>A Social Security benefit formula is applied to AIME to produce a primary insurance amount (PIA), which is the benefit payable to you at full retirement age</a:t>
            </a:r>
          </a:p>
          <a:p>
            <a:pPr marL="0" indent="0"/>
            <a:endParaRPr lang="en-US" dirty="0"/>
          </a:p>
          <a:p>
            <a:pPr marL="0" indent="0"/>
            <a:endParaRPr lang="en-US" dirty="0"/>
          </a:p>
        </p:txBody>
      </p:sp>
      <p:sp>
        <p:nvSpPr>
          <p:cNvPr id="3" name="Slide Number Placeholder 2"/>
          <p:cNvSpPr>
            <a:spLocks noGrp="1"/>
          </p:cNvSpPr>
          <p:nvPr>
            <p:ph type="sldNum" sz="quarter" idx="12"/>
          </p:nvPr>
        </p:nvSpPr>
        <p:spPr/>
        <p:txBody>
          <a:bodyPr/>
          <a:lstStyle/>
          <a:p>
            <a:fld id="{5A296027-BCC7-4F88-9C12-58AA7227D77E}" type="slidenum">
              <a:rPr lang="en-US" smtClean="0"/>
              <a:pPr/>
              <a:t>20</a:t>
            </a:fld>
            <a:endParaRPr lang="en-US" dirty="0"/>
          </a:p>
        </p:txBody>
      </p:sp>
      <p:sp>
        <p:nvSpPr>
          <p:cNvPr id="12" name="Rectangle 11"/>
          <p:cNvSpPr/>
          <p:nvPr/>
        </p:nvSpPr>
        <p:spPr>
          <a:xfrm>
            <a:off x="762000" y="1517516"/>
            <a:ext cx="385862" cy="385862"/>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rtlCol="0" anchor="ctr"/>
          <a:lstStyle/>
          <a:p>
            <a:pPr algn="ctr"/>
            <a:r>
              <a:rPr lang="en-US" sz="4400" dirty="0">
                <a:solidFill>
                  <a:schemeClr val="accent3">
                    <a:lumMod val="50000"/>
                  </a:schemeClr>
                </a:solidFill>
                <a:latin typeface="Wingdings"/>
              </a:rPr>
              <a:t>ü</a:t>
            </a:r>
            <a:endParaRPr lang="en-US" sz="4400" dirty="0">
              <a:solidFill>
                <a:schemeClr val="accent3">
                  <a:lumMod val="50000"/>
                </a:schemeClr>
              </a:solidFill>
            </a:endParaRPr>
          </a:p>
        </p:txBody>
      </p:sp>
      <p:sp>
        <p:nvSpPr>
          <p:cNvPr id="13" name="Rectangle 12"/>
          <p:cNvSpPr/>
          <p:nvPr/>
        </p:nvSpPr>
        <p:spPr>
          <a:xfrm>
            <a:off x="762000" y="2478934"/>
            <a:ext cx="385862" cy="385862"/>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rtlCol="0" anchor="ctr"/>
          <a:lstStyle/>
          <a:p>
            <a:pPr algn="ctr"/>
            <a:r>
              <a:rPr lang="en-US" sz="4400" dirty="0">
                <a:solidFill>
                  <a:schemeClr val="accent3">
                    <a:lumMod val="50000"/>
                  </a:schemeClr>
                </a:solidFill>
                <a:latin typeface="Wingdings"/>
              </a:rPr>
              <a:t>ü</a:t>
            </a:r>
            <a:endParaRPr lang="en-US" sz="4400" dirty="0">
              <a:solidFill>
                <a:schemeClr val="accent3">
                  <a:lumMod val="50000"/>
                </a:schemeClr>
              </a:solidFill>
            </a:endParaRPr>
          </a:p>
        </p:txBody>
      </p:sp>
      <p:sp>
        <p:nvSpPr>
          <p:cNvPr id="14" name="Rectangle 13"/>
          <p:cNvSpPr/>
          <p:nvPr/>
        </p:nvSpPr>
        <p:spPr>
          <a:xfrm>
            <a:off x="762000" y="3450078"/>
            <a:ext cx="385862" cy="385862"/>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rtlCol="0" anchor="ctr"/>
          <a:lstStyle/>
          <a:p>
            <a:pPr algn="ctr"/>
            <a:r>
              <a:rPr lang="en-US" sz="4400" dirty="0">
                <a:solidFill>
                  <a:schemeClr val="accent3">
                    <a:lumMod val="50000"/>
                  </a:schemeClr>
                </a:solidFill>
                <a:latin typeface="Wingdings"/>
              </a:rPr>
              <a:t>ü</a:t>
            </a:r>
            <a:endParaRPr lang="en-US" sz="4400" dirty="0">
              <a:solidFill>
                <a:schemeClr val="accent3">
                  <a:lumMod val="50000"/>
                </a:schemeClr>
              </a:solidFill>
            </a:endParaRPr>
          </a:p>
        </p:txBody>
      </p:sp>
      <p:sp>
        <p:nvSpPr>
          <p:cNvPr id="15" name="Rectangle 14"/>
          <p:cNvSpPr/>
          <p:nvPr/>
        </p:nvSpPr>
        <p:spPr>
          <a:xfrm>
            <a:off x="762000" y="4755206"/>
            <a:ext cx="385862" cy="385862"/>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rtlCol="0" anchor="ctr"/>
          <a:lstStyle/>
          <a:p>
            <a:pPr algn="ctr"/>
            <a:r>
              <a:rPr lang="en-US" sz="4400" dirty="0">
                <a:solidFill>
                  <a:schemeClr val="accent3">
                    <a:lumMod val="50000"/>
                  </a:schemeClr>
                </a:solidFill>
                <a:latin typeface="Wingdings"/>
              </a:rPr>
              <a:t>ü</a:t>
            </a:r>
            <a:endParaRPr lang="en-US" sz="4400" dirty="0">
              <a:solidFill>
                <a:schemeClr val="accent3">
                  <a:lumMod val="50000"/>
                </a:schemeClr>
              </a:solidFill>
            </a:endParaRPr>
          </a:p>
        </p:txBody>
      </p:sp>
      <p:cxnSp>
        <p:nvCxnSpPr>
          <p:cNvPr id="9" name="Straight Connector 8"/>
          <p:cNvCxnSpPr/>
          <p:nvPr/>
        </p:nvCxnSpPr>
        <p:spPr>
          <a:xfrm>
            <a:off x="1282700" y="2360747"/>
            <a:ext cx="7632700" cy="0"/>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282700" y="3325240"/>
            <a:ext cx="7632700" cy="0"/>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282700" y="4646576"/>
            <a:ext cx="7632700" cy="0"/>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8398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the </a:t>
            </a:r>
            <a:r>
              <a:rPr lang="en-US" b="1" i="1" dirty="0"/>
              <a:t>full retirement age</a:t>
            </a:r>
            <a:r>
              <a:rPr lang="en-US" dirty="0"/>
              <a:t>?</a:t>
            </a:r>
          </a:p>
        </p:txBody>
      </p:sp>
      <p:sp>
        <p:nvSpPr>
          <p:cNvPr id="8" name="Content Placeholder 7"/>
          <p:cNvSpPr>
            <a:spLocks noGrp="1"/>
          </p:cNvSpPr>
          <p:nvPr>
            <p:ph sz="half" idx="1"/>
          </p:nvPr>
        </p:nvSpPr>
        <p:spPr/>
        <p:txBody>
          <a:bodyPr/>
          <a:lstStyle/>
          <a:p>
            <a:pPr marL="233363" lvl="1" indent="-233363">
              <a:spcBef>
                <a:spcPts val="1200"/>
              </a:spcBef>
            </a:pPr>
            <a:r>
              <a:rPr lang="en-US" sz="2200" dirty="0"/>
              <a:t>The full retirement age is the point in your life that you’ll receive your </a:t>
            </a:r>
            <a:r>
              <a:rPr lang="en-US" sz="2200" b="1" u="sng" dirty="0"/>
              <a:t>full Social Security benefit amount.</a:t>
            </a:r>
          </a:p>
          <a:p>
            <a:pPr marL="233363" lvl="1" indent="-233363">
              <a:spcBef>
                <a:spcPts val="1200"/>
              </a:spcBef>
            </a:pPr>
            <a:r>
              <a:rPr lang="en-US" sz="2200" dirty="0"/>
              <a:t>Your benefit amount will be reduced if you retire before reaching full retirement age.   </a:t>
            </a:r>
          </a:p>
          <a:p>
            <a:pPr marL="233363" lvl="1" indent="-233363">
              <a:spcBef>
                <a:spcPts val="1200"/>
              </a:spcBef>
            </a:pPr>
            <a:r>
              <a:rPr lang="en-US" sz="2200" dirty="0"/>
              <a:t>If your birth year is 1948 or earlier, you are already eligible for the full Social Security benefit.</a:t>
            </a:r>
          </a:p>
          <a:p>
            <a:pPr marL="0" lvl="1" indent="0">
              <a:spcBef>
                <a:spcPts val="1200"/>
              </a:spcBef>
              <a:buNone/>
            </a:pPr>
            <a:endParaRPr lang="en-US" sz="2200" dirty="0"/>
          </a:p>
        </p:txBody>
      </p:sp>
      <p:sp>
        <p:nvSpPr>
          <p:cNvPr id="3" name="Slide Number Placeholder 2"/>
          <p:cNvSpPr>
            <a:spLocks noGrp="1"/>
          </p:cNvSpPr>
          <p:nvPr>
            <p:ph type="sldNum" sz="quarter" idx="12"/>
          </p:nvPr>
        </p:nvSpPr>
        <p:spPr/>
        <p:txBody>
          <a:bodyPr/>
          <a:lstStyle/>
          <a:p>
            <a:fld id="{5A296027-BCC7-4F88-9C12-58AA7227D77E}" type="slidenum">
              <a:rPr lang="en-US" smtClean="0"/>
              <a:pPr/>
              <a:t>21</a:t>
            </a:fld>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2504261730"/>
              </p:ext>
            </p:extLst>
          </p:nvPr>
        </p:nvGraphicFramePr>
        <p:xfrm>
          <a:off x="4752910" y="1487813"/>
          <a:ext cx="3933890" cy="4194290"/>
        </p:xfrm>
        <a:graphic>
          <a:graphicData uri="http://schemas.openxmlformats.org/drawingml/2006/table">
            <a:tbl>
              <a:tblPr firstRow="1">
                <a:tableStyleId>{2D5ABB26-0587-4C30-8999-92F81FD0307C}</a:tableStyleId>
              </a:tblPr>
              <a:tblGrid>
                <a:gridCol w="1706256">
                  <a:extLst>
                    <a:ext uri="{9D8B030D-6E8A-4147-A177-3AD203B41FA5}">
                      <a16:colId xmlns:a16="http://schemas.microsoft.com/office/drawing/2014/main" val="20000"/>
                    </a:ext>
                  </a:extLst>
                </a:gridCol>
                <a:gridCol w="2227634">
                  <a:extLst>
                    <a:ext uri="{9D8B030D-6E8A-4147-A177-3AD203B41FA5}">
                      <a16:colId xmlns:a16="http://schemas.microsoft.com/office/drawing/2014/main" val="20001"/>
                    </a:ext>
                  </a:extLst>
                </a:gridCol>
              </a:tblGrid>
              <a:tr h="457200">
                <a:tc>
                  <a:txBody>
                    <a:bodyPr/>
                    <a:lstStyle/>
                    <a:p>
                      <a:pPr algn="ctr" fontAlgn="b"/>
                      <a:r>
                        <a:rPr lang="en-US" sz="2000" b="0" u="none" strike="noStrike" dirty="0">
                          <a:solidFill>
                            <a:schemeClr val="bg1"/>
                          </a:solidFill>
                          <a:effectLst/>
                        </a:rPr>
                        <a:t>Year of birth</a:t>
                      </a:r>
                      <a:endParaRPr lang="en-US" sz="2000" b="0" i="0" u="none" strike="noStrike" dirty="0">
                        <a:solidFill>
                          <a:schemeClr val="bg1"/>
                        </a:solidFill>
                        <a:effectLst/>
                        <a:latin typeface="Calibri"/>
                      </a:endParaRPr>
                    </a:p>
                  </a:txBody>
                  <a:tcPr marL="12700" marR="12700" marT="12700" marB="0" anchor="ctr">
                    <a:lnR w="19050" cap="flat" cmpd="sng" algn="ctr">
                      <a:solidFill>
                        <a:schemeClr val="bg1"/>
                      </a:solidFill>
                      <a:prstDash val="solid"/>
                      <a:round/>
                      <a:headEnd type="none" w="med" len="med"/>
                      <a:tailEnd type="none" w="med" len="med"/>
                    </a:lnR>
                    <a:lnB w="19050" cap="flat" cmpd="sng" algn="ctr">
                      <a:solidFill>
                        <a:schemeClr val="bg1"/>
                      </a:solidFill>
                      <a:prstDash val="solid"/>
                      <a:round/>
                      <a:headEnd type="none" w="med" len="med"/>
                      <a:tailEnd type="none" w="med" len="med"/>
                    </a:lnB>
                    <a:solidFill>
                      <a:schemeClr val="tx1"/>
                    </a:solidFill>
                  </a:tcPr>
                </a:tc>
                <a:tc>
                  <a:txBody>
                    <a:bodyPr/>
                    <a:lstStyle/>
                    <a:p>
                      <a:pPr algn="l" fontAlgn="b"/>
                      <a:r>
                        <a:rPr lang="en-US" sz="2000" b="0" u="none" strike="noStrike" dirty="0">
                          <a:solidFill>
                            <a:schemeClr val="bg1"/>
                          </a:solidFill>
                          <a:effectLst/>
                        </a:rPr>
                        <a:t>Full retirement age</a:t>
                      </a:r>
                      <a:endParaRPr lang="en-US" sz="2000" b="0" i="0" u="none" strike="noStrike" dirty="0">
                        <a:solidFill>
                          <a:schemeClr val="bg1"/>
                        </a:solidFill>
                        <a:effectLst/>
                        <a:latin typeface="Calibri"/>
                      </a:endParaRPr>
                    </a:p>
                  </a:txBody>
                  <a:tcPr marR="9144" marT="9144" marB="0"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0"/>
                  </a:ext>
                </a:extLst>
              </a:tr>
              <a:tr h="533870">
                <a:tc>
                  <a:txBody>
                    <a:bodyPr/>
                    <a:lstStyle/>
                    <a:p>
                      <a:pPr algn="ctr" fontAlgn="b"/>
                      <a:r>
                        <a:rPr lang="is-IS" sz="2000" b="1" u="none" strike="noStrike" dirty="0">
                          <a:effectLst/>
                        </a:rPr>
                        <a:t>1943</a:t>
                      </a:r>
                      <a:r>
                        <a:rPr lang="is-IS" sz="2000" b="1" u="none" strike="noStrike" baseline="0" dirty="0">
                          <a:effectLst/>
                        </a:rPr>
                        <a:t>–</a:t>
                      </a:r>
                      <a:r>
                        <a:rPr lang="is-IS" sz="2000" b="1" u="none" strike="noStrike" dirty="0">
                          <a:effectLst/>
                        </a:rPr>
                        <a:t>1954</a:t>
                      </a:r>
                      <a:endParaRPr lang="is-IS" sz="2000" b="1" i="0" u="none" strike="noStrike" dirty="0">
                        <a:solidFill>
                          <a:srgbClr val="000000"/>
                        </a:solidFill>
                        <a:effectLst/>
                        <a:latin typeface="Calibri"/>
                      </a:endParaRPr>
                    </a:p>
                  </a:txBody>
                  <a:tcPr marL="12700" marR="12700" marT="12700" marB="0"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BCDD2"/>
                    </a:solidFill>
                  </a:tcPr>
                </a:tc>
                <a:tc>
                  <a:txBody>
                    <a:bodyPr/>
                    <a:lstStyle/>
                    <a:p>
                      <a:pPr algn="l" fontAlgn="b"/>
                      <a:r>
                        <a:rPr lang="is-IS" sz="2000" b="1" u="none" strike="noStrike" dirty="0">
                          <a:effectLst/>
                        </a:rPr>
                        <a:t>66</a:t>
                      </a:r>
                      <a:endParaRPr lang="is-IS" sz="2000" b="1" i="0" u="none" strike="noStrike" dirty="0">
                        <a:solidFill>
                          <a:srgbClr val="000000"/>
                        </a:solidFill>
                        <a:effectLst/>
                        <a:latin typeface="Calibri"/>
                      </a:endParaRPr>
                    </a:p>
                  </a:txBody>
                  <a:tcPr marR="9144" marT="9144" marB="0"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E7E8EA"/>
                    </a:solidFill>
                  </a:tcPr>
                </a:tc>
                <a:extLst>
                  <a:ext uri="{0D108BD9-81ED-4DB2-BD59-A6C34878D82A}">
                    <a16:rowId xmlns:a16="http://schemas.microsoft.com/office/drawing/2014/main" val="10001"/>
                  </a:ext>
                </a:extLst>
              </a:tr>
              <a:tr h="533870">
                <a:tc>
                  <a:txBody>
                    <a:bodyPr/>
                    <a:lstStyle/>
                    <a:p>
                      <a:pPr algn="ctr" fontAlgn="b"/>
                      <a:r>
                        <a:rPr lang="is-IS" sz="2000" b="1" u="none" strike="noStrike" dirty="0">
                          <a:effectLst/>
                        </a:rPr>
                        <a:t>1955</a:t>
                      </a:r>
                      <a:endParaRPr lang="is-IS" sz="2000" b="1" i="0" u="none" strike="noStrike" dirty="0">
                        <a:solidFill>
                          <a:srgbClr val="000000"/>
                        </a:solidFill>
                        <a:effectLst/>
                        <a:latin typeface="Calibri"/>
                      </a:endParaRPr>
                    </a:p>
                  </a:txBody>
                  <a:tcPr marL="12700" marR="12700" marT="12700" marB="0"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BCDD2"/>
                    </a:solidFill>
                  </a:tcPr>
                </a:tc>
                <a:tc>
                  <a:txBody>
                    <a:bodyPr/>
                    <a:lstStyle/>
                    <a:p>
                      <a:pPr algn="l" fontAlgn="b"/>
                      <a:r>
                        <a:rPr lang="en-US" sz="2000" b="1" u="none" strike="noStrike" dirty="0">
                          <a:effectLst/>
                        </a:rPr>
                        <a:t>66</a:t>
                      </a:r>
                      <a:r>
                        <a:rPr lang="en-US" sz="2000" u="none" strike="noStrike" dirty="0">
                          <a:effectLst/>
                        </a:rPr>
                        <a:t> and </a:t>
                      </a:r>
                      <a:r>
                        <a:rPr lang="en-US" sz="2000" b="1" u="none" strike="noStrike" dirty="0">
                          <a:effectLst/>
                        </a:rPr>
                        <a:t>2</a:t>
                      </a:r>
                      <a:r>
                        <a:rPr lang="en-US" sz="2000" u="none" strike="noStrike" dirty="0">
                          <a:effectLst/>
                        </a:rPr>
                        <a:t> months</a:t>
                      </a:r>
                      <a:endParaRPr lang="en-US" sz="2000" b="0" i="0" u="none" strike="noStrike" dirty="0">
                        <a:solidFill>
                          <a:srgbClr val="000000"/>
                        </a:solidFill>
                        <a:effectLst/>
                        <a:latin typeface="Calibri"/>
                      </a:endParaRPr>
                    </a:p>
                  </a:txBody>
                  <a:tcPr marR="9144" marT="9144" marB="0"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E7E8EA"/>
                    </a:solidFill>
                  </a:tcPr>
                </a:tc>
                <a:extLst>
                  <a:ext uri="{0D108BD9-81ED-4DB2-BD59-A6C34878D82A}">
                    <a16:rowId xmlns:a16="http://schemas.microsoft.com/office/drawing/2014/main" val="10002"/>
                  </a:ext>
                </a:extLst>
              </a:tr>
              <a:tr h="533870">
                <a:tc>
                  <a:txBody>
                    <a:bodyPr/>
                    <a:lstStyle/>
                    <a:p>
                      <a:pPr algn="ctr" fontAlgn="b"/>
                      <a:r>
                        <a:rPr lang="is-IS" sz="2000" b="1" u="none" strike="noStrike" dirty="0">
                          <a:effectLst/>
                        </a:rPr>
                        <a:t>1956</a:t>
                      </a:r>
                      <a:endParaRPr lang="is-IS" sz="2000" b="1" i="0" u="none" strike="noStrike" dirty="0">
                        <a:solidFill>
                          <a:srgbClr val="000000"/>
                        </a:solidFill>
                        <a:effectLst/>
                        <a:latin typeface="Calibri"/>
                      </a:endParaRPr>
                    </a:p>
                  </a:txBody>
                  <a:tcPr marL="12700" marR="12700" marT="12700" marB="0"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BCDD2"/>
                    </a:solidFill>
                  </a:tcPr>
                </a:tc>
                <a:tc>
                  <a:txBody>
                    <a:bodyPr/>
                    <a:lstStyle/>
                    <a:p>
                      <a:pPr algn="l" fontAlgn="b"/>
                      <a:r>
                        <a:rPr lang="en-US" sz="2000" b="1" u="none" strike="noStrike" dirty="0">
                          <a:effectLst/>
                        </a:rPr>
                        <a:t>66</a:t>
                      </a:r>
                      <a:r>
                        <a:rPr lang="en-US" sz="2000" u="none" strike="noStrike" dirty="0">
                          <a:effectLst/>
                        </a:rPr>
                        <a:t> and </a:t>
                      </a:r>
                      <a:r>
                        <a:rPr lang="en-US" sz="2000" b="1" u="none" strike="noStrike" dirty="0">
                          <a:effectLst/>
                        </a:rPr>
                        <a:t>4</a:t>
                      </a:r>
                      <a:r>
                        <a:rPr lang="en-US" sz="2000" u="none" strike="noStrike" dirty="0">
                          <a:effectLst/>
                        </a:rPr>
                        <a:t> months</a:t>
                      </a:r>
                      <a:endParaRPr lang="en-US" sz="2000" b="0" i="0" u="none" strike="noStrike" dirty="0">
                        <a:solidFill>
                          <a:srgbClr val="000000"/>
                        </a:solidFill>
                        <a:effectLst/>
                        <a:latin typeface="Calibri"/>
                      </a:endParaRPr>
                    </a:p>
                  </a:txBody>
                  <a:tcPr marR="9144" marT="9144" marB="0"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E7E8EA"/>
                    </a:solidFill>
                  </a:tcPr>
                </a:tc>
                <a:extLst>
                  <a:ext uri="{0D108BD9-81ED-4DB2-BD59-A6C34878D82A}">
                    <a16:rowId xmlns:a16="http://schemas.microsoft.com/office/drawing/2014/main" val="10003"/>
                  </a:ext>
                </a:extLst>
              </a:tr>
              <a:tr h="533870">
                <a:tc>
                  <a:txBody>
                    <a:bodyPr/>
                    <a:lstStyle/>
                    <a:p>
                      <a:pPr algn="ctr" fontAlgn="b"/>
                      <a:r>
                        <a:rPr lang="is-IS" sz="2000" b="1" u="none" strike="noStrike" dirty="0">
                          <a:effectLst/>
                        </a:rPr>
                        <a:t>1957</a:t>
                      </a:r>
                      <a:endParaRPr lang="is-IS" sz="2000" b="1" i="0" u="none" strike="noStrike" dirty="0">
                        <a:solidFill>
                          <a:srgbClr val="000000"/>
                        </a:solidFill>
                        <a:effectLst/>
                        <a:latin typeface="Calibri"/>
                      </a:endParaRPr>
                    </a:p>
                  </a:txBody>
                  <a:tcPr marL="12700" marR="12700" marT="12700" marB="0"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BCDD2"/>
                    </a:solidFill>
                  </a:tcPr>
                </a:tc>
                <a:tc>
                  <a:txBody>
                    <a:bodyPr/>
                    <a:lstStyle/>
                    <a:p>
                      <a:pPr algn="l" fontAlgn="b"/>
                      <a:r>
                        <a:rPr lang="en-US" sz="2000" b="1" u="none" strike="noStrike" dirty="0">
                          <a:effectLst/>
                        </a:rPr>
                        <a:t>66</a:t>
                      </a:r>
                      <a:r>
                        <a:rPr lang="en-US" sz="2000" u="none" strike="noStrike" dirty="0">
                          <a:effectLst/>
                        </a:rPr>
                        <a:t> and </a:t>
                      </a:r>
                      <a:r>
                        <a:rPr lang="en-US" sz="2000" b="1" u="none" strike="noStrike" dirty="0">
                          <a:effectLst/>
                        </a:rPr>
                        <a:t>6</a:t>
                      </a:r>
                      <a:r>
                        <a:rPr lang="en-US" sz="2000" u="none" strike="noStrike" dirty="0">
                          <a:effectLst/>
                        </a:rPr>
                        <a:t> months</a:t>
                      </a:r>
                      <a:endParaRPr lang="en-US" sz="2000" b="0" i="0" u="none" strike="noStrike" dirty="0">
                        <a:solidFill>
                          <a:srgbClr val="000000"/>
                        </a:solidFill>
                        <a:effectLst/>
                        <a:latin typeface="Calibri"/>
                      </a:endParaRPr>
                    </a:p>
                  </a:txBody>
                  <a:tcPr marR="9144" marT="9144" marB="0"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E7E8EA"/>
                    </a:solidFill>
                  </a:tcPr>
                </a:tc>
                <a:extLst>
                  <a:ext uri="{0D108BD9-81ED-4DB2-BD59-A6C34878D82A}">
                    <a16:rowId xmlns:a16="http://schemas.microsoft.com/office/drawing/2014/main" val="10004"/>
                  </a:ext>
                </a:extLst>
              </a:tr>
              <a:tr h="533870">
                <a:tc>
                  <a:txBody>
                    <a:bodyPr/>
                    <a:lstStyle/>
                    <a:p>
                      <a:pPr algn="ctr" fontAlgn="b"/>
                      <a:r>
                        <a:rPr lang="is-IS" sz="2000" b="1" u="none" strike="noStrike" dirty="0">
                          <a:effectLst/>
                        </a:rPr>
                        <a:t>1958</a:t>
                      </a:r>
                      <a:endParaRPr lang="is-IS" sz="2000" b="1" i="0" u="none" strike="noStrike" dirty="0">
                        <a:solidFill>
                          <a:srgbClr val="000000"/>
                        </a:solidFill>
                        <a:effectLst/>
                        <a:latin typeface="Calibri"/>
                      </a:endParaRPr>
                    </a:p>
                  </a:txBody>
                  <a:tcPr marL="12700" marR="12700" marT="12700" marB="0"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BCDD2"/>
                    </a:solidFill>
                  </a:tcPr>
                </a:tc>
                <a:tc>
                  <a:txBody>
                    <a:bodyPr/>
                    <a:lstStyle/>
                    <a:p>
                      <a:pPr algn="l" fontAlgn="b"/>
                      <a:r>
                        <a:rPr lang="en-US" sz="2000" b="1" u="none" strike="noStrike" dirty="0">
                          <a:effectLst/>
                        </a:rPr>
                        <a:t>66</a:t>
                      </a:r>
                      <a:r>
                        <a:rPr lang="en-US" sz="2000" u="none" strike="noStrike" dirty="0">
                          <a:effectLst/>
                        </a:rPr>
                        <a:t> and </a:t>
                      </a:r>
                      <a:r>
                        <a:rPr lang="en-US" sz="2000" b="1" u="none" strike="noStrike" dirty="0">
                          <a:effectLst/>
                        </a:rPr>
                        <a:t>8</a:t>
                      </a:r>
                      <a:r>
                        <a:rPr lang="en-US" sz="2000" u="none" strike="noStrike" dirty="0">
                          <a:effectLst/>
                        </a:rPr>
                        <a:t> months</a:t>
                      </a:r>
                      <a:endParaRPr lang="en-US" sz="2000" b="0" i="0" u="none" strike="noStrike" dirty="0">
                        <a:solidFill>
                          <a:srgbClr val="000000"/>
                        </a:solidFill>
                        <a:effectLst/>
                        <a:latin typeface="Calibri"/>
                      </a:endParaRPr>
                    </a:p>
                  </a:txBody>
                  <a:tcPr marR="9144" marT="9144" marB="0"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E7E8EA"/>
                    </a:solidFill>
                  </a:tcPr>
                </a:tc>
                <a:extLst>
                  <a:ext uri="{0D108BD9-81ED-4DB2-BD59-A6C34878D82A}">
                    <a16:rowId xmlns:a16="http://schemas.microsoft.com/office/drawing/2014/main" val="10005"/>
                  </a:ext>
                </a:extLst>
              </a:tr>
              <a:tr h="533870">
                <a:tc>
                  <a:txBody>
                    <a:bodyPr/>
                    <a:lstStyle/>
                    <a:p>
                      <a:pPr algn="ctr" fontAlgn="b"/>
                      <a:r>
                        <a:rPr lang="is-IS" sz="2000" b="1" u="none" strike="noStrike" dirty="0">
                          <a:effectLst/>
                        </a:rPr>
                        <a:t>1959</a:t>
                      </a:r>
                      <a:endParaRPr lang="is-IS" sz="2000" b="1" i="0" u="none" strike="noStrike" dirty="0">
                        <a:solidFill>
                          <a:srgbClr val="000000"/>
                        </a:solidFill>
                        <a:effectLst/>
                        <a:latin typeface="Calibri"/>
                      </a:endParaRPr>
                    </a:p>
                  </a:txBody>
                  <a:tcPr marL="12700" marR="12700" marT="12700" marB="0"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BCDD2"/>
                    </a:solidFill>
                  </a:tcPr>
                </a:tc>
                <a:tc>
                  <a:txBody>
                    <a:bodyPr/>
                    <a:lstStyle/>
                    <a:p>
                      <a:pPr algn="l" fontAlgn="b"/>
                      <a:r>
                        <a:rPr lang="en-US" sz="2000" b="1" u="none" strike="noStrike" dirty="0">
                          <a:effectLst/>
                        </a:rPr>
                        <a:t>66</a:t>
                      </a:r>
                      <a:r>
                        <a:rPr lang="en-US" sz="2000" u="none" strike="noStrike" dirty="0">
                          <a:effectLst/>
                        </a:rPr>
                        <a:t> and </a:t>
                      </a:r>
                      <a:r>
                        <a:rPr lang="en-US" sz="2000" b="1" u="none" strike="noStrike" dirty="0">
                          <a:effectLst/>
                        </a:rPr>
                        <a:t>10</a:t>
                      </a:r>
                      <a:r>
                        <a:rPr lang="en-US" sz="2000" u="none" strike="noStrike" dirty="0">
                          <a:effectLst/>
                        </a:rPr>
                        <a:t> months</a:t>
                      </a:r>
                      <a:endParaRPr lang="en-US" sz="2000" b="0" i="0" u="none" strike="noStrike" dirty="0">
                        <a:solidFill>
                          <a:srgbClr val="000000"/>
                        </a:solidFill>
                        <a:effectLst/>
                        <a:latin typeface="Calibri"/>
                      </a:endParaRPr>
                    </a:p>
                  </a:txBody>
                  <a:tcPr marR="9144" marT="9144" marB="0"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E7E8EA"/>
                    </a:solidFill>
                  </a:tcPr>
                </a:tc>
                <a:extLst>
                  <a:ext uri="{0D108BD9-81ED-4DB2-BD59-A6C34878D82A}">
                    <a16:rowId xmlns:a16="http://schemas.microsoft.com/office/drawing/2014/main" val="10006"/>
                  </a:ext>
                </a:extLst>
              </a:tr>
              <a:tr h="533870">
                <a:tc>
                  <a:txBody>
                    <a:bodyPr/>
                    <a:lstStyle/>
                    <a:p>
                      <a:pPr algn="ctr" fontAlgn="b"/>
                      <a:r>
                        <a:rPr lang="en-US" sz="2000" b="1" u="none" strike="noStrike" dirty="0">
                          <a:effectLst/>
                        </a:rPr>
                        <a:t>1960 or later</a:t>
                      </a:r>
                      <a:endParaRPr lang="en-US" sz="2000" b="1" i="0" u="none" strike="noStrike" dirty="0">
                        <a:solidFill>
                          <a:srgbClr val="000000"/>
                        </a:solidFill>
                        <a:effectLst/>
                        <a:latin typeface="Calibri"/>
                      </a:endParaRPr>
                    </a:p>
                  </a:txBody>
                  <a:tcPr marL="12700" marR="12700" marT="12700" marB="0" anchor="ct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noFill/>
                      <a:prstDash val="solid"/>
                      <a:round/>
                      <a:headEnd type="none" w="med" len="med"/>
                      <a:tailEnd type="none" w="med" len="med"/>
                    </a:lnB>
                    <a:solidFill>
                      <a:srgbClr val="CBCDD2"/>
                    </a:solidFill>
                  </a:tcPr>
                </a:tc>
                <a:tc>
                  <a:txBody>
                    <a:bodyPr/>
                    <a:lstStyle/>
                    <a:p>
                      <a:pPr algn="l" fontAlgn="b"/>
                      <a:r>
                        <a:rPr lang="is-IS" sz="2000" b="1" u="none" strike="noStrike" dirty="0">
                          <a:effectLst/>
                        </a:rPr>
                        <a:t>67</a:t>
                      </a:r>
                      <a:endParaRPr lang="is-IS" sz="2000" b="1" i="0" u="none" strike="noStrike" dirty="0">
                        <a:solidFill>
                          <a:srgbClr val="000000"/>
                        </a:solidFill>
                        <a:effectLst/>
                        <a:latin typeface="Calibri"/>
                      </a:endParaRPr>
                    </a:p>
                  </a:txBody>
                  <a:tcPr marR="9144" marT="9144" marB="0"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noFill/>
                      <a:prstDash val="solid"/>
                      <a:round/>
                      <a:headEnd type="none" w="med" len="med"/>
                      <a:tailEnd type="none" w="med" len="med"/>
                    </a:lnB>
                    <a:solidFill>
                      <a:srgbClr val="E7E8EA"/>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059843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ltLang="en-US" dirty="0"/>
              <a:t>Social Security statements</a:t>
            </a:r>
            <a:endParaRPr lang="en-US" dirty="0"/>
          </a:p>
        </p:txBody>
      </p:sp>
      <p:pic>
        <p:nvPicPr>
          <p:cNvPr id="6148" name="Picture 10" descr="ss1 fu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81288" y="1246760"/>
            <a:ext cx="4059237" cy="5260975"/>
          </a:xfrm>
          <a:prstGeom prst="rect">
            <a:avLst/>
          </a:prstGeom>
          <a:noFill/>
          <a:ln w="28575" algn="ctr">
            <a:no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262155" name="Group 11"/>
          <p:cNvGrpSpPr>
            <a:grpSpLocks/>
          </p:cNvGrpSpPr>
          <p:nvPr/>
        </p:nvGrpSpPr>
        <p:grpSpPr bwMode="auto">
          <a:xfrm>
            <a:off x="457200" y="1246760"/>
            <a:ext cx="8118475" cy="5260975"/>
            <a:chOff x="353" y="850"/>
            <a:chExt cx="5114" cy="3314"/>
          </a:xfrm>
        </p:grpSpPr>
        <p:pic>
          <p:nvPicPr>
            <p:cNvPr id="6155" name="Picture 12" descr="ss3 ful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0" y="850"/>
              <a:ext cx="2557" cy="3314"/>
            </a:xfrm>
            <a:prstGeom prst="rect">
              <a:avLst/>
            </a:prstGeom>
            <a:noFill/>
            <a:ln w="127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6156" name="Picture 13" descr="ss2 ful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3" y="850"/>
              <a:ext cx="2557" cy="3314"/>
            </a:xfrm>
            <a:prstGeom prst="rect">
              <a:avLst/>
            </a:prstGeom>
            <a:noFill/>
            <a:ln w="12700">
              <a:solidFill>
                <a:schemeClr val="bg1"/>
              </a:solidFill>
              <a:miter lim="800000"/>
              <a:headEnd/>
              <a:tailEnd/>
            </a:ln>
            <a:extLst>
              <a:ext uri="{909E8E84-426E-40DD-AFC4-6F175D3DCCD1}">
                <a14:hiddenFill xmlns:a14="http://schemas.microsoft.com/office/drawing/2010/main">
                  <a:solidFill>
                    <a:srgbClr val="FFFFFF"/>
                  </a:solidFill>
                </a14:hiddenFill>
              </a:ext>
            </a:extLst>
          </p:spPr>
        </p:pic>
      </p:grpSp>
      <p:sp>
        <p:nvSpPr>
          <p:cNvPr id="262159" name="Rectangle 15"/>
          <p:cNvSpPr>
            <a:spLocks noChangeArrowheads="1"/>
          </p:cNvSpPr>
          <p:nvPr/>
        </p:nvSpPr>
        <p:spPr bwMode="auto">
          <a:xfrm>
            <a:off x="4621804" y="1310060"/>
            <a:ext cx="1793875" cy="2416175"/>
          </a:xfrm>
          <a:prstGeom prst="rect">
            <a:avLst/>
          </a:prstGeom>
          <a:noFill/>
          <a:ln w="28575">
            <a:solidFill>
              <a:srgbClr val="67963A"/>
            </a:solidFill>
            <a:miter lim="800000"/>
            <a:headEnd/>
            <a:tailEnd/>
          </a:ln>
          <a:effectLst/>
          <a:extLst>
            <a:ext uri="{909E8E84-426E-40DD-AFC4-6F175D3DCCD1}">
              <a14:hiddenFill xmlns:a14="http://schemas.microsoft.com/office/drawing/2010/main">
                <a:solidFill>
                  <a:schemeClr val="accent1"/>
                </a:solidFill>
              </a14:hiddenFill>
            </a:ext>
          </a:extLst>
        </p:spPr>
        <p:txBody>
          <a:bodyPr wrap="none" anchor="ct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dirty="0">
              <a:latin typeface="Calibri" panose="020F0502020204030204" pitchFamily="34" charset="0"/>
            </a:endParaRPr>
          </a:p>
        </p:txBody>
      </p:sp>
      <p:pic>
        <p:nvPicPr>
          <p:cNvPr id="262161" name="Picture 17" descr="ss earnings record"/>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038600" y="1295400"/>
            <a:ext cx="3781502" cy="5116512"/>
          </a:xfrm>
          <a:prstGeom prst="rect">
            <a:avLst/>
          </a:prstGeom>
          <a:noFill/>
          <a:ln w="28575">
            <a:solidFill>
              <a:srgbClr val="67963A"/>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6152" name="Rectangle 18"/>
          <p:cNvSpPr>
            <a:spLocks noChangeArrowheads="1"/>
          </p:cNvSpPr>
          <p:nvPr>
            <p:custDataLst>
              <p:tags r:id="rId1"/>
            </p:custDataLst>
          </p:nvPr>
        </p:nvSpPr>
        <p:spPr bwMode="auto">
          <a:xfrm>
            <a:off x="554038" y="6254750"/>
            <a:ext cx="6750050" cy="214313"/>
          </a:xfrm>
          <a:prstGeom prst="rect">
            <a:avLst/>
          </a:prstGeom>
          <a:noFill/>
          <a:ln>
            <a:noFill/>
          </a:ln>
          <a:effectLst/>
          <a:extLst>
            <a:ext uri="{909E8E84-426E-40DD-AFC4-6F175D3DCCD1}">
              <a14:hiddenFill xmlns:a14="http://schemas.microsoft.com/office/drawing/2010/main">
                <a:solidFill>
                  <a:srgbClr val="0060B0"/>
                </a:solidFill>
              </a14:hiddenFill>
            </a:ext>
            <a:ext uri="{91240B29-F687-4F45-9708-019B960494DF}">
              <a14:hiddenLine xmlns:a14="http://schemas.microsoft.com/office/drawing/2010/main" w="19050" algn="ctr">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algn="l" eaLnBrk="1" hangingPunct="1">
              <a:lnSpc>
                <a:spcPct val="90000"/>
              </a:lnSpc>
              <a:buClr>
                <a:srgbClr val="FFFFFF"/>
              </a:buClr>
              <a:buSzPct val="100000"/>
            </a:pPr>
            <a:r>
              <a:rPr lang="en-US" altLang="en-US" sz="900" dirty="0">
                <a:solidFill>
                  <a:srgbClr val="FFFFFF"/>
                </a:solidFill>
                <a:latin typeface="Calibri" panose="020F0502020204030204" pitchFamily="34" charset="0"/>
              </a:rPr>
              <a:t>Source: www.SSA.gov, 2010</a:t>
            </a:r>
          </a:p>
        </p:txBody>
      </p:sp>
      <p:sp>
        <p:nvSpPr>
          <p:cNvPr id="262158" name="Rectangle 14"/>
          <p:cNvSpPr>
            <a:spLocks noChangeArrowheads="1"/>
          </p:cNvSpPr>
          <p:nvPr/>
        </p:nvSpPr>
        <p:spPr bwMode="auto">
          <a:xfrm>
            <a:off x="3682122" y="1632322"/>
            <a:ext cx="603250" cy="430212"/>
          </a:xfrm>
          <a:prstGeom prst="rect">
            <a:avLst/>
          </a:prstGeom>
          <a:noFill/>
          <a:ln w="28575">
            <a:solidFill>
              <a:srgbClr val="67963A"/>
            </a:solidFill>
            <a:miter lim="800000"/>
            <a:headEnd/>
            <a:tailEnd/>
          </a:ln>
          <a:effectLst/>
          <a:extLst>
            <a:ext uri="{909E8E84-426E-40DD-AFC4-6F175D3DCCD1}">
              <a14:hiddenFill xmlns:a14="http://schemas.microsoft.com/office/drawing/2010/main">
                <a:solidFill>
                  <a:schemeClr val="accent1"/>
                </a:solidFill>
              </a14:hiddenFill>
            </a:ext>
          </a:extLst>
        </p:spPr>
        <p:txBody>
          <a:bodyPr wrap="none" anchor="ctr"/>
          <a:lstStyle/>
          <a:p>
            <a:pPr eaLnBrk="1" hangingPunct="1"/>
            <a:endParaRPr lang="en-US" altLang="en-US" dirty="0"/>
          </a:p>
        </p:txBody>
      </p:sp>
      <p:pic>
        <p:nvPicPr>
          <p:cNvPr id="262160" name="Picture 16" descr="ss numbers"/>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819400" y="1447800"/>
            <a:ext cx="1685925" cy="1182688"/>
          </a:xfrm>
          <a:prstGeom prst="rect">
            <a:avLst/>
          </a:prstGeom>
          <a:noFill/>
          <a:ln w="28575">
            <a:solidFill>
              <a:srgbClr val="67963A"/>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0" name="Slide Number Placeholder 9"/>
          <p:cNvSpPr>
            <a:spLocks noGrp="1"/>
          </p:cNvSpPr>
          <p:nvPr>
            <p:ph type="sldNum" sz="quarter" idx="12"/>
          </p:nvPr>
        </p:nvSpPr>
        <p:spPr/>
        <p:txBody>
          <a:bodyPr/>
          <a:lstStyle/>
          <a:p>
            <a:pPr>
              <a:defRPr/>
            </a:pPr>
            <a:fld id="{5A296027-BCC7-4F88-9C12-58AA7227D77E}" type="slidenum">
              <a:rPr lang="en-US" smtClean="0"/>
              <a:pPr>
                <a:defRPr/>
              </a:pPr>
              <a:t>22</a:t>
            </a:fld>
            <a:endParaRPr lang="en-US" dirty="0"/>
          </a:p>
        </p:txBody>
      </p:sp>
      <p:sp>
        <p:nvSpPr>
          <p:cNvPr id="13" name="TextBox 7"/>
          <p:cNvSpPr txBox="1">
            <a:spLocks noChangeArrowheads="1"/>
          </p:cNvSpPr>
          <p:nvPr/>
        </p:nvSpPr>
        <p:spPr bwMode="auto">
          <a:xfrm>
            <a:off x="407409" y="6462048"/>
            <a:ext cx="8383587"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spcBef>
                <a:spcPct val="20000"/>
              </a:spcBef>
              <a:buClr>
                <a:schemeClr val="tx2"/>
              </a:buClr>
              <a:buSzPct val="80000"/>
              <a:defRPr sz="2800">
                <a:solidFill>
                  <a:schemeClr val="tx1"/>
                </a:solidFill>
                <a:latin typeface="Calibri" panose="020F0502020204030204" pitchFamily="34" charset="0"/>
              </a:defRPr>
            </a:lvl1pPr>
            <a:lvl2pPr marL="742950" indent="-285750">
              <a:spcBef>
                <a:spcPct val="20000"/>
              </a:spcBef>
              <a:buClr>
                <a:schemeClr val="tx2"/>
              </a:buClr>
              <a:buSzPct val="80000"/>
              <a:buFont typeface="Wingdings" panose="05000000000000000000" pitchFamily="2" charset="2"/>
              <a:buChar char="§"/>
              <a:defRPr sz="2400">
                <a:solidFill>
                  <a:schemeClr val="tx1"/>
                </a:solidFill>
                <a:latin typeface="Calibri" panose="020F0502020204030204" pitchFamily="34" charset="0"/>
              </a:defRPr>
            </a:lvl2pPr>
            <a:lvl3pPr marL="1143000" indent="-228600">
              <a:spcBef>
                <a:spcPct val="20000"/>
              </a:spcBef>
              <a:buClr>
                <a:schemeClr val="tx2"/>
              </a:buClr>
              <a:buSzPct val="80000"/>
              <a:buFont typeface="Wingdings" panose="05000000000000000000" pitchFamily="2" charset="2"/>
              <a:buChar char="§"/>
              <a:defRPr sz="2000">
                <a:solidFill>
                  <a:schemeClr val="tx1"/>
                </a:solidFill>
                <a:latin typeface="Calibri" panose="020F0502020204030204" pitchFamily="34" charset="0"/>
              </a:defRPr>
            </a:lvl3pPr>
            <a:lvl4pPr marL="16002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eaLnBrk="1" hangingPunct="1"/>
            <a:r>
              <a:rPr lang="en-US" sz="900" dirty="0"/>
              <a:t>Source: ssa.gov, 2010.</a:t>
            </a:r>
          </a:p>
        </p:txBody>
      </p:sp>
    </p:spTree>
    <p:extLst>
      <p:ext uri="{BB962C8B-B14F-4D97-AF65-F5344CB8AC3E}">
        <p14:creationId xmlns:p14="http://schemas.microsoft.com/office/powerpoint/2010/main" val="2889767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37" fill="hold" nodeType="clickEffect">
                                  <p:stCondLst>
                                    <p:cond delay="0"/>
                                  </p:stCondLst>
                                  <p:childTnLst>
                                    <p:set>
                                      <p:cBhvr>
                                        <p:cTn id="6" dur="1" fill="hold">
                                          <p:stCondLst>
                                            <p:cond delay="0"/>
                                          </p:stCondLst>
                                        </p:cTn>
                                        <p:tgtEl>
                                          <p:spTgt spid="262155"/>
                                        </p:tgtEl>
                                        <p:attrNameLst>
                                          <p:attrName>style.visibility</p:attrName>
                                        </p:attrNameLst>
                                      </p:cBhvr>
                                      <p:to>
                                        <p:strVal val="visible"/>
                                      </p:to>
                                    </p:set>
                                    <p:animEffect transition="in" filter="barn(outVertical)">
                                      <p:cBhvr>
                                        <p:cTn id="7" dur="500"/>
                                        <p:tgtEl>
                                          <p:spTgt spid="26215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3" presetClass="entr" presetSubtype="288" fill="hold" grpId="0" nodeType="clickEffect">
                                  <p:stCondLst>
                                    <p:cond delay="0"/>
                                  </p:stCondLst>
                                  <p:childTnLst>
                                    <p:set>
                                      <p:cBhvr>
                                        <p:cTn id="11" dur="1" fill="hold">
                                          <p:stCondLst>
                                            <p:cond delay="0"/>
                                          </p:stCondLst>
                                        </p:cTn>
                                        <p:tgtEl>
                                          <p:spTgt spid="262159"/>
                                        </p:tgtEl>
                                        <p:attrNameLst>
                                          <p:attrName>style.visibility</p:attrName>
                                        </p:attrNameLst>
                                      </p:cBhvr>
                                      <p:to>
                                        <p:strVal val="visible"/>
                                      </p:to>
                                    </p:set>
                                    <p:anim calcmode="lin" valueType="num">
                                      <p:cBhvr>
                                        <p:cTn id="12" dur="500" fill="hold"/>
                                        <p:tgtEl>
                                          <p:spTgt spid="262159"/>
                                        </p:tgtEl>
                                        <p:attrNameLst>
                                          <p:attrName>ppt_w</p:attrName>
                                        </p:attrNameLst>
                                      </p:cBhvr>
                                      <p:tavLst>
                                        <p:tav tm="0">
                                          <p:val>
                                            <p:strVal val="4/3*#ppt_w"/>
                                          </p:val>
                                        </p:tav>
                                        <p:tav tm="100000">
                                          <p:val>
                                            <p:strVal val="#ppt_w"/>
                                          </p:val>
                                        </p:tav>
                                      </p:tavLst>
                                    </p:anim>
                                    <p:anim calcmode="lin" valueType="num">
                                      <p:cBhvr>
                                        <p:cTn id="13" dur="500" fill="hold"/>
                                        <p:tgtEl>
                                          <p:spTgt spid="262159"/>
                                        </p:tgtEl>
                                        <p:attrNameLst>
                                          <p:attrName>ppt_h</p:attrName>
                                        </p:attrNameLst>
                                      </p:cBhvr>
                                      <p:tavLst>
                                        <p:tav tm="0">
                                          <p:val>
                                            <p:strVal val="4/3*#ppt_h"/>
                                          </p:val>
                                        </p:tav>
                                        <p:tav tm="100000">
                                          <p:val>
                                            <p:strVal val="#ppt_h"/>
                                          </p:val>
                                        </p:tav>
                                      </p:tavLst>
                                    </p:anim>
                                  </p:childTnLst>
                                  <p:subTnLst>
                                    <p:set>
                                      <p:cBhvr override="childStyle">
                                        <p:cTn dur="1" fill="hold" display="0" masterRel="nextClick" afterEffect="1"/>
                                        <p:tgtEl>
                                          <p:spTgt spid="262159"/>
                                        </p:tgtEl>
                                        <p:attrNameLst>
                                          <p:attrName>style.visibility</p:attrName>
                                        </p:attrNameLst>
                                      </p:cBhvr>
                                      <p:to>
                                        <p:strVal val="hidden"/>
                                      </p:to>
                                    </p:set>
                                  </p:subTnLst>
                                </p:cTn>
                              </p:par>
                              <p:par>
                                <p:cTn id="14" presetID="53" presetClass="entr" presetSubtype="0" fill="hold" nodeType="withEffect">
                                  <p:stCondLst>
                                    <p:cond delay="200"/>
                                  </p:stCondLst>
                                  <p:childTnLst>
                                    <p:set>
                                      <p:cBhvr>
                                        <p:cTn id="15" dur="1" fill="hold">
                                          <p:stCondLst>
                                            <p:cond delay="0"/>
                                          </p:stCondLst>
                                        </p:cTn>
                                        <p:tgtEl>
                                          <p:spTgt spid="262161"/>
                                        </p:tgtEl>
                                        <p:attrNameLst>
                                          <p:attrName>style.visibility</p:attrName>
                                        </p:attrNameLst>
                                      </p:cBhvr>
                                      <p:to>
                                        <p:strVal val="visible"/>
                                      </p:to>
                                    </p:set>
                                    <p:anim calcmode="lin" valueType="num">
                                      <p:cBhvr>
                                        <p:cTn id="16" dur="500" fill="hold"/>
                                        <p:tgtEl>
                                          <p:spTgt spid="262161"/>
                                        </p:tgtEl>
                                        <p:attrNameLst>
                                          <p:attrName>ppt_w</p:attrName>
                                        </p:attrNameLst>
                                      </p:cBhvr>
                                      <p:tavLst>
                                        <p:tav tm="0">
                                          <p:val>
                                            <p:fltVal val="0"/>
                                          </p:val>
                                        </p:tav>
                                        <p:tav tm="100000">
                                          <p:val>
                                            <p:strVal val="#ppt_w"/>
                                          </p:val>
                                        </p:tav>
                                      </p:tavLst>
                                    </p:anim>
                                    <p:anim calcmode="lin" valueType="num">
                                      <p:cBhvr>
                                        <p:cTn id="17" dur="500" fill="hold"/>
                                        <p:tgtEl>
                                          <p:spTgt spid="262161"/>
                                        </p:tgtEl>
                                        <p:attrNameLst>
                                          <p:attrName>ppt_h</p:attrName>
                                        </p:attrNameLst>
                                      </p:cBhvr>
                                      <p:tavLst>
                                        <p:tav tm="0">
                                          <p:val>
                                            <p:fltVal val="0"/>
                                          </p:val>
                                        </p:tav>
                                        <p:tav tm="100000">
                                          <p:val>
                                            <p:strVal val="#ppt_h"/>
                                          </p:val>
                                        </p:tav>
                                      </p:tavLst>
                                    </p:anim>
                                    <p:animEffect transition="in" filter="fade">
                                      <p:cBhvr>
                                        <p:cTn id="18" dur="500"/>
                                        <p:tgtEl>
                                          <p:spTgt spid="262161"/>
                                        </p:tgtEl>
                                      </p:cBhvr>
                                    </p:animEffect>
                                  </p:childTnLst>
                                  <p:subTnLst>
                                    <p:set>
                                      <p:cBhvr override="childStyle">
                                        <p:cTn dur="1" fill="hold" display="0" masterRel="nextClick" afterEffect="1"/>
                                        <p:tgtEl>
                                          <p:spTgt spid="262161"/>
                                        </p:tgtEl>
                                        <p:attrNameLst>
                                          <p:attrName>style.visibility</p:attrName>
                                        </p:attrNameLst>
                                      </p:cBhvr>
                                      <p:to>
                                        <p:strVal val="hidden"/>
                                      </p:to>
                                    </p:set>
                                  </p:sub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288" fill="hold" grpId="0" nodeType="clickEffect">
                                  <p:stCondLst>
                                    <p:cond delay="0"/>
                                  </p:stCondLst>
                                  <p:childTnLst>
                                    <p:set>
                                      <p:cBhvr>
                                        <p:cTn id="22" dur="1" fill="hold">
                                          <p:stCondLst>
                                            <p:cond delay="0"/>
                                          </p:stCondLst>
                                        </p:cTn>
                                        <p:tgtEl>
                                          <p:spTgt spid="262158"/>
                                        </p:tgtEl>
                                        <p:attrNameLst>
                                          <p:attrName>style.visibility</p:attrName>
                                        </p:attrNameLst>
                                      </p:cBhvr>
                                      <p:to>
                                        <p:strVal val="visible"/>
                                      </p:to>
                                    </p:set>
                                    <p:anim calcmode="lin" valueType="num">
                                      <p:cBhvr>
                                        <p:cTn id="23" dur="500" fill="hold"/>
                                        <p:tgtEl>
                                          <p:spTgt spid="262158"/>
                                        </p:tgtEl>
                                        <p:attrNameLst>
                                          <p:attrName>ppt_w</p:attrName>
                                        </p:attrNameLst>
                                      </p:cBhvr>
                                      <p:tavLst>
                                        <p:tav tm="0">
                                          <p:val>
                                            <p:strVal val="4/3*#ppt_w"/>
                                          </p:val>
                                        </p:tav>
                                        <p:tav tm="100000">
                                          <p:val>
                                            <p:strVal val="#ppt_w"/>
                                          </p:val>
                                        </p:tav>
                                      </p:tavLst>
                                    </p:anim>
                                    <p:anim calcmode="lin" valueType="num">
                                      <p:cBhvr>
                                        <p:cTn id="24" dur="500" fill="hold"/>
                                        <p:tgtEl>
                                          <p:spTgt spid="262158"/>
                                        </p:tgtEl>
                                        <p:attrNameLst>
                                          <p:attrName>ppt_h</p:attrName>
                                        </p:attrNameLst>
                                      </p:cBhvr>
                                      <p:tavLst>
                                        <p:tav tm="0">
                                          <p:val>
                                            <p:strVal val="4/3*#ppt_h"/>
                                          </p:val>
                                        </p:tav>
                                        <p:tav tm="100000">
                                          <p:val>
                                            <p:strVal val="#ppt_h"/>
                                          </p:val>
                                        </p:tav>
                                      </p:tavLst>
                                    </p:anim>
                                  </p:childTnLst>
                                </p:cTn>
                              </p:par>
                              <p:par>
                                <p:cTn id="25" presetID="53" presetClass="entr" presetSubtype="0" fill="hold" nodeType="withEffect">
                                  <p:stCondLst>
                                    <p:cond delay="200"/>
                                  </p:stCondLst>
                                  <p:childTnLst>
                                    <p:set>
                                      <p:cBhvr>
                                        <p:cTn id="26" dur="1" fill="hold">
                                          <p:stCondLst>
                                            <p:cond delay="0"/>
                                          </p:stCondLst>
                                        </p:cTn>
                                        <p:tgtEl>
                                          <p:spTgt spid="262160"/>
                                        </p:tgtEl>
                                        <p:attrNameLst>
                                          <p:attrName>style.visibility</p:attrName>
                                        </p:attrNameLst>
                                      </p:cBhvr>
                                      <p:to>
                                        <p:strVal val="visible"/>
                                      </p:to>
                                    </p:set>
                                    <p:anim calcmode="lin" valueType="num">
                                      <p:cBhvr>
                                        <p:cTn id="27" dur="500" fill="hold"/>
                                        <p:tgtEl>
                                          <p:spTgt spid="262160"/>
                                        </p:tgtEl>
                                        <p:attrNameLst>
                                          <p:attrName>ppt_w</p:attrName>
                                        </p:attrNameLst>
                                      </p:cBhvr>
                                      <p:tavLst>
                                        <p:tav tm="0">
                                          <p:val>
                                            <p:fltVal val="0"/>
                                          </p:val>
                                        </p:tav>
                                        <p:tav tm="100000">
                                          <p:val>
                                            <p:strVal val="#ppt_w"/>
                                          </p:val>
                                        </p:tav>
                                      </p:tavLst>
                                    </p:anim>
                                    <p:anim calcmode="lin" valueType="num">
                                      <p:cBhvr>
                                        <p:cTn id="28" dur="500" fill="hold"/>
                                        <p:tgtEl>
                                          <p:spTgt spid="262160"/>
                                        </p:tgtEl>
                                        <p:attrNameLst>
                                          <p:attrName>ppt_h</p:attrName>
                                        </p:attrNameLst>
                                      </p:cBhvr>
                                      <p:tavLst>
                                        <p:tav tm="0">
                                          <p:val>
                                            <p:fltVal val="0"/>
                                          </p:val>
                                        </p:tav>
                                        <p:tav tm="100000">
                                          <p:val>
                                            <p:strVal val="#ppt_h"/>
                                          </p:val>
                                        </p:tav>
                                      </p:tavLst>
                                    </p:anim>
                                    <p:animEffect transition="in" filter="fade">
                                      <p:cBhvr>
                                        <p:cTn id="29" dur="500"/>
                                        <p:tgtEl>
                                          <p:spTgt spid="2621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2159" grpId="0" animBg="1"/>
      <p:bldP spid="26215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67"/>
          <p:cNvSpPr>
            <a:spLocks noGrp="1" noChangeArrowheads="1"/>
          </p:cNvSpPr>
          <p:nvPr>
            <p:ph type="title"/>
          </p:nvPr>
        </p:nvSpPr>
        <p:spPr/>
        <p:txBody>
          <a:bodyPr/>
          <a:lstStyle/>
          <a:p>
            <a:r>
              <a:rPr lang="en-US" altLang="en-US" dirty="0"/>
              <a:t>When to take individual benefits</a:t>
            </a:r>
          </a:p>
        </p:txBody>
      </p:sp>
      <p:sp>
        <p:nvSpPr>
          <p:cNvPr id="2" name="Slide Number Placeholder 1"/>
          <p:cNvSpPr>
            <a:spLocks noGrp="1"/>
          </p:cNvSpPr>
          <p:nvPr>
            <p:ph type="sldNum" sz="quarter" idx="12"/>
          </p:nvPr>
        </p:nvSpPr>
        <p:spPr/>
        <p:txBody>
          <a:bodyPr/>
          <a:lstStyle/>
          <a:p>
            <a:fld id="{5A296027-BCC7-4F88-9C12-58AA7227D77E}" type="slidenum">
              <a:rPr lang="en-US" smtClean="0"/>
              <a:pPr/>
              <a:t>23</a:t>
            </a:fld>
            <a:endParaRPr lang="en-US" dirty="0"/>
          </a:p>
        </p:txBody>
      </p:sp>
      <p:sp>
        <p:nvSpPr>
          <p:cNvPr id="4099" name="Text Box 34"/>
          <p:cNvSpPr txBox="1">
            <a:spLocks noChangeArrowheads="1"/>
          </p:cNvSpPr>
          <p:nvPr>
            <p:custDataLst>
              <p:tags r:id="rId1"/>
            </p:custDataLst>
          </p:nvPr>
        </p:nvSpPr>
        <p:spPr bwMode="auto">
          <a:xfrm>
            <a:off x="455612" y="6386126"/>
            <a:ext cx="7931303"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defPPr>
              <a:defRPr lang="en-US"/>
            </a:defPPr>
            <a:lvl1pPr eaLnBrk="1" hangingPunct="1">
              <a:spcBef>
                <a:spcPct val="20000"/>
              </a:spcBef>
              <a:buClr>
                <a:schemeClr val="tx2"/>
              </a:buClr>
              <a:buSzPct val="80000"/>
              <a:defRPr sz="900"/>
            </a:lvl1pPr>
            <a:lvl2pPr marL="742950" indent="-285750">
              <a:spcBef>
                <a:spcPct val="20000"/>
              </a:spcBef>
              <a:buClr>
                <a:schemeClr val="tx2"/>
              </a:buClr>
              <a:buSzPct val="80000"/>
              <a:buFont typeface="Wingdings" panose="05000000000000000000" pitchFamily="2" charset="2"/>
              <a:buChar char="§"/>
              <a:defRPr sz="2400"/>
            </a:lvl2pPr>
            <a:lvl3pPr marL="1143000" indent="-228600">
              <a:spcBef>
                <a:spcPct val="20000"/>
              </a:spcBef>
              <a:buClr>
                <a:schemeClr val="tx2"/>
              </a:buClr>
              <a:buSzPct val="80000"/>
              <a:buFont typeface="Wingdings" panose="05000000000000000000" pitchFamily="2" charset="2"/>
              <a:buChar char="§"/>
              <a:defRPr sz="2000"/>
            </a:lvl3pPr>
            <a:lvl4pPr marL="1600200" indent="-228600">
              <a:spcBef>
                <a:spcPct val="20000"/>
              </a:spcBef>
              <a:buClr>
                <a:schemeClr val="tx2"/>
              </a:buClr>
              <a:buSzPct val="80000"/>
              <a:buFont typeface="Wingdings" panose="05000000000000000000" pitchFamily="2" charset="2"/>
              <a:buChar char="§"/>
            </a:lvl4pPr>
            <a:lvl5pPr marL="2057400" indent="-228600">
              <a:spcBef>
                <a:spcPct val="20000"/>
              </a:spcBef>
              <a:buClr>
                <a:schemeClr val="tx2"/>
              </a:buClr>
              <a:buSzPct val="80000"/>
              <a:buFont typeface="Wingdings" panose="05000000000000000000" pitchFamily="2" charset="2"/>
              <a:buChar cha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lvl9pPr>
          </a:lstStyle>
          <a:p>
            <a:r>
              <a:rPr lang="en-US" altLang="en-US" dirty="0"/>
              <a:t>Percentage is based on someone born 1943–1954; please consult ssa.gov for more information. There is no cost-of-living increase for 2016.</a:t>
            </a:r>
          </a:p>
        </p:txBody>
      </p:sp>
      <p:graphicFrame>
        <p:nvGraphicFramePr>
          <p:cNvPr id="266313" name="Group 73"/>
          <p:cNvGraphicFramePr>
            <a:graphicFrameLocks noGrp="1"/>
          </p:cNvGraphicFramePr>
          <p:nvPr>
            <p:extLst>
              <p:ext uri="{D42A27DB-BD31-4B8C-83A1-F6EECF244321}">
                <p14:modId xmlns:p14="http://schemas.microsoft.com/office/powerpoint/2010/main" val="110007230"/>
              </p:ext>
            </p:extLst>
          </p:nvPr>
        </p:nvGraphicFramePr>
        <p:xfrm>
          <a:off x="825878" y="1608647"/>
          <a:ext cx="7492244" cy="2874961"/>
        </p:xfrm>
        <a:graphic>
          <a:graphicData uri="http://schemas.openxmlformats.org/drawingml/2006/table">
            <a:tbl>
              <a:tblPr/>
              <a:tblGrid>
                <a:gridCol w="2280164">
                  <a:extLst>
                    <a:ext uri="{9D8B030D-6E8A-4147-A177-3AD203B41FA5}">
                      <a16:colId xmlns:a16="http://schemas.microsoft.com/office/drawing/2014/main" val="20000"/>
                    </a:ext>
                  </a:extLst>
                </a:gridCol>
                <a:gridCol w="1737360">
                  <a:extLst>
                    <a:ext uri="{9D8B030D-6E8A-4147-A177-3AD203B41FA5}">
                      <a16:colId xmlns:a16="http://schemas.microsoft.com/office/drawing/2014/main" val="20001"/>
                    </a:ext>
                  </a:extLst>
                </a:gridCol>
                <a:gridCol w="1737360">
                  <a:extLst>
                    <a:ext uri="{9D8B030D-6E8A-4147-A177-3AD203B41FA5}">
                      <a16:colId xmlns:a16="http://schemas.microsoft.com/office/drawing/2014/main" val="20002"/>
                    </a:ext>
                  </a:extLst>
                </a:gridCol>
                <a:gridCol w="1737360">
                  <a:extLst>
                    <a:ext uri="{9D8B030D-6E8A-4147-A177-3AD203B41FA5}">
                      <a16:colId xmlns:a16="http://schemas.microsoft.com/office/drawing/2014/main" val="20003"/>
                    </a:ext>
                  </a:extLst>
                </a:gridCol>
              </a:tblGrid>
              <a:tr h="960226">
                <a:tc>
                  <a:txBody>
                    <a:bodyPr/>
                    <a:lstStyle/>
                    <a:p>
                      <a:pPr marL="0" marR="0" lvl="0" indent="0" algn="l" defTabSz="914400" rtl="0" eaLnBrk="1" fontAlgn="base" latinLnBrk="0" hangingPunct="1">
                        <a:lnSpc>
                          <a:spcPct val="95000"/>
                        </a:lnSpc>
                        <a:spcBef>
                          <a:spcPct val="55000"/>
                        </a:spcBef>
                        <a:spcAft>
                          <a:spcPct val="0"/>
                        </a:spcAft>
                        <a:buClr>
                          <a:srgbClr val="F5D345"/>
                        </a:buClr>
                        <a:buSzPct val="85000"/>
                        <a:buFontTx/>
                        <a:buNone/>
                        <a:tabLst/>
                      </a:pPr>
                      <a:endParaRPr kumimoji="0" lang="en-US" sz="1900" b="0" i="0" u="none" strike="noStrike" cap="none" normalizeH="0" baseline="0" dirty="0">
                        <a:ln>
                          <a:noFill/>
                        </a:ln>
                        <a:solidFill>
                          <a:schemeClr val="tx1"/>
                        </a:solidFill>
                        <a:effectLst/>
                        <a:latin typeface="+mn-lt"/>
                      </a:endParaRPr>
                    </a:p>
                  </a:txBody>
                  <a:tcPr marR="182880" marT="45725" marB="45725"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Age </a:t>
                      </a:r>
                      <a:br>
                        <a:rPr kumimoji="0" lang="en-US" sz="1900" b="0" i="0" u="none" strike="noStrike" cap="none" normalizeH="0" baseline="0" dirty="0">
                          <a:ln>
                            <a:noFill/>
                          </a:ln>
                          <a:solidFill>
                            <a:schemeClr val="bg1"/>
                          </a:solidFill>
                          <a:effectLst/>
                          <a:latin typeface="+mn-lt"/>
                        </a:rPr>
                      </a:br>
                      <a:r>
                        <a:rPr kumimoji="0" lang="en-US" sz="1900" b="0" i="0" u="none" strike="noStrike" cap="none" normalizeH="0" baseline="0" dirty="0">
                          <a:ln>
                            <a:noFill/>
                          </a:ln>
                          <a:solidFill>
                            <a:schemeClr val="bg1"/>
                          </a:solidFill>
                          <a:effectLst/>
                          <a:latin typeface="+mn-lt"/>
                        </a:rPr>
                        <a:t>Social Security</a:t>
                      </a:r>
                      <a:br>
                        <a:rPr kumimoji="0" lang="en-US" sz="1900" b="0" i="0" u="none" strike="noStrike" cap="none" normalizeH="0" baseline="0" dirty="0">
                          <a:ln>
                            <a:noFill/>
                          </a:ln>
                          <a:solidFill>
                            <a:schemeClr val="bg1"/>
                          </a:solidFill>
                          <a:effectLst/>
                          <a:latin typeface="+mn-lt"/>
                        </a:rPr>
                      </a:br>
                      <a:r>
                        <a:rPr kumimoji="0" lang="en-US" sz="1900" b="0" i="0" u="none" strike="noStrike" cap="none" normalizeH="0" baseline="0" dirty="0">
                          <a:ln>
                            <a:noFill/>
                          </a:ln>
                          <a:solidFill>
                            <a:schemeClr val="bg1"/>
                          </a:solidFill>
                          <a:effectLst/>
                          <a:latin typeface="+mn-lt"/>
                        </a:rPr>
                        <a:t>taken</a:t>
                      </a:r>
                    </a:p>
                  </a:txBody>
                  <a:tcPr marT="45725" marB="45725" anchor="ctr" horzOverflow="overflow">
                    <a:lnL>
                      <a:noFill/>
                    </a:lnL>
                    <a:lnR w="38100" cap="flat" cmpd="sng" algn="ctr">
                      <a:solidFill>
                        <a:schemeClr val="bg1"/>
                      </a:solidFill>
                      <a:prstDash val="solid"/>
                      <a:round/>
                      <a:headEnd type="none" w="med" len="med"/>
                      <a:tailEnd type="none" w="med" len="med"/>
                    </a:lnR>
                    <a:lnT cap="flat">
                      <a:noFill/>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 of FRA</a:t>
                      </a:r>
                      <a:br>
                        <a:rPr kumimoji="0" lang="en-US" sz="1900" b="0" i="0" u="none" strike="noStrike" cap="none" normalizeH="0" baseline="0" dirty="0">
                          <a:ln>
                            <a:noFill/>
                          </a:ln>
                          <a:solidFill>
                            <a:schemeClr val="bg1"/>
                          </a:solidFill>
                          <a:effectLst/>
                          <a:latin typeface="+mn-lt"/>
                        </a:rPr>
                      </a:br>
                      <a:r>
                        <a:rPr kumimoji="0" lang="en-US" sz="1900" b="0" i="0" u="none" strike="noStrike" cap="none" normalizeH="0" baseline="0" dirty="0">
                          <a:ln>
                            <a:noFill/>
                          </a:ln>
                          <a:solidFill>
                            <a:schemeClr val="bg1"/>
                          </a:solidFill>
                          <a:effectLst/>
                          <a:latin typeface="+mn-lt"/>
                        </a:rPr>
                        <a:t>benefits received</a:t>
                      </a:r>
                    </a:p>
                  </a:txBody>
                  <a:tcPr marT="45725" marB="45725"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cap="flat">
                      <a:noFill/>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Amount of benefits received</a:t>
                      </a:r>
                    </a:p>
                  </a:txBody>
                  <a:tcPr marT="45725" marB="45725" anchor="ctr" horzOverflow="overflow">
                    <a:lnL w="38100" cap="flat" cmpd="sng" algn="ctr">
                      <a:solidFill>
                        <a:schemeClr val="bg1"/>
                      </a:solidFill>
                      <a:prstDash val="solid"/>
                      <a:round/>
                      <a:headEnd type="none" w="med" len="med"/>
                      <a:tailEnd type="none" w="med" len="med"/>
                    </a:lnL>
                    <a:lnR cap="flat">
                      <a:noFill/>
                    </a:lnR>
                    <a:lnT cap="flat">
                      <a:noFill/>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638245">
                <a:tc>
                  <a:txBody>
                    <a:bodyPr/>
                    <a:lstStyle/>
                    <a:p>
                      <a:pPr marL="0" marR="0" lvl="0" indent="0" algn="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1" i="0" u="none" strike="noStrike" cap="none" normalizeH="0" baseline="0" dirty="0">
                          <a:ln>
                            <a:noFill/>
                          </a:ln>
                          <a:solidFill>
                            <a:schemeClr val="tx1"/>
                          </a:solidFill>
                          <a:effectLst/>
                          <a:latin typeface="+mn-lt"/>
                        </a:rPr>
                        <a:t>Early </a:t>
                      </a:r>
                    </a:p>
                  </a:txBody>
                  <a:tcPr marR="182880" marT="45725" marB="45725" anchor="ctr" horzOverflow="overflow">
                    <a:lnL cap="flat">
                      <a:noFill/>
                    </a:lnL>
                    <a:lnR>
                      <a:noFill/>
                    </a:lnR>
                    <a:lnT>
                      <a:noFill/>
                    </a:lnT>
                    <a:lnB w="3175"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62</a:t>
                      </a:r>
                    </a:p>
                  </a:txBody>
                  <a:tcPr marT="45725" marB="45725" anchor="ctr" horzOverflow="overflow">
                    <a:lnL>
                      <a:noFill/>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67963A"/>
                    </a:solid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75%</a:t>
                      </a:r>
                    </a:p>
                  </a:txBody>
                  <a:tcPr marT="45725" marB="45725"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lumMod val="75000"/>
                      </a:schemeClr>
                    </a:solid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$1,500</a:t>
                      </a:r>
                    </a:p>
                  </a:txBody>
                  <a:tcPr marT="45725" marB="45725" anchor="ctr" horzOverflow="overflow">
                    <a:lnL w="38100" cap="flat" cmpd="sng" algn="ctr">
                      <a:solidFill>
                        <a:schemeClr val="bg1"/>
                      </a:solidFill>
                      <a:prstDash val="solid"/>
                      <a:round/>
                      <a:headEnd type="none" w="med" len="med"/>
                      <a:tailEnd type="none" w="med" len="med"/>
                    </a:lnL>
                    <a:lnR cap="flat">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1"/>
                  </a:ext>
                </a:extLst>
              </a:tr>
              <a:tr h="638245">
                <a:tc>
                  <a:txBody>
                    <a:bodyPr/>
                    <a:lstStyle/>
                    <a:p>
                      <a:pPr marL="0" marR="0" lvl="0" indent="0" algn="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1" i="0" u="none" strike="noStrike" cap="none" normalizeH="0" baseline="0" dirty="0">
                          <a:ln>
                            <a:noFill/>
                          </a:ln>
                          <a:solidFill>
                            <a:schemeClr val="tx1"/>
                          </a:solidFill>
                          <a:effectLst/>
                          <a:latin typeface="+mn-lt"/>
                        </a:rPr>
                        <a:t>Full retirement age</a:t>
                      </a:r>
                      <a:endParaRPr kumimoji="0" lang="en-US" sz="1900" b="1" i="0" u="none" strike="noStrike" cap="none" normalizeH="0" baseline="44000" dirty="0">
                        <a:ln>
                          <a:noFill/>
                        </a:ln>
                        <a:solidFill>
                          <a:schemeClr val="tx1"/>
                        </a:solidFill>
                        <a:effectLst/>
                        <a:latin typeface="+mn-lt"/>
                      </a:endParaRPr>
                    </a:p>
                  </a:txBody>
                  <a:tcPr marR="182880" marT="45725" marB="45725" anchor="ctr" horzOverflow="overflow">
                    <a:lnL cap="flat">
                      <a:noFill/>
                    </a:lnL>
                    <a:lnR>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66–67</a:t>
                      </a:r>
                      <a:endParaRPr kumimoji="0" lang="en-US" sz="1600" b="0" i="0" u="none" strike="noStrike" cap="none" normalizeH="0" baseline="44000" dirty="0">
                        <a:ln>
                          <a:noFill/>
                        </a:ln>
                        <a:solidFill>
                          <a:schemeClr val="bg1"/>
                        </a:solidFill>
                        <a:effectLst/>
                        <a:latin typeface="+mn-lt"/>
                      </a:endParaRPr>
                    </a:p>
                  </a:txBody>
                  <a:tcPr marT="45725" marB="45725" anchor="ctr" horzOverflow="overflow">
                    <a:lnL>
                      <a:noFill/>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67963A"/>
                    </a:solid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100%</a:t>
                      </a:r>
                    </a:p>
                  </a:txBody>
                  <a:tcPr marT="45725" marB="45725"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lumMod val="75000"/>
                      </a:schemeClr>
                    </a:solid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$2,000</a:t>
                      </a:r>
                    </a:p>
                  </a:txBody>
                  <a:tcPr marT="45725" marB="45725" anchor="ctr" horzOverflow="overflow">
                    <a:lnL w="38100" cap="flat" cmpd="sng" algn="ctr">
                      <a:solidFill>
                        <a:schemeClr val="bg1"/>
                      </a:solidFill>
                      <a:prstDash val="solid"/>
                      <a:round/>
                      <a:headEnd type="none" w="med" len="med"/>
                      <a:tailEnd type="none" w="med" len="med"/>
                    </a:lnL>
                    <a:lnR cap="flat">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2"/>
                  </a:ext>
                </a:extLst>
              </a:tr>
              <a:tr h="638245">
                <a:tc>
                  <a:txBody>
                    <a:bodyPr/>
                    <a:lstStyle/>
                    <a:p>
                      <a:pPr marL="0" marR="0" lvl="0" indent="0" algn="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1" i="0" u="none" strike="noStrike" cap="none" normalizeH="0" baseline="0" dirty="0">
                          <a:ln>
                            <a:noFill/>
                          </a:ln>
                          <a:solidFill>
                            <a:schemeClr val="tx1"/>
                          </a:solidFill>
                          <a:effectLst/>
                          <a:latin typeface="+mn-lt"/>
                        </a:rPr>
                        <a:t>Delayed</a:t>
                      </a:r>
                    </a:p>
                  </a:txBody>
                  <a:tcPr marR="182880" marT="45725" marB="45725" anchor="ctr" horzOverflow="overflow">
                    <a:lnL cap="flat">
                      <a:noFill/>
                    </a:lnL>
                    <a:lnR>
                      <a:noFill/>
                    </a:lnR>
                    <a:lnT w="3175"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70</a:t>
                      </a:r>
                    </a:p>
                  </a:txBody>
                  <a:tcPr marT="45725" marB="45725" anchor="ctr" horzOverflow="overflow">
                    <a:lnL>
                      <a:noFill/>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cap="flat">
                      <a:noFill/>
                    </a:lnB>
                    <a:lnTlToBr>
                      <a:noFill/>
                    </a:lnTlToBr>
                    <a:lnBlToTr>
                      <a:noFill/>
                    </a:lnBlToTr>
                    <a:solidFill>
                      <a:srgbClr val="67963A"/>
                    </a:solid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132%</a:t>
                      </a:r>
                    </a:p>
                  </a:txBody>
                  <a:tcPr marT="45725" marB="45725"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cap="flat">
                      <a:noFill/>
                    </a:lnB>
                    <a:lnTlToBr>
                      <a:noFill/>
                    </a:lnTlToBr>
                    <a:lnBlToTr>
                      <a:noFill/>
                    </a:lnBlToTr>
                    <a:solidFill>
                      <a:schemeClr val="tx2">
                        <a:lumMod val="75000"/>
                      </a:schemeClr>
                    </a:solid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$2,640</a:t>
                      </a:r>
                    </a:p>
                  </a:txBody>
                  <a:tcPr marT="45725" marB="45725" anchor="ctr" horzOverflow="overflow">
                    <a:lnL w="38100" cap="flat" cmpd="sng" algn="ctr">
                      <a:solidFill>
                        <a:schemeClr val="bg1"/>
                      </a:solidFill>
                      <a:prstDash val="solid"/>
                      <a:round/>
                      <a:headEnd type="none" w="med" len="med"/>
                      <a:tailEnd type="none" w="med" len="med"/>
                    </a:lnL>
                    <a:lnR cap="flat">
                      <a:noFill/>
                    </a:lnR>
                    <a:lnT w="12700" cap="flat" cmpd="sng" algn="ctr">
                      <a:solidFill>
                        <a:schemeClr val="bg1"/>
                      </a:solidFill>
                      <a:prstDash val="solid"/>
                      <a:round/>
                      <a:headEnd type="none" w="med" len="med"/>
                      <a:tailEnd type="none" w="med" len="med"/>
                    </a:lnT>
                    <a:lnB cap="flat">
                      <a:noFill/>
                    </a:lnB>
                    <a:lnTlToBr>
                      <a:noFill/>
                    </a:lnTlToBr>
                    <a:lnBlToTr>
                      <a:noFill/>
                    </a:lnBlToTr>
                    <a:solidFill>
                      <a:schemeClr val="bg2"/>
                    </a:solidFill>
                  </a:tcPr>
                </a:tc>
                <a:extLst>
                  <a:ext uri="{0D108BD9-81ED-4DB2-BD59-A6C34878D82A}">
                    <a16:rowId xmlns:a16="http://schemas.microsoft.com/office/drawing/2014/main" val="10003"/>
                  </a:ext>
                </a:extLst>
              </a:tr>
            </a:tbl>
          </a:graphicData>
        </a:graphic>
      </p:graphicFrame>
      <p:sp>
        <p:nvSpPr>
          <p:cNvPr id="3" name="Rectangle 2"/>
          <p:cNvSpPr/>
          <p:nvPr/>
        </p:nvSpPr>
        <p:spPr>
          <a:xfrm>
            <a:off x="827532" y="4985621"/>
            <a:ext cx="7488936" cy="1015663"/>
          </a:xfrm>
          <a:prstGeom prst="rect">
            <a:avLst/>
          </a:prstGeom>
          <a:solidFill>
            <a:schemeClr val="accent4"/>
          </a:solidFill>
        </p:spPr>
        <p:txBody>
          <a:bodyPr wrap="square">
            <a:spAutoFit/>
          </a:bodyPr>
          <a:lstStyle/>
          <a:p>
            <a:pPr algn="ctr" eaLnBrk="1" hangingPunct="1"/>
            <a:r>
              <a:rPr lang="en-US" sz="2000" dirty="0">
                <a:ea typeface="Arial Unicode MS" panose="020B0604020202020204" pitchFamily="34" charset="-128"/>
                <a:cs typeface="Arial Unicode MS" panose="020B0604020202020204" pitchFamily="34" charset="-128"/>
              </a:rPr>
              <a:t>Note: Maximum benefit at FRA in 2018 </a:t>
            </a:r>
            <a:br>
              <a:rPr lang="en-US" sz="2000" dirty="0">
                <a:ea typeface="Arial Unicode MS" panose="020B0604020202020204" pitchFamily="34" charset="-128"/>
                <a:cs typeface="Arial Unicode MS" panose="020B0604020202020204" pitchFamily="34" charset="-128"/>
              </a:rPr>
            </a:br>
            <a:r>
              <a:rPr lang="en-US" sz="2000" b="1" dirty="0">
                <a:ea typeface="Arial Unicode MS" panose="020B0604020202020204" pitchFamily="34" charset="-128"/>
                <a:cs typeface="Arial Unicode MS" panose="020B0604020202020204" pitchFamily="34" charset="-128"/>
              </a:rPr>
              <a:t>$33,456 per year, or </a:t>
            </a:r>
          </a:p>
          <a:p>
            <a:pPr algn="ctr" eaLnBrk="1" hangingPunct="1"/>
            <a:r>
              <a:rPr lang="en-US" sz="2000" b="1" dirty="0">
                <a:ea typeface="Arial Unicode MS" panose="020B0604020202020204" pitchFamily="34" charset="-128"/>
                <a:cs typeface="Arial Unicode MS" panose="020B0604020202020204" pitchFamily="34" charset="-128"/>
              </a:rPr>
              <a:t>$2,788 per month</a:t>
            </a:r>
          </a:p>
        </p:txBody>
      </p:sp>
    </p:spTree>
    <p:extLst>
      <p:ext uri="{BB962C8B-B14F-4D97-AF65-F5344CB8AC3E}">
        <p14:creationId xmlns:p14="http://schemas.microsoft.com/office/powerpoint/2010/main" val="815211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67"/>
          <p:cNvSpPr>
            <a:spLocks noGrp="1" noChangeArrowheads="1"/>
          </p:cNvSpPr>
          <p:nvPr>
            <p:ph type="title"/>
          </p:nvPr>
        </p:nvSpPr>
        <p:spPr/>
        <p:txBody>
          <a:bodyPr/>
          <a:lstStyle/>
          <a:p>
            <a:r>
              <a:rPr lang="en-US" altLang="en-US" dirty="0"/>
              <a:t>When to take individual benefits</a:t>
            </a:r>
          </a:p>
        </p:txBody>
      </p:sp>
      <p:sp>
        <p:nvSpPr>
          <p:cNvPr id="4099" name="Text Box 34"/>
          <p:cNvSpPr txBox="1">
            <a:spLocks noChangeArrowheads="1"/>
          </p:cNvSpPr>
          <p:nvPr>
            <p:custDataLst>
              <p:tags r:id="rId1"/>
            </p:custDataLst>
          </p:nvPr>
        </p:nvSpPr>
        <p:spPr bwMode="auto">
          <a:xfrm>
            <a:off x="550863" y="6386126"/>
            <a:ext cx="7931303" cy="1384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0" rIns="0" bIns="0" anchor="b">
            <a:spAutoFit/>
          </a:bodyPr>
          <a:lstStyle>
            <a:defPPr>
              <a:defRPr lang="en-US"/>
            </a:defPPr>
            <a:lvl1pPr eaLnBrk="1" hangingPunct="1">
              <a:spcBef>
                <a:spcPct val="20000"/>
              </a:spcBef>
              <a:buClr>
                <a:schemeClr val="tx2"/>
              </a:buClr>
              <a:buSzPct val="80000"/>
              <a:defRPr sz="900"/>
            </a:lvl1pPr>
            <a:lvl2pPr marL="742950" indent="-285750">
              <a:spcBef>
                <a:spcPct val="20000"/>
              </a:spcBef>
              <a:buClr>
                <a:schemeClr val="tx2"/>
              </a:buClr>
              <a:buSzPct val="80000"/>
              <a:buFont typeface="Wingdings" panose="05000000000000000000" pitchFamily="2" charset="2"/>
              <a:buChar char="§"/>
              <a:defRPr sz="2400"/>
            </a:lvl2pPr>
            <a:lvl3pPr marL="1143000" indent="-228600">
              <a:spcBef>
                <a:spcPct val="20000"/>
              </a:spcBef>
              <a:buClr>
                <a:schemeClr val="tx2"/>
              </a:buClr>
              <a:buSzPct val="80000"/>
              <a:buFont typeface="Wingdings" panose="05000000000000000000" pitchFamily="2" charset="2"/>
              <a:buChar char="§"/>
              <a:defRPr sz="2000"/>
            </a:lvl3pPr>
            <a:lvl4pPr marL="1600200" indent="-228600">
              <a:spcBef>
                <a:spcPct val="20000"/>
              </a:spcBef>
              <a:buClr>
                <a:schemeClr val="tx2"/>
              </a:buClr>
              <a:buSzPct val="80000"/>
              <a:buFont typeface="Wingdings" panose="05000000000000000000" pitchFamily="2" charset="2"/>
              <a:buChar char="§"/>
            </a:lvl4pPr>
            <a:lvl5pPr marL="2057400" indent="-228600">
              <a:spcBef>
                <a:spcPct val="20000"/>
              </a:spcBef>
              <a:buClr>
                <a:schemeClr val="tx2"/>
              </a:buClr>
              <a:buSzPct val="80000"/>
              <a:buFont typeface="Wingdings" panose="05000000000000000000" pitchFamily="2" charset="2"/>
              <a:buChar cha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lvl9pPr>
          </a:lstStyle>
          <a:p>
            <a:pPr marL="0" marR="0" lvl="0" indent="0" algn="l" defTabSz="914400" rtl="0" eaLnBrk="1" fontAlgn="base" latinLnBrk="0" hangingPunct="1">
              <a:lnSpc>
                <a:spcPct val="100000"/>
              </a:lnSpc>
              <a:spcBef>
                <a:spcPct val="20000"/>
              </a:spcBef>
              <a:spcAft>
                <a:spcPct val="0"/>
              </a:spcAft>
              <a:buClr>
                <a:srgbClr val="5F1358"/>
              </a:buClr>
              <a:buSzPct val="80000"/>
              <a:buFontTx/>
              <a:buNone/>
              <a:tabLst/>
              <a:defRPr/>
            </a:pPr>
            <a:r>
              <a:rPr kumimoji="0" lang="en-US" altLang="en-US" sz="900" b="0" i="0" u="none" strike="noStrike" kern="1200" cap="none" spc="0" normalizeH="0" baseline="0" noProof="0" dirty="0">
                <a:ln>
                  <a:noFill/>
                </a:ln>
                <a:solidFill>
                  <a:srgbClr val="002D5B"/>
                </a:solidFill>
                <a:effectLst/>
                <a:uLnTx/>
                <a:uFillTx/>
                <a:latin typeface="Calibri" panose="020F0502020204030204" pitchFamily="34" charset="0"/>
                <a:ea typeface="+mn-ea"/>
                <a:cs typeface="Arial" panose="020B0604020202020204" pitchFamily="34" charset="0"/>
              </a:rPr>
              <a:t>Source: </a:t>
            </a:r>
            <a:r>
              <a:rPr kumimoji="0" lang="en-US" sz="900" b="0" i="0" u="none" strike="noStrike" kern="1200" cap="none" spc="0" normalizeH="0" baseline="0" noProof="0" dirty="0">
                <a:ln>
                  <a:noFill/>
                </a:ln>
                <a:solidFill>
                  <a:srgbClr val="002D5B"/>
                </a:solidFill>
                <a:effectLst/>
                <a:uLnTx/>
                <a:uFillTx/>
                <a:latin typeface="Calibri" panose="020F0502020204030204" pitchFamily="34" charset="0"/>
                <a:ea typeface="Arial Unicode MS" panose="020B0604020202020204" pitchFamily="34" charset="-128"/>
                <a:cs typeface="Arial Unicode MS" panose="020B0604020202020204" pitchFamily="34" charset="-128"/>
              </a:rPr>
              <a:t>https://www.ssa.gov/oact/cola/examplemax.html, 2017. </a:t>
            </a:r>
            <a:r>
              <a:rPr kumimoji="0" lang="en-US" altLang="en-US" sz="900" b="0" i="0" u="none" strike="noStrike" kern="1200" cap="none" spc="0" normalizeH="0" baseline="0" noProof="0" dirty="0">
                <a:ln>
                  <a:noFill/>
                </a:ln>
                <a:solidFill>
                  <a:srgbClr val="002D5B"/>
                </a:solidFill>
                <a:effectLst/>
                <a:uLnTx/>
                <a:uFillTx/>
                <a:latin typeface="Calibri" panose="020F0502020204030204" pitchFamily="34" charset="0"/>
                <a:ea typeface="+mn-ea"/>
                <a:cs typeface="Arial" panose="020B0604020202020204" pitchFamily="34" charset="0"/>
              </a:rPr>
              <a:t>Percentage is based on someone born 1943 to 1954; please consult ssa.gov for more information.</a:t>
            </a:r>
          </a:p>
        </p:txBody>
      </p:sp>
      <p:graphicFrame>
        <p:nvGraphicFramePr>
          <p:cNvPr id="266313" name="Group 73"/>
          <p:cNvGraphicFramePr>
            <a:graphicFrameLocks noGrp="1"/>
          </p:cNvGraphicFramePr>
          <p:nvPr>
            <p:extLst/>
          </p:nvPr>
        </p:nvGraphicFramePr>
        <p:xfrm>
          <a:off x="825878" y="1641015"/>
          <a:ext cx="7492244" cy="2874961"/>
        </p:xfrm>
        <a:graphic>
          <a:graphicData uri="http://schemas.openxmlformats.org/drawingml/2006/table">
            <a:tbl>
              <a:tblPr/>
              <a:tblGrid>
                <a:gridCol w="2280164">
                  <a:extLst>
                    <a:ext uri="{9D8B030D-6E8A-4147-A177-3AD203B41FA5}">
                      <a16:colId xmlns:a16="http://schemas.microsoft.com/office/drawing/2014/main" val="20000"/>
                    </a:ext>
                  </a:extLst>
                </a:gridCol>
                <a:gridCol w="1737360">
                  <a:extLst>
                    <a:ext uri="{9D8B030D-6E8A-4147-A177-3AD203B41FA5}">
                      <a16:colId xmlns:a16="http://schemas.microsoft.com/office/drawing/2014/main" val="20001"/>
                    </a:ext>
                  </a:extLst>
                </a:gridCol>
                <a:gridCol w="1737360">
                  <a:extLst>
                    <a:ext uri="{9D8B030D-6E8A-4147-A177-3AD203B41FA5}">
                      <a16:colId xmlns:a16="http://schemas.microsoft.com/office/drawing/2014/main" val="20002"/>
                    </a:ext>
                  </a:extLst>
                </a:gridCol>
                <a:gridCol w="1737360">
                  <a:extLst>
                    <a:ext uri="{9D8B030D-6E8A-4147-A177-3AD203B41FA5}">
                      <a16:colId xmlns:a16="http://schemas.microsoft.com/office/drawing/2014/main" val="20003"/>
                    </a:ext>
                  </a:extLst>
                </a:gridCol>
              </a:tblGrid>
              <a:tr h="960226">
                <a:tc>
                  <a:txBody>
                    <a:bodyPr/>
                    <a:lstStyle/>
                    <a:p>
                      <a:pPr marL="0" marR="0" lvl="0" indent="0" algn="l" defTabSz="914400" rtl="0" eaLnBrk="1" fontAlgn="base" latinLnBrk="0" hangingPunct="1">
                        <a:lnSpc>
                          <a:spcPct val="95000"/>
                        </a:lnSpc>
                        <a:spcBef>
                          <a:spcPct val="55000"/>
                        </a:spcBef>
                        <a:spcAft>
                          <a:spcPct val="0"/>
                        </a:spcAft>
                        <a:buClr>
                          <a:srgbClr val="F5D345"/>
                        </a:buClr>
                        <a:buSzPct val="85000"/>
                        <a:buFontTx/>
                        <a:buNone/>
                        <a:tabLst/>
                      </a:pPr>
                      <a:endParaRPr kumimoji="0" lang="en-US" sz="1900" b="0" i="0" u="none" strike="noStrike" cap="none" normalizeH="0" baseline="0" dirty="0">
                        <a:ln>
                          <a:noFill/>
                        </a:ln>
                        <a:solidFill>
                          <a:schemeClr val="tx1"/>
                        </a:solidFill>
                        <a:effectLst/>
                        <a:latin typeface="+mn-lt"/>
                      </a:endParaRPr>
                    </a:p>
                  </a:txBody>
                  <a:tcPr marR="182880" marT="45725" marB="45725"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ts val="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Age </a:t>
                      </a:r>
                      <a:br>
                        <a:rPr kumimoji="0" lang="en-US" sz="1900" b="0" i="0" u="none" strike="noStrike" cap="none" normalizeH="0" baseline="0" dirty="0">
                          <a:ln>
                            <a:noFill/>
                          </a:ln>
                          <a:solidFill>
                            <a:schemeClr val="bg1"/>
                          </a:solidFill>
                          <a:effectLst/>
                          <a:latin typeface="+mn-lt"/>
                        </a:rPr>
                      </a:br>
                      <a:r>
                        <a:rPr kumimoji="0" lang="en-US" sz="1900" b="0" i="0" u="none" strike="noStrike" cap="none" normalizeH="0" baseline="0" dirty="0">
                          <a:ln>
                            <a:noFill/>
                          </a:ln>
                          <a:solidFill>
                            <a:schemeClr val="bg1"/>
                          </a:solidFill>
                          <a:effectLst/>
                          <a:latin typeface="+mn-lt"/>
                        </a:rPr>
                        <a:t>Social Security</a:t>
                      </a:r>
                      <a:br>
                        <a:rPr kumimoji="0" lang="en-US" sz="1900" b="0" i="0" u="none" strike="noStrike" cap="none" normalizeH="0" baseline="0" dirty="0">
                          <a:ln>
                            <a:noFill/>
                          </a:ln>
                          <a:solidFill>
                            <a:schemeClr val="bg1"/>
                          </a:solidFill>
                          <a:effectLst/>
                          <a:latin typeface="+mn-lt"/>
                        </a:rPr>
                      </a:br>
                      <a:r>
                        <a:rPr kumimoji="0" lang="en-US" sz="1900" b="0" i="0" u="none" strike="noStrike" cap="none" normalizeH="0" baseline="0" dirty="0">
                          <a:ln>
                            <a:noFill/>
                          </a:ln>
                          <a:solidFill>
                            <a:schemeClr val="bg1"/>
                          </a:solidFill>
                          <a:effectLst/>
                          <a:latin typeface="+mn-lt"/>
                        </a:rPr>
                        <a:t>is taken</a:t>
                      </a:r>
                    </a:p>
                  </a:txBody>
                  <a:tcPr marT="45725" marB="45725" anchor="ctr" horzOverflow="overflow">
                    <a:lnL>
                      <a:noFill/>
                    </a:lnL>
                    <a:lnR w="38100" cap="flat" cmpd="sng" algn="ctr">
                      <a:solidFill>
                        <a:schemeClr val="bg1"/>
                      </a:solidFill>
                      <a:prstDash val="solid"/>
                      <a:round/>
                      <a:headEnd type="none" w="med" len="med"/>
                      <a:tailEnd type="none" w="med" len="med"/>
                    </a:lnR>
                    <a:lnT cap="flat">
                      <a:noFill/>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90000"/>
                        </a:lnSpc>
                        <a:spcBef>
                          <a:spcPts val="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 of FRA</a:t>
                      </a:r>
                      <a:br>
                        <a:rPr kumimoji="0" lang="en-US" sz="1900" b="0" i="0" u="none" strike="noStrike" cap="none" normalizeH="0" baseline="0" dirty="0">
                          <a:ln>
                            <a:noFill/>
                          </a:ln>
                          <a:solidFill>
                            <a:schemeClr val="bg1"/>
                          </a:solidFill>
                          <a:effectLst/>
                          <a:latin typeface="+mn-lt"/>
                        </a:rPr>
                      </a:br>
                      <a:r>
                        <a:rPr kumimoji="0" lang="en-US" sz="1900" b="0" i="0" u="none" strike="noStrike" cap="none" normalizeH="0" baseline="0" dirty="0">
                          <a:ln>
                            <a:noFill/>
                          </a:ln>
                          <a:solidFill>
                            <a:schemeClr val="bg1"/>
                          </a:solidFill>
                          <a:effectLst/>
                          <a:latin typeface="+mn-lt"/>
                        </a:rPr>
                        <a:t>benefits received</a:t>
                      </a:r>
                    </a:p>
                  </a:txBody>
                  <a:tcPr marT="45725" marB="45725"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cap="flat">
                      <a:noFill/>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90000"/>
                        </a:lnSpc>
                        <a:spcBef>
                          <a:spcPts val="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Amount </a:t>
                      </a:r>
                      <a:br>
                        <a:rPr kumimoji="0" lang="en-US" sz="1900" b="0" i="0" u="none" strike="noStrike" cap="none" normalizeH="0" baseline="0" dirty="0">
                          <a:ln>
                            <a:noFill/>
                          </a:ln>
                          <a:solidFill>
                            <a:schemeClr val="bg1"/>
                          </a:solidFill>
                          <a:effectLst/>
                          <a:latin typeface="+mn-lt"/>
                        </a:rPr>
                      </a:br>
                      <a:r>
                        <a:rPr kumimoji="0" lang="en-US" sz="1900" b="0" i="0" u="none" strike="noStrike" cap="none" normalizeH="0" baseline="0" dirty="0">
                          <a:ln>
                            <a:noFill/>
                          </a:ln>
                          <a:solidFill>
                            <a:schemeClr val="bg1"/>
                          </a:solidFill>
                          <a:effectLst/>
                          <a:latin typeface="+mn-lt"/>
                        </a:rPr>
                        <a:t>of benefits received</a:t>
                      </a:r>
                    </a:p>
                  </a:txBody>
                  <a:tcPr marT="45725" marB="45725" anchor="ctr" horzOverflow="overflow">
                    <a:lnL w="38100" cap="flat" cmpd="sng" algn="ctr">
                      <a:solidFill>
                        <a:schemeClr val="bg1"/>
                      </a:solidFill>
                      <a:prstDash val="solid"/>
                      <a:round/>
                      <a:headEnd type="none" w="med" len="med"/>
                      <a:tailEnd type="none" w="med" len="med"/>
                    </a:lnL>
                    <a:lnR cap="flat">
                      <a:noFill/>
                    </a:lnR>
                    <a:lnT cap="flat">
                      <a:noFill/>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638245">
                <a:tc>
                  <a:txBody>
                    <a:bodyPr/>
                    <a:lstStyle/>
                    <a:p>
                      <a:pPr marL="0" marR="0" lvl="0" indent="0" algn="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1" i="0" u="none" strike="noStrike" cap="none" normalizeH="0" baseline="0" dirty="0">
                          <a:ln>
                            <a:noFill/>
                          </a:ln>
                          <a:solidFill>
                            <a:schemeClr val="tx1"/>
                          </a:solidFill>
                          <a:effectLst/>
                          <a:latin typeface="+mn-lt"/>
                        </a:rPr>
                        <a:t>Early </a:t>
                      </a:r>
                    </a:p>
                  </a:txBody>
                  <a:tcPr marR="182880" marT="45725" marB="45725" anchor="ctr" horzOverflow="overflow">
                    <a:lnL cap="flat">
                      <a:noFill/>
                    </a:lnL>
                    <a:lnR>
                      <a:noFill/>
                    </a:lnR>
                    <a:lnT>
                      <a:noFill/>
                    </a:lnT>
                    <a:lnB w="3175"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62</a:t>
                      </a:r>
                    </a:p>
                  </a:txBody>
                  <a:tcPr marT="45725" marB="45725" anchor="ctr" horzOverflow="overflow">
                    <a:lnL>
                      <a:noFill/>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67963A"/>
                    </a:solid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74</a:t>
                      </a:r>
                    </a:p>
                  </a:txBody>
                  <a:tcPr marT="45725" marB="45725"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lumMod val="75000"/>
                      </a:schemeClr>
                    </a:solid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$1,480</a:t>
                      </a:r>
                    </a:p>
                  </a:txBody>
                  <a:tcPr marT="45725" marB="45725" anchor="ctr" horzOverflow="overflow">
                    <a:lnL w="38100" cap="flat" cmpd="sng" algn="ctr">
                      <a:solidFill>
                        <a:schemeClr val="bg1"/>
                      </a:solidFill>
                      <a:prstDash val="solid"/>
                      <a:round/>
                      <a:headEnd type="none" w="med" len="med"/>
                      <a:tailEnd type="none" w="med" len="med"/>
                    </a:lnL>
                    <a:lnR cap="flat">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1"/>
                  </a:ext>
                </a:extLst>
              </a:tr>
              <a:tr h="638245">
                <a:tc>
                  <a:txBody>
                    <a:bodyPr/>
                    <a:lstStyle/>
                    <a:p>
                      <a:pPr marL="0" marR="0" lvl="0" indent="0" algn="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1" i="0" u="none" strike="noStrike" cap="none" normalizeH="0" baseline="0" dirty="0">
                          <a:ln>
                            <a:noFill/>
                          </a:ln>
                          <a:solidFill>
                            <a:schemeClr val="tx1"/>
                          </a:solidFill>
                          <a:effectLst/>
                          <a:latin typeface="+mn-lt"/>
                        </a:rPr>
                        <a:t>FRA</a:t>
                      </a:r>
                      <a:endParaRPr kumimoji="0" lang="en-US" sz="1900" b="1" i="0" u="none" strike="noStrike" cap="none" normalizeH="0" baseline="44000" dirty="0">
                        <a:ln>
                          <a:noFill/>
                        </a:ln>
                        <a:solidFill>
                          <a:schemeClr val="tx1"/>
                        </a:solidFill>
                        <a:effectLst/>
                        <a:latin typeface="+mn-lt"/>
                      </a:endParaRPr>
                    </a:p>
                  </a:txBody>
                  <a:tcPr marR="182880" marT="45725" marB="45725" anchor="ctr" horzOverflow="overflow">
                    <a:lnL cap="flat">
                      <a:noFill/>
                    </a:lnL>
                    <a:lnR>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66–67</a:t>
                      </a:r>
                      <a:endParaRPr kumimoji="0" lang="en-US" sz="1600" b="0" i="0" u="none" strike="noStrike" cap="none" normalizeH="0" baseline="44000" dirty="0">
                        <a:ln>
                          <a:noFill/>
                        </a:ln>
                        <a:solidFill>
                          <a:schemeClr val="bg1"/>
                        </a:solidFill>
                        <a:effectLst/>
                        <a:latin typeface="+mn-lt"/>
                      </a:endParaRPr>
                    </a:p>
                  </a:txBody>
                  <a:tcPr marT="45725" marB="45725" anchor="ctr" horzOverflow="overflow">
                    <a:lnL>
                      <a:noFill/>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67963A"/>
                    </a:solid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100</a:t>
                      </a:r>
                    </a:p>
                  </a:txBody>
                  <a:tcPr marT="45725" marB="45725"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lumMod val="75000"/>
                      </a:schemeClr>
                    </a:solid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$2,000</a:t>
                      </a:r>
                    </a:p>
                  </a:txBody>
                  <a:tcPr marT="45725" marB="45725" anchor="ctr" horzOverflow="overflow">
                    <a:lnL w="38100" cap="flat" cmpd="sng" algn="ctr">
                      <a:solidFill>
                        <a:schemeClr val="bg1"/>
                      </a:solidFill>
                      <a:prstDash val="solid"/>
                      <a:round/>
                      <a:headEnd type="none" w="med" len="med"/>
                      <a:tailEnd type="none" w="med" len="med"/>
                    </a:lnL>
                    <a:lnR cap="flat">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2"/>
                  </a:ext>
                </a:extLst>
              </a:tr>
              <a:tr h="638245">
                <a:tc>
                  <a:txBody>
                    <a:bodyPr/>
                    <a:lstStyle/>
                    <a:p>
                      <a:pPr marL="0" marR="0" lvl="0" indent="0" algn="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1" i="0" u="none" strike="noStrike" cap="none" normalizeH="0" baseline="0" dirty="0">
                          <a:ln>
                            <a:noFill/>
                          </a:ln>
                          <a:solidFill>
                            <a:schemeClr val="tx1"/>
                          </a:solidFill>
                          <a:effectLst/>
                          <a:latin typeface="+mn-lt"/>
                        </a:rPr>
                        <a:t>Delayed</a:t>
                      </a:r>
                    </a:p>
                  </a:txBody>
                  <a:tcPr marR="182880" marT="45725" marB="45725" anchor="ctr" horzOverflow="overflow">
                    <a:lnL cap="flat">
                      <a:noFill/>
                    </a:lnL>
                    <a:lnR>
                      <a:noFill/>
                    </a:lnR>
                    <a:lnT w="3175"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70</a:t>
                      </a:r>
                    </a:p>
                  </a:txBody>
                  <a:tcPr marT="45725" marB="45725" anchor="ctr" horzOverflow="overflow">
                    <a:lnL>
                      <a:noFill/>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cap="flat">
                      <a:noFill/>
                    </a:lnB>
                    <a:lnTlToBr>
                      <a:noFill/>
                    </a:lnTlToBr>
                    <a:lnBlToTr>
                      <a:noFill/>
                    </a:lnBlToTr>
                    <a:solidFill>
                      <a:srgbClr val="67963A"/>
                    </a:solid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129</a:t>
                      </a:r>
                    </a:p>
                  </a:txBody>
                  <a:tcPr marT="45725" marB="45725"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cap="flat">
                      <a:noFill/>
                    </a:lnB>
                    <a:lnTlToBr>
                      <a:noFill/>
                    </a:lnTlToBr>
                    <a:lnBlToTr>
                      <a:noFill/>
                    </a:lnBlToTr>
                    <a:solidFill>
                      <a:schemeClr val="tx2">
                        <a:lumMod val="75000"/>
                      </a:schemeClr>
                    </a:solid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$2,580</a:t>
                      </a:r>
                    </a:p>
                  </a:txBody>
                  <a:tcPr marT="45725" marB="45725" anchor="ctr" horzOverflow="overflow">
                    <a:lnL w="38100" cap="flat" cmpd="sng" algn="ctr">
                      <a:solidFill>
                        <a:schemeClr val="bg1"/>
                      </a:solidFill>
                      <a:prstDash val="solid"/>
                      <a:round/>
                      <a:headEnd type="none" w="med" len="med"/>
                      <a:tailEnd type="none" w="med" len="med"/>
                    </a:lnL>
                    <a:lnR cap="flat">
                      <a:noFill/>
                    </a:lnR>
                    <a:lnT w="12700" cap="flat" cmpd="sng" algn="ctr">
                      <a:solidFill>
                        <a:schemeClr val="bg1"/>
                      </a:solidFill>
                      <a:prstDash val="solid"/>
                      <a:round/>
                      <a:headEnd type="none" w="med" len="med"/>
                      <a:tailEnd type="none" w="med" len="med"/>
                    </a:lnT>
                    <a:lnB cap="flat">
                      <a:noFill/>
                    </a:lnB>
                    <a:lnTlToBr>
                      <a:noFill/>
                    </a:lnTlToBr>
                    <a:lnBlToTr>
                      <a:noFill/>
                    </a:lnBlToTr>
                    <a:solidFill>
                      <a:schemeClr val="bg2"/>
                    </a:solidFill>
                  </a:tcPr>
                </a:tc>
                <a:extLst>
                  <a:ext uri="{0D108BD9-81ED-4DB2-BD59-A6C34878D82A}">
                    <a16:rowId xmlns:a16="http://schemas.microsoft.com/office/drawing/2014/main" val="10003"/>
                  </a:ext>
                </a:extLst>
              </a:tr>
            </a:tbl>
          </a:graphicData>
        </a:graphic>
      </p:graphicFrame>
      <p:sp>
        <p:nvSpPr>
          <p:cNvPr id="3" name="Rectangle 2"/>
          <p:cNvSpPr/>
          <p:nvPr/>
        </p:nvSpPr>
        <p:spPr>
          <a:xfrm>
            <a:off x="827532" y="4969437"/>
            <a:ext cx="7488936" cy="1015663"/>
          </a:xfrm>
          <a:prstGeom prst="rect">
            <a:avLst/>
          </a:prstGeom>
          <a:solidFill>
            <a:schemeClr val="accent4"/>
          </a:solid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002D5B"/>
                </a:solidFill>
                <a:effectLst/>
                <a:uLnTx/>
                <a:uFillTx/>
                <a:latin typeface="Calibri" panose="020F0502020204030204" pitchFamily="34" charset="0"/>
                <a:ea typeface="Arial Unicode MS" panose="020B0604020202020204" pitchFamily="34" charset="-128"/>
                <a:cs typeface="Arial Unicode MS" panose="020B0604020202020204" pitchFamily="34" charset="-128"/>
              </a:rPr>
              <a:t>Note: Maximum benefit at FRA in 2018 </a:t>
            </a:r>
            <a:br>
              <a:rPr kumimoji="0" lang="en-US" sz="2000" b="0" i="0" u="none" strike="noStrike" kern="1200" cap="none" spc="0" normalizeH="0" baseline="0" noProof="0" dirty="0">
                <a:ln>
                  <a:noFill/>
                </a:ln>
                <a:solidFill>
                  <a:srgbClr val="002D5B"/>
                </a:solidFill>
                <a:effectLst/>
                <a:uLnTx/>
                <a:uFillTx/>
                <a:latin typeface="Calibri" panose="020F0502020204030204" pitchFamily="34" charset="0"/>
                <a:ea typeface="Arial Unicode MS" panose="020B0604020202020204" pitchFamily="34" charset="-128"/>
                <a:cs typeface="Arial Unicode MS" panose="020B0604020202020204" pitchFamily="34" charset="-128"/>
              </a:rPr>
            </a:br>
            <a:r>
              <a:rPr kumimoji="0" lang="en-US" sz="2000" b="1" i="0" u="none" strike="noStrike" kern="1200" cap="none" spc="0" normalizeH="0" baseline="0" noProof="0" dirty="0">
                <a:ln>
                  <a:noFill/>
                </a:ln>
                <a:solidFill>
                  <a:srgbClr val="002D5B"/>
                </a:solidFill>
                <a:effectLst/>
                <a:uLnTx/>
                <a:uFillTx/>
                <a:latin typeface="Calibri" panose="020F0502020204030204" pitchFamily="34" charset="0"/>
                <a:ea typeface="Arial Unicode MS" panose="020B0604020202020204" pitchFamily="34" charset="-128"/>
                <a:cs typeface="Arial Unicode MS" panose="020B0604020202020204" pitchFamily="34" charset="-128"/>
              </a:rPr>
              <a:t>$33,456 per year or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002D5B"/>
                </a:solidFill>
                <a:effectLst/>
                <a:uLnTx/>
                <a:uFillTx/>
                <a:latin typeface="Calibri" panose="020F0502020204030204" pitchFamily="34" charset="0"/>
                <a:ea typeface="Arial Unicode MS" panose="020B0604020202020204" pitchFamily="34" charset="-128"/>
                <a:cs typeface="Arial Unicode MS" panose="020B0604020202020204" pitchFamily="34" charset="-128"/>
              </a:rPr>
              <a:t>$2,788 per month</a:t>
            </a:r>
          </a:p>
        </p:txBody>
      </p:sp>
      <p:sp>
        <p:nvSpPr>
          <p:cNvPr id="2" name="Slide Number Placeholder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A296027-BCC7-4F88-9C12-58AA7227D77E}" type="slidenum">
              <a:rPr kumimoji="0" lang="en-US" sz="1000" b="0" i="0" u="none" strike="noStrike" kern="1200" cap="none" spc="0" normalizeH="0" baseline="0" noProof="0" smtClean="0">
                <a:ln>
                  <a:noFill/>
                </a:ln>
                <a:solidFill>
                  <a:srgbClr val="898E9B"/>
                </a:solidFill>
                <a:effectLst/>
                <a:uLnTx/>
                <a:uFillTx/>
                <a:latin typeface="Calibri"/>
                <a:ea typeface="+mn-ea"/>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US" sz="1000" b="0" i="0" u="none" strike="noStrike" kern="1200" cap="none" spc="0" normalizeH="0" baseline="0" noProof="0" dirty="0">
              <a:ln>
                <a:noFill/>
              </a:ln>
              <a:solidFill>
                <a:srgbClr val="898E9B"/>
              </a:solidFill>
              <a:effectLst/>
              <a:uLnTx/>
              <a:uFillTx/>
              <a:latin typeface="Calibri"/>
              <a:ea typeface="+mn-ea"/>
            </a:endParaRPr>
          </a:p>
        </p:txBody>
      </p:sp>
    </p:spTree>
    <p:extLst>
      <p:ext uri="{BB962C8B-B14F-4D97-AF65-F5344CB8AC3E}">
        <p14:creationId xmlns:p14="http://schemas.microsoft.com/office/powerpoint/2010/main" val="2294027304"/>
      </p:ext>
    </p:extLst>
  </p:cSld>
  <p:clrMapOvr>
    <a:masterClrMapping/>
  </p:clrMapOvr>
  <p:transition spd="slow">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pPr eaLnBrk="1" hangingPunct="1"/>
            <a:r>
              <a:rPr lang="en-US" altLang="en-US" dirty="0"/>
              <a:t>Early Retirement Benefits</a:t>
            </a:r>
          </a:p>
        </p:txBody>
      </p:sp>
      <p:sp>
        <p:nvSpPr>
          <p:cNvPr id="101379" name="Rectangle 3"/>
          <p:cNvSpPr>
            <a:spLocks noGrp="1" noChangeArrowheads="1"/>
          </p:cNvSpPr>
          <p:nvPr>
            <p:ph type="body" idx="1"/>
          </p:nvPr>
        </p:nvSpPr>
        <p:spPr>
          <a:xfrm>
            <a:off x="1371600" y="1981200"/>
            <a:ext cx="6248400" cy="3733800"/>
          </a:xfrm>
        </p:spPr>
        <p:txBody>
          <a:bodyPr/>
          <a:lstStyle/>
          <a:p>
            <a:pPr marL="0" indent="0" eaLnBrk="1" hangingPunct="1">
              <a:lnSpc>
                <a:spcPct val="80000"/>
              </a:lnSpc>
              <a:buFontTx/>
              <a:buNone/>
            </a:pPr>
            <a:r>
              <a:rPr lang="en-US" altLang="en-US" sz="2000" dirty="0"/>
              <a:t>Benefits are reduced for each month taken before your full retirement age.</a:t>
            </a:r>
          </a:p>
          <a:p>
            <a:pPr marL="0" indent="0" eaLnBrk="1" hangingPunct="1">
              <a:lnSpc>
                <a:spcPct val="80000"/>
              </a:lnSpc>
              <a:buClr>
                <a:srgbClr val="000000"/>
              </a:buClr>
            </a:pPr>
            <a:endParaRPr lang="en-US" altLang="en-US" sz="2000" dirty="0"/>
          </a:p>
          <a:p>
            <a:pPr marL="0" indent="0" eaLnBrk="1" hangingPunct="1">
              <a:lnSpc>
                <a:spcPct val="80000"/>
              </a:lnSpc>
              <a:buFontTx/>
              <a:buNone/>
            </a:pPr>
            <a:r>
              <a:rPr lang="en-US" altLang="en-US" sz="2000" i="1" dirty="0"/>
              <a:t>Example:</a:t>
            </a:r>
            <a:r>
              <a:rPr lang="en-US" altLang="en-US" sz="2000" dirty="0"/>
              <a:t> If born between 1943 – 1954 and benefits start: </a:t>
            </a:r>
          </a:p>
          <a:p>
            <a:pPr marL="0" indent="0" eaLnBrk="1" hangingPunct="1">
              <a:lnSpc>
                <a:spcPct val="80000"/>
              </a:lnSpc>
              <a:buFontTx/>
              <a:buNone/>
            </a:pPr>
            <a:endParaRPr lang="en-US" altLang="en-US" sz="2000" dirty="0"/>
          </a:p>
          <a:p>
            <a:pPr marL="628650" lvl="1" indent="-171450" eaLnBrk="1" hangingPunct="1">
              <a:lnSpc>
                <a:spcPct val="80000"/>
              </a:lnSpc>
              <a:buClr>
                <a:schemeClr val="tx2"/>
              </a:buClr>
              <a:buFont typeface="Times" charset="0"/>
              <a:buChar char="•"/>
            </a:pPr>
            <a:r>
              <a:rPr lang="en-US" altLang="en-US" sz="2000" dirty="0"/>
              <a:t>   at Age 62       Reduced  25%</a:t>
            </a:r>
          </a:p>
          <a:p>
            <a:pPr marL="628650" lvl="1" indent="-171450" eaLnBrk="1" hangingPunct="1">
              <a:lnSpc>
                <a:spcPct val="80000"/>
              </a:lnSpc>
              <a:buClr>
                <a:schemeClr val="tx2"/>
              </a:buClr>
              <a:buFont typeface="Times" charset="0"/>
              <a:buChar char="•"/>
            </a:pPr>
            <a:r>
              <a:rPr lang="en-US" altLang="en-US" sz="2000" dirty="0"/>
              <a:t>   at Age 63       Reduced  20%</a:t>
            </a:r>
          </a:p>
          <a:p>
            <a:pPr marL="628650" lvl="1" indent="-171450" eaLnBrk="1" hangingPunct="1">
              <a:lnSpc>
                <a:spcPct val="80000"/>
              </a:lnSpc>
              <a:buClr>
                <a:schemeClr val="tx2"/>
              </a:buClr>
              <a:buFont typeface="Times" charset="0"/>
              <a:buChar char="•"/>
            </a:pPr>
            <a:r>
              <a:rPr lang="en-US" altLang="en-US" sz="2000" dirty="0"/>
              <a:t>   at Age 64       Reduced  13.3%</a:t>
            </a:r>
          </a:p>
          <a:p>
            <a:pPr marL="628650" lvl="1" indent="-171450" eaLnBrk="1" hangingPunct="1">
              <a:lnSpc>
                <a:spcPct val="80000"/>
              </a:lnSpc>
              <a:buClr>
                <a:schemeClr val="tx2"/>
              </a:buClr>
              <a:buFont typeface="Times" charset="0"/>
              <a:buChar char="•"/>
            </a:pPr>
            <a:r>
              <a:rPr lang="en-US" altLang="en-US" sz="2000" dirty="0"/>
              <a:t>   at Age 65       Reduced  6.7%</a:t>
            </a:r>
          </a:p>
          <a:p>
            <a:pPr marL="628650" lvl="1" indent="-171450" eaLnBrk="1" hangingPunct="1">
              <a:lnSpc>
                <a:spcPct val="80000"/>
              </a:lnSpc>
              <a:spcBef>
                <a:spcPct val="0"/>
              </a:spcBef>
              <a:buClr>
                <a:srgbClr val="BBE0E3"/>
              </a:buClr>
            </a:pPr>
            <a:endParaRPr lang="en-US" altLang="en-US" sz="2000" dirty="0"/>
          </a:p>
          <a:p>
            <a:pPr marL="0" indent="0" algn="ctr" eaLnBrk="1" hangingPunct="1">
              <a:lnSpc>
                <a:spcPct val="80000"/>
              </a:lnSpc>
              <a:buFontTx/>
              <a:buNone/>
            </a:pPr>
            <a:r>
              <a:rPr lang="en-US" altLang="en-US" sz="4800" b="1" i="1" dirty="0">
                <a:solidFill>
                  <a:schemeClr val="hlink"/>
                </a:solidFill>
              </a:rPr>
              <a:t>Reduction is Permanent</a:t>
            </a:r>
            <a:endParaRPr lang="en-US" altLang="en-US" dirty="0"/>
          </a:p>
        </p:txBody>
      </p:sp>
      <p:sp>
        <p:nvSpPr>
          <p:cNvPr id="101380" name="Rectangle 4"/>
          <p:cNvSpPr>
            <a:spLocks noChangeArrowheads="1"/>
          </p:cNvSpPr>
          <p:nvPr/>
        </p:nvSpPr>
        <p:spPr bwMode="auto">
          <a:xfrm>
            <a:off x="65532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spcBef>
                <a:spcPct val="20000"/>
              </a:spcBef>
              <a:buChar char="•"/>
              <a:defRPr sz="3200">
                <a:solidFill>
                  <a:schemeClr val="tx1"/>
                </a:solidFill>
                <a:latin typeface="Times New Roman" pitchFamily="18" charset="0"/>
                <a:ea typeface="MS PGothic" pitchFamily="34" charset="-128"/>
              </a:defRPr>
            </a:lvl1pPr>
            <a:lvl2pPr marL="742950" indent="-285750">
              <a:spcBef>
                <a:spcPct val="20000"/>
              </a:spcBef>
              <a:buChar char="–"/>
              <a:defRPr sz="2800">
                <a:solidFill>
                  <a:schemeClr val="tx1"/>
                </a:solidFill>
                <a:latin typeface="Times New Roman" pitchFamily="18" charset="0"/>
                <a:ea typeface="MS PGothic" pitchFamily="34" charset="-128"/>
              </a:defRPr>
            </a:lvl2pPr>
            <a:lvl3pPr marL="1143000" indent="-228600">
              <a:spcBef>
                <a:spcPct val="20000"/>
              </a:spcBef>
              <a:buChar char="•"/>
              <a:defRPr sz="2400">
                <a:solidFill>
                  <a:schemeClr val="tx1"/>
                </a:solidFill>
                <a:latin typeface="Times New Roman" pitchFamily="18" charset="0"/>
                <a:ea typeface="MS PGothic" pitchFamily="34" charset="-128"/>
              </a:defRPr>
            </a:lvl3pPr>
            <a:lvl4pPr marL="1600200" indent="-228600">
              <a:spcBef>
                <a:spcPct val="20000"/>
              </a:spcBef>
              <a:buChar char="–"/>
              <a:defRPr sz="2000">
                <a:solidFill>
                  <a:schemeClr val="tx1"/>
                </a:solidFill>
                <a:latin typeface="Times New Roman" pitchFamily="18" charset="0"/>
                <a:ea typeface="MS PGothic" pitchFamily="34" charset="-128"/>
              </a:defRPr>
            </a:lvl4pPr>
            <a:lvl5pPr marL="2057400" indent="-228600">
              <a:spcBef>
                <a:spcPct val="20000"/>
              </a:spcBef>
              <a:buChar char="»"/>
              <a:defRPr sz="20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9pPr>
          </a:lstStyle>
          <a:p>
            <a:pPr algn="r">
              <a:spcBef>
                <a:spcPct val="0"/>
              </a:spcBef>
              <a:buFontTx/>
              <a:buNone/>
            </a:pPr>
            <a:fld id="{F51D7CB4-4CE5-4A5C-A28B-D9A3CCF0F759}" type="slidenum">
              <a:rPr lang="en-US" altLang="en-US" sz="1400" smtClean="0">
                <a:solidFill>
                  <a:srgbClr val="003262"/>
                </a:solidFill>
                <a:latin typeface="Arial" pitchFamily="34" charset="0"/>
                <a:cs typeface="+mn-cs"/>
              </a:rPr>
              <a:pPr algn="r">
                <a:spcBef>
                  <a:spcPct val="0"/>
                </a:spcBef>
                <a:buFontTx/>
                <a:buNone/>
              </a:pPr>
              <a:t>25</a:t>
            </a:fld>
            <a:endParaRPr lang="en-US" altLang="en-US" sz="1400" dirty="0">
              <a:solidFill>
                <a:srgbClr val="003262"/>
              </a:solidFill>
              <a:latin typeface="Arial" pitchFamily="34" charset="0"/>
              <a:cs typeface="+mn-cs"/>
            </a:endParaRPr>
          </a:p>
        </p:txBody>
      </p:sp>
      <p:sp>
        <p:nvSpPr>
          <p:cNvPr id="101381" name="Slide Number Placeholder 1"/>
          <p:cNvSpPr>
            <a:spLocks noGrp="1"/>
          </p:cNvSpPr>
          <p:nvPr>
            <p:ph type="sldNum" sz="quarter" idx="10"/>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spcBef>
                <a:spcPct val="20000"/>
              </a:spcBef>
              <a:buChar char="•"/>
              <a:defRPr sz="3200">
                <a:solidFill>
                  <a:schemeClr val="tx1"/>
                </a:solidFill>
                <a:latin typeface="Times New Roman" pitchFamily="18" charset="0"/>
                <a:ea typeface="MS PGothic" pitchFamily="34" charset="-128"/>
              </a:defRPr>
            </a:lvl1pPr>
            <a:lvl2pPr marL="742950" indent="-285750">
              <a:spcBef>
                <a:spcPct val="20000"/>
              </a:spcBef>
              <a:buChar char="–"/>
              <a:defRPr sz="2800">
                <a:solidFill>
                  <a:schemeClr val="tx1"/>
                </a:solidFill>
                <a:latin typeface="Times New Roman" pitchFamily="18" charset="0"/>
                <a:ea typeface="MS PGothic" pitchFamily="34" charset="-128"/>
              </a:defRPr>
            </a:lvl2pPr>
            <a:lvl3pPr marL="1143000" indent="-228600">
              <a:spcBef>
                <a:spcPct val="20000"/>
              </a:spcBef>
              <a:buChar char="•"/>
              <a:defRPr sz="2400">
                <a:solidFill>
                  <a:schemeClr val="tx1"/>
                </a:solidFill>
                <a:latin typeface="Times New Roman" pitchFamily="18" charset="0"/>
                <a:ea typeface="MS PGothic" pitchFamily="34" charset="-128"/>
              </a:defRPr>
            </a:lvl3pPr>
            <a:lvl4pPr marL="1600200" indent="-228600">
              <a:spcBef>
                <a:spcPct val="20000"/>
              </a:spcBef>
              <a:buChar char="–"/>
              <a:defRPr sz="2000">
                <a:solidFill>
                  <a:schemeClr val="tx1"/>
                </a:solidFill>
                <a:latin typeface="Times New Roman" pitchFamily="18" charset="0"/>
                <a:ea typeface="MS PGothic" pitchFamily="34" charset="-128"/>
              </a:defRPr>
            </a:lvl4pPr>
            <a:lvl5pPr marL="2057400" indent="-228600">
              <a:spcBef>
                <a:spcPct val="20000"/>
              </a:spcBef>
              <a:buChar char="»"/>
              <a:defRPr sz="20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MS PGothic" pitchFamily="34" charset="-128"/>
              </a:defRPr>
            </a:lvl9pPr>
          </a:lstStyle>
          <a:p>
            <a:pPr>
              <a:spcBef>
                <a:spcPct val="0"/>
              </a:spcBef>
              <a:buFontTx/>
              <a:buNone/>
            </a:pPr>
            <a:fld id="{77261983-AD1E-4B86-ABD8-2618852A2378}" type="slidenum">
              <a:rPr lang="en-US" altLang="en-US" sz="1400">
                <a:solidFill>
                  <a:srgbClr val="003262"/>
                </a:solidFill>
                <a:latin typeface="Arial" pitchFamily="34" charset="0"/>
              </a:rPr>
              <a:pPr>
                <a:spcBef>
                  <a:spcPct val="0"/>
                </a:spcBef>
                <a:buFontTx/>
                <a:buNone/>
              </a:pPr>
              <a:t>25</a:t>
            </a:fld>
            <a:endParaRPr lang="en-US" altLang="en-US" sz="1400" dirty="0">
              <a:solidFill>
                <a:srgbClr val="003262"/>
              </a:solidFill>
              <a:latin typeface="Arial" pitchFamily="34" charset="0"/>
            </a:endParaRPr>
          </a:p>
        </p:txBody>
      </p:sp>
    </p:spTree>
    <p:extLst>
      <p:ext uri="{BB962C8B-B14F-4D97-AF65-F5344CB8AC3E}">
        <p14:creationId xmlns:p14="http://schemas.microsoft.com/office/powerpoint/2010/main" val="3618058720"/>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817339" y="2849017"/>
            <a:ext cx="7476056" cy="365374"/>
            <a:chOff x="704113" y="3119685"/>
            <a:chExt cx="7714173" cy="262144"/>
          </a:xfrm>
        </p:grpSpPr>
        <p:cxnSp>
          <p:nvCxnSpPr>
            <p:cNvPr id="7" name="Straight Connector 6"/>
            <p:cNvCxnSpPr/>
            <p:nvPr/>
          </p:nvCxnSpPr>
          <p:spPr>
            <a:xfrm>
              <a:off x="812800" y="3381829"/>
              <a:ext cx="7605486" cy="0"/>
            </a:xfrm>
            <a:prstGeom prst="line">
              <a:avLst/>
            </a:prstGeom>
            <a:ln w="28575">
              <a:solidFill>
                <a:srgbClr val="67963A"/>
              </a:solidFill>
            </a:ln>
            <a:effectLst/>
          </p:spPr>
          <p:style>
            <a:lnRef idx="1">
              <a:schemeClr val="accent1"/>
            </a:lnRef>
            <a:fillRef idx="0">
              <a:schemeClr val="accent1"/>
            </a:fillRef>
            <a:effectRef idx="0">
              <a:schemeClr val="accent1"/>
            </a:effectRef>
            <a:fontRef idx="minor">
              <a:schemeClr val="tx1"/>
            </a:fontRef>
          </p:style>
        </p:cxnSp>
        <p:sp>
          <p:nvSpPr>
            <p:cNvPr id="21" name="Rectangle 7"/>
            <p:cNvSpPr>
              <a:spLocks/>
            </p:cNvSpPr>
            <p:nvPr/>
          </p:nvSpPr>
          <p:spPr bwMode="auto">
            <a:xfrm>
              <a:off x="704113" y="3119685"/>
              <a:ext cx="2117252" cy="220661"/>
            </a:xfrm>
            <a:prstGeom prst="rect">
              <a:avLst/>
            </a:prstGeom>
            <a:solidFill>
              <a:srgbClr val="FFFFFF"/>
            </a:solidFill>
            <a:ln>
              <a:noFill/>
            </a:ln>
            <a:extLst/>
          </p:spPr>
          <p:txBody>
            <a:bodyPr lIns="0" tIns="0" rIns="40638" bIns="0" anchor="ctr"/>
            <a:lstStyle>
              <a:lvl1pPr marL="130175"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1pPr>
              <a:lvl2pPr marL="742950" indent="-28575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2pPr>
              <a:lvl3pPr marL="1143000" indent="-22860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3pPr>
              <a:lvl4pPr marL="1600200" indent="-22860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4pPr>
              <a:lvl5pPr marL="2057400" indent="-22860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5pPr>
              <a:lvl6pPr marL="25146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6pPr>
              <a:lvl7pPr marL="29718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7pPr>
              <a:lvl8pPr marL="34290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8pPr>
              <a:lvl9pPr marL="38862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9pPr>
            </a:lstStyle>
            <a:p>
              <a:pPr eaLnBrk="1" hangingPunct="1"/>
              <a:r>
                <a:rPr lang="en-US" sz="1700" dirty="0">
                  <a:solidFill>
                    <a:srgbClr val="67963A"/>
                  </a:solidFill>
                  <a:ea typeface="Arial Unicode MS" panose="020B0604020202020204" pitchFamily="34" charset="-128"/>
                  <a:cs typeface="Arial Unicode MS" panose="020B0604020202020204" pitchFamily="34" charset="-128"/>
                </a:rPr>
                <a:t>100% OF BENEFITS</a:t>
              </a:r>
            </a:p>
          </p:txBody>
        </p:sp>
      </p:grpSp>
      <p:sp>
        <p:nvSpPr>
          <p:cNvPr id="37891" name="Rectangle 3"/>
          <p:cNvSpPr>
            <a:spLocks noGrp="1" noChangeArrowheads="1"/>
          </p:cNvSpPr>
          <p:nvPr>
            <p:ph type="title"/>
          </p:nvPr>
        </p:nvSpPr>
        <p:spPr/>
        <p:txBody>
          <a:bodyPr/>
          <a:lstStyle/>
          <a:p>
            <a:r>
              <a:rPr lang="en-US" dirty="0">
                <a:sym typeface="Calibri Bold" charset="0"/>
              </a:rPr>
              <a:t>Know when to file</a:t>
            </a:r>
          </a:p>
        </p:txBody>
      </p:sp>
      <p:sp>
        <p:nvSpPr>
          <p:cNvPr id="14" name="Text Placeholder 13"/>
          <p:cNvSpPr>
            <a:spLocks noGrp="1"/>
          </p:cNvSpPr>
          <p:nvPr>
            <p:ph type="body" sz="quarter" idx="14"/>
          </p:nvPr>
        </p:nvSpPr>
        <p:spPr>
          <a:xfrm>
            <a:off x="476250" y="1349828"/>
            <a:ext cx="8210550" cy="457200"/>
          </a:xfrm>
        </p:spPr>
        <p:txBody>
          <a:bodyPr>
            <a:noAutofit/>
          </a:bodyPr>
          <a:lstStyle/>
          <a:p>
            <a:r>
              <a:rPr lang="en-US" sz="2100" dirty="0">
                <a:sym typeface="Calibri Bold" charset="0"/>
              </a:rPr>
              <a:t>Delaying benefits can increase the amount you receive over your lifetime</a:t>
            </a:r>
          </a:p>
        </p:txBody>
      </p:sp>
      <p:sp>
        <p:nvSpPr>
          <p:cNvPr id="3" name="Slide Number Placeholder 2"/>
          <p:cNvSpPr>
            <a:spLocks noGrp="1"/>
          </p:cNvSpPr>
          <p:nvPr>
            <p:ph type="sldNum" sz="quarter" idx="17"/>
          </p:nvPr>
        </p:nvSpPr>
        <p:spPr/>
        <p:txBody>
          <a:bodyPr/>
          <a:lstStyle/>
          <a:p>
            <a:pPr>
              <a:defRPr/>
            </a:pPr>
            <a:fld id="{790AA57D-B0F8-44C3-92D1-ACF1CC8731DC}" type="slidenum">
              <a:rPr lang="en-US" smtClean="0"/>
              <a:pPr>
                <a:defRPr/>
              </a:pPr>
              <a:t>26</a:t>
            </a:fld>
            <a:endParaRPr lang="en-US" dirty="0"/>
          </a:p>
        </p:txBody>
      </p:sp>
      <p:graphicFrame>
        <p:nvGraphicFramePr>
          <p:cNvPr id="4" name="Chart 3"/>
          <p:cNvGraphicFramePr/>
          <p:nvPr>
            <p:extLst>
              <p:ext uri="{D42A27DB-BD31-4B8C-83A1-F6EECF244321}">
                <p14:modId xmlns:p14="http://schemas.microsoft.com/office/powerpoint/2010/main" val="3946948163"/>
              </p:ext>
            </p:extLst>
          </p:nvPr>
        </p:nvGraphicFramePr>
        <p:xfrm>
          <a:off x="792051" y="1956255"/>
          <a:ext cx="7644064" cy="4106008"/>
        </p:xfrm>
        <a:graphic>
          <a:graphicData uri="http://schemas.openxmlformats.org/drawingml/2006/chart">
            <c:chart xmlns:c="http://schemas.openxmlformats.org/drawingml/2006/chart" xmlns:r="http://schemas.openxmlformats.org/officeDocument/2006/relationships" r:id="rId4"/>
          </a:graphicData>
        </a:graphic>
      </p:graphicFrame>
      <p:sp>
        <p:nvSpPr>
          <p:cNvPr id="5" name="TextBox 4"/>
          <p:cNvSpPr txBox="1"/>
          <p:nvPr/>
        </p:nvSpPr>
        <p:spPr>
          <a:xfrm>
            <a:off x="754324" y="5680197"/>
            <a:ext cx="507895" cy="338554"/>
          </a:xfrm>
          <a:prstGeom prst="rect">
            <a:avLst/>
          </a:prstGeom>
          <a:noFill/>
        </p:spPr>
        <p:txBody>
          <a:bodyPr wrap="none" rtlCol="0">
            <a:spAutoFit/>
          </a:bodyPr>
          <a:lstStyle/>
          <a:p>
            <a:pPr algn="r"/>
            <a:r>
              <a:rPr lang="en-US" sz="1600" b="1" dirty="0"/>
              <a:t>Age</a:t>
            </a:r>
          </a:p>
        </p:txBody>
      </p:sp>
      <p:sp>
        <p:nvSpPr>
          <p:cNvPr id="6" name="Freeform 5"/>
          <p:cNvSpPr/>
          <p:nvPr/>
        </p:nvSpPr>
        <p:spPr>
          <a:xfrm>
            <a:off x="690781" y="4400516"/>
            <a:ext cx="1336430" cy="1063869"/>
          </a:xfrm>
          <a:custGeom>
            <a:avLst/>
            <a:gdLst>
              <a:gd name="connsiteX0" fmla="*/ 0 w 940777"/>
              <a:gd name="connsiteY0" fmla="*/ 0 h 1793630"/>
              <a:gd name="connsiteX1" fmla="*/ 940777 w 940777"/>
              <a:gd name="connsiteY1" fmla="*/ 0 h 1793630"/>
              <a:gd name="connsiteX2" fmla="*/ 940777 w 940777"/>
              <a:gd name="connsiteY2" fmla="*/ 905607 h 1793630"/>
              <a:gd name="connsiteX3" fmla="*/ 589084 w 940777"/>
              <a:gd name="connsiteY3" fmla="*/ 905607 h 1793630"/>
              <a:gd name="connsiteX4" fmla="*/ 483577 w 940777"/>
              <a:gd name="connsiteY4" fmla="*/ 1793630 h 1793630"/>
              <a:gd name="connsiteX5" fmla="*/ 342900 w 940777"/>
              <a:gd name="connsiteY5" fmla="*/ 914400 h 1793630"/>
              <a:gd name="connsiteX6" fmla="*/ 8792 w 940777"/>
              <a:gd name="connsiteY6" fmla="*/ 914400 h 1793630"/>
              <a:gd name="connsiteX7" fmla="*/ 0 w 940777"/>
              <a:gd name="connsiteY7" fmla="*/ 0 h 1793630"/>
              <a:gd name="connsiteX0" fmla="*/ 0 w 940777"/>
              <a:gd name="connsiteY0" fmla="*/ 0 h 1239715"/>
              <a:gd name="connsiteX1" fmla="*/ 940777 w 940777"/>
              <a:gd name="connsiteY1" fmla="*/ 0 h 1239715"/>
              <a:gd name="connsiteX2" fmla="*/ 940777 w 940777"/>
              <a:gd name="connsiteY2" fmla="*/ 905607 h 1239715"/>
              <a:gd name="connsiteX3" fmla="*/ 589084 w 940777"/>
              <a:gd name="connsiteY3" fmla="*/ 905607 h 1239715"/>
              <a:gd name="connsiteX4" fmla="*/ 472242 w 940777"/>
              <a:gd name="connsiteY4" fmla="*/ 1239715 h 1239715"/>
              <a:gd name="connsiteX5" fmla="*/ 342900 w 940777"/>
              <a:gd name="connsiteY5" fmla="*/ 914400 h 1239715"/>
              <a:gd name="connsiteX6" fmla="*/ 8792 w 940777"/>
              <a:gd name="connsiteY6" fmla="*/ 914400 h 1239715"/>
              <a:gd name="connsiteX7" fmla="*/ 0 w 940777"/>
              <a:gd name="connsiteY7" fmla="*/ 0 h 1239715"/>
              <a:gd name="connsiteX0" fmla="*/ 0 w 940777"/>
              <a:gd name="connsiteY0" fmla="*/ 0 h 1228841"/>
              <a:gd name="connsiteX1" fmla="*/ 940777 w 940777"/>
              <a:gd name="connsiteY1" fmla="*/ 0 h 1228841"/>
              <a:gd name="connsiteX2" fmla="*/ 940777 w 940777"/>
              <a:gd name="connsiteY2" fmla="*/ 905607 h 1228841"/>
              <a:gd name="connsiteX3" fmla="*/ 589084 w 940777"/>
              <a:gd name="connsiteY3" fmla="*/ 905607 h 1228841"/>
              <a:gd name="connsiteX4" fmla="*/ 477909 w 940777"/>
              <a:gd name="connsiteY4" fmla="*/ 1228841 h 1228841"/>
              <a:gd name="connsiteX5" fmla="*/ 342900 w 940777"/>
              <a:gd name="connsiteY5" fmla="*/ 914400 h 1228841"/>
              <a:gd name="connsiteX6" fmla="*/ 8792 w 940777"/>
              <a:gd name="connsiteY6" fmla="*/ 914400 h 1228841"/>
              <a:gd name="connsiteX7" fmla="*/ 0 w 940777"/>
              <a:gd name="connsiteY7" fmla="*/ 0 h 12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0777" h="1228841">
                <a:moveTo>
                  <a:pt x="0" y="0"/>
                </a:moveTo>
                <a:lnTo>
                  <a:pt x="940777" y="0"/>
                </a:lnTo>
                <a:lnTo>
                  <a:pt x="940777" y="905607"/>
                </a:lnTo>
                <a:lnTo>
                  <a:pt x="589084" y="905607"/>
                </a:lnTo>
                <a:lnTo>
                  <a:pt x="477909" y="1228841"/>
                </a:lnTo>
                <a:lnTo>
                  <a:pt x="342900" y="914400"/>
                </a:lnTo>
                <a:lnTo>
                  <a:pt x="8792" y="914400"/>
                </a:lnTo>
                <a:cubicBezTo>
                  <a:pt x="5861" y="609600"/>
                  <a:pt x="2931" y="304800"/>
                  <a:pt x="0" y="0"/>
                </a:cubicBezTo>
                <a:close/>
              </a:path>
            </a:pathLst>
          </a:custGeom>
          <a:solidFill>
            <a:srgbClr val="67963A"/>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p>
            <a:pPr algn="ctr">
              <a:lnSpc>
                <a:spcPts val="1800"/>
              </a:lnSpc>
            </a:pPr>
            <a:r>
              <a:rPr lang="en-US" sz="1600" dirty="0"/>
              <a:t>Total collected</a:t>
            </a:r>
            <a:br>
              <a:rPr lang="en-US" sz="1600" dirty="0"/>
            </a:br>
            <a:r>
              <a:rPr lang="en-US" sz="1600" dirty="0"/>
              <a:t>by age 85</a:t>
            </a:r>
          </a:p>
          <a:p>
            <a:pPr algn="ctr">
              <a:lnSpc>
                <a:spcPts val="2000"/>
              </a:lnSpc>
            </a:pPr>
            <a:r>
              <a:rPr lang="en-US" b="1" dirty="0"/>
              <a:t>$414,000</a:t>
            </a:r>
          </a:p>
        </p:txBody>
      </p:sp>
      <p:sp>
        <p:nvSpPr>
          <p:cNvPr id="25" name="Freeform 24"/>
          <p:cNvSpPr/>
          <p:nvPr/>
        </p:nvSpPr>
        <p:spPr>
          <a:xfrm>
            <a:off x="3965855" y="4400516"/>
            <a:ext cx="1336430" cy="1063869"/>
          </a:xfrm>
          <a:custGeom>
            <a:avLst/>
            <a:gdLst>
              <a:gd name="connsiteX0" fmla="*/ 0 w 940777"/>
              <a:gd name="connsiteY0" fmla="*/ 0 h 1793630"/>
              <a:gd name="connsiteX1" fmla="*/ 940777 w 940777"/>
              <a:gd name="connsiteY1" fmla="*/ 0 h 1793630"/>
              <a:gd name="connsiteX2" fmla="*/ 940777 w 940777"/>
              <a:gd name="connsiteY2" fmla="*/ 905607 h 1793630"/>
              <a:gd name="connsiteX3" fmla="*/ 589084 w 940777"/>
              <a:gd name="connsiteY3" fmla="*/ 905607 h 1793630"/>
              <a:gd name="connsiteX4" fmla="*/ 483577 w 940777"/>
              <a:gd name="connsiteY4" fmla="*/ 1793630 h 1793630"/>
              <a:gd name="connsiteX5" fmla="*/ 342900 w 940777"/>
              <a:gd name="connsiteY5" fmla="*/ 914400 h 1793630"/>
              <a:gd name="connsiteX6" fmla="*/ 8792 w 940777"/>
              <a:gd name="connsiteY6" fmla="*/ 914400 h 1793630"/>
              <a:gd name="connsiteX7" fmla="*/ 0 w 940777"/>
              <a:gd name="connsiteY7" fmla="*/ 0 h 1793630"/>
              <a:gd name="connsiteX0" fmla="*/ 0 w 940777"/>
              <a:gd name="connsiteY0" fmla="*/ 0 h 1239715"/>
              <a:gd name="connsiteX1" fmla="*/ 940777 w 940777"/>
              <a:gd name="connsiteY1" fmla="*/ 0 h 1239715"/>
              <a:gd name="connsiteX2" fmla="*/ 940777 w 940777"/>
              <a:gd name="connsiteY2" fmla="*/ 905607 h 1239715"/>
              <a:gd name="connsiteX3" fmla="*/ 589084 w 940777"/>
              <a:gd name="connsiteY3" fmla="*/ 905607 h 1239715"/>
              <a:gd name="connsiteX4" fmla="*/ 472242 w 940777"/>
              <a:gd name="connsiteY4" fmla="*/ 1239715 h 1239715"/>
              <a:gd name="connsiteX5" fmla="*/ 342900 w 940777"/>
              <a:gd name="connsiteY5" fmla="*/ 914400 h 1239715"/>
              <a:gd name="connsiteX6" fmla="*/ 8792 w 940777"/>
              <a:gd name="connsiteY6" fmla="*/ 914400 h 1239715"/>
              <a:gd name="connsiteX7" fmla="*/ 0 w 940777"/>
              <a:gd name="connsiteY7" fmla="*/ 0 h 1239715"/>
              <a:gd name="connsiteX0" fmla="*/ 0 w 940777"/>
              <a:gd name="connsiteY0" fmla="*/ 0 h 1228841"/>
              <a:gd name="connsiteX1" fmla="*/ 940777 w 940777"/>
              <a:gd name="connsiteY1" fmla="*/ 0 h 1228841"/>
              <a:gd name="connsiteX2" fmla="*/ 940777 w 940777"/>
              <a:gd name="connsiteY2" fmla="*/ 905607 h 1228841"/>
              <a:gd name="connsiteX3" fmla="*/ 589084 w 940777"/>
              <a:gd name="connsiteY3" fmla="*/ 905607 h 1228841"/>
              <a:gd name="connsiteX4" fmla="*/ 477909 w 940777"/>
              <a:gd name="connsiteY4" fmla="*/ 1228841 h 1228841"/>
              <a:gd name="connsiteX5" fmla="*/ 342900 w 940777"/>
              <a:gd name="connsiteY5" fmla="*/ 914400 h 1228841"/>
              <a:gd name="connsiteX6" fmla="*/ 8792 w 940777"/>
              <a:gd name="connsiteY6" fmla="*/ 914400 h 1228841"/>
              <a:gd name="connsiteX7" fmla="*/ 0 w 940777"/>
              <a:gd name="connsiteY7" fmla="*/ 0 h 12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0777" h="1228841">
                <a:moveTo>
                  <a:pt x="0" y="0"/>
                </a:moveTo>
                <a:lnTo>
                  <a:pt x="940777" y="0"/>
                </a:lnTo>
                <a:lnTo>
                  <a:pt x="940777" y="905607"/>
                </a:lnTo>
                <a:lnTo>
                  <a:pt x="589084" y="905607"/>
                </a:lnTo>
                <a:lnTo>
                  <a:pt x="477909" y="1228841"/>
                </a:lnTo>
                <a:lnTo>
                  <a:pt x="342900" y="914400"/>
                </a:lnTo>
                <a:lnTo>
                  <a:pt x="8792" y="914400"/>
                </a:lnTo>
                <a:cubicBezTo>
                  <a:pt x="5861" y="609600"/>
                  <a:pt x="2931" y="304800"/>
                  <a:pt x="0" y="0"/>
                </a:cubicBezTo>
                <a:close/>
              </a:path>
            </a:pathLst>
          </a:custGeom>
          <a:solidFill>
            <a:srgbClr val="67963A"/>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p>
            <a:pPr algn="ctr">
              <a:lnSpc>
                <a:spcPts val="1800"/>
              </a:lnSpc>
            </a:pPr>
            <a:r>
              <a:rPr lang="en-US" sz="1600" dirty="0"/>
              <a:t>Total collected</a:t>
            </a:r>
            <a:br>
              <a:rPr lang="en-US" sz="1600" dirty="0"/>
            </a:br>
            <a:r>
              <a:rPr lang="en-US" sz="1600" dirty="0"/>
              <a:t>by age 85</a:t>
            </a:r>
          </a:p>
          <a:p>
            <a:pPr algn="ctr">
              <a:lnSpc>
                <a:spcPts val="2000"/>
              </a:lnSpc>
            </a:pPr>
            <a:r>
              <a:rPr lang="en-US" b="1" dirty="0"/>
              <a:t>$456,000</a:t>
            </a:r>
          </a:p>
        </p:txBody>
      </p:sp>
      <p:sp>
        <p:nvSpPr>
          <p:cNvPr id="26" name="Freeform 25"/>
          <p:cNvSpPr/>
          <p:nvPr/>
        </p:nvSpPr>
        <p:spPr>
          <a:xfrm>
            <a:off x="7218487" y="4400516"/>
            <a:ext cx="1336430" cy="1063869"/>
          </a:xfrm>
          <a:custGeom>
            <a:avLst/>
            <a:gdLst>
              <a:gd name="connsiteX0" fmla="*/ 0 w 940777"/>
              <a:gd name="connsiteY0" fmla="*/ 0 h 1793630"/>
              <a:gd name="connsiteX1" fmla="*/ 940777 w 940777"/>
              <a:gd name="connsiteY1" fmla="*/ 0 h 1793630"/>
              <a:gd name="connsiteX2" fmla="*/ 940777 w 940777"/>
              <a:gd name="connsiteY2" fmla="*/ 905607 h 1793630"/>
              <a:gd name="connsiteX3" fmla="*/ 589084 w 940777"/>
              <a:gd name="connsiteY3" fmla="*/ 905607 h 1793630"/>
              <a:gd name="connsiteX4" fmla="*/ 483577 w 940777"/>
              <a:gd name="connsiteY4" fmla="*/ 1793630 h 1793630"/>
              <a:gd name="connsiteX5" fmla="*/ 342900 w 940777"/>
              <a:gd name="connsiteY5" fmla="*/ 914400 h 1793630"/>
              <a:gd name="connsiteX6" fmla="*/ 8792 w 940777"/>
              <a:gd name="connsiteY6" fmla="*/ 914400 h 1793630"/>
              <a:gd name="connsiteX7" fmla="*/ 0 w 940777"/>
              <a:gd name="connsiteY7" fmla="*/ 0 h 1793630"/>
              <a:gd name="connsiteX0" fmla="*/ 0 w 940777"/>
              <a:gd name="connsiteY0" fmla="*/ 0 h 1239715"/>
              <a:gd name="connsiteX1" fmla="*/ 940777 w 940777"/>
              <a:gd name="connsiteY1" fmla="*/ 0 h 1239715"/>
              <a:gd name="connsiteX2" fmla="*/ 940777 w 940777"/>
              <a:gd name="connsiteY2" fmla="*/ 905607 h 1239715"/>
              <a:gd name="connsiteX3" fmla="*/ 589084 w 940777"/>
              <a:gd name="connsiteY3" fmla="*/ 905607 h 1239715"/>
              <a:gd name="connsiteX4" fmla="*/ 472242 w 940777"/>
              <a:gd name="connsiteY4" fmla="*/ 1239715 h 1239715"/>
              <a:gd name="connsiteX5" fmla="*/ 342900 w 940777"/>
              <a:gd name="connsiteY5" fmla="*/ 914400 h 1239715"/>
              <a:gd name="connsiteX6" fmla="*/ 8792 w 940777"/>
              <a:gd name="connsiteY6" fmla="*/ 914400 h 1239715"/>
              <a:gd name="connsiteX7" fmla="*/ 0 w 940777"/>
              <a:gd name="connsiteY7" fmla="*/ 0 h 1239715"/>
              <a:gd name="connsiteX0" fmla="*/ 0 w 940777"/>
              <a:gd name="connsiteY0" fmla="*/ 0 h 1228841"/>
              <a:gd name="connsiteX1" fmla="*/ 940777 w 940777"/>
              <a:gd name="connsiteY1" fmla="*/ 0 h 1228841"/>
              <a:gd name="connsiteX2" fmla="*/ 940777 w 940777"/>
              <a:gd name="connsiteY2" fmla="*/ 905607 h 1228841"/>
              <a:gd name="connsiteX3" fmla="*/ 589084 w 940777"/>
              <a:gd name="connsiteY3" fmla="*/ 905607 h 1228841"/>
              <a:gd name="connsiteX4" fmla="*/ 477909 w 940777"/>
              <a:gd name="connsiteY4" fmla="*/ 1228841 h 1228841"/>
              <a:gd name="connsiteX5" fmla="*/ 342900 w 940777"/>
              <a:gd name="connsiteY5" fmla="*/ 914400 h 1228841"/>
              <a:gd name="connsiteX6" fmla="*/ 8792 w 940777"/>
              <a:gd name="connsiteY6" fmla="*/ 914400 h 1228841"/>
              <a:gd name="connsiteX7" fmla="*/ 0 w 940777"/>
              <a:gd name="connsiteY7" fmla="*/ 0 h 122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0777" h="1228841">
                <a:moveTo>
                  <a:pt x="0" y="0"/>
                </a:moveTo>
                <a:lnTo>
                  <a:pt x="940777" y="0"/>
                </a:lnTo>
                <a:lnTo>
                  <a:pt x="940777" y="905607"/>
                </a:lnTo>
                <a:lnTo>
                  <a:pt x="589084" y="905607"/>
                </a:lnTo>
                <a:lnTo>
                  <a:pt x="477909" y="1228841"/>
                </a:lnTo>
                <a:lnTo>
                  <a:pt x="342900" y="914400"/>
                </a:lnTo>
                <a:lnTo>
                  <a:pt x="8792" y="914400"/>
                </a:lnTo>
                <a:cubicBezTo>
                  <a:pt x="5861" y="609600"/>
                  <a:pt x="2931" y="304800"/>
                  <a:pt x="0" y="0"/>
                </a:cubicBezTo>
                <a:close/>
              </a:path>
            </a:pathLst>
          </a:custGeom>
          <a:solidFill>
            <a:srgbClr val="67963A"/>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p>
            <a:pPr algn="ctr">
              <a:lnSpc>
                <a:spcPts val="1800"/>
              </a:lnSpc>
            </a:pPr>
            <a:r>
              <a:rPr lang="en-US" sz="1600" dirty="0"/>
              <a:t>Total collected</a:t>
            </a:r>
            <a:br>
              <a:rPr lang="en-US" sz="1600" dirty="0"/>
            </a:br>
            <a:r>
              <a:rPr lang="en-US" sz="1600" dirty="0"/>
              <a:t>by age 85</a:t>
            </a:r>
          </a:p>
          <a:p>
            <a:pPr algn="ctr">
              <a:lnSpc>
                <a:spcPts val="2000"/>
              </a:lnSpc>
            </a:pPr>
            <a:r>
              <a:rPr lang="en-US" b="1" dirty="0"/>
              <a:t>$475,200</a:t>
            </a:r>
          </a:p>
        </p:txBody>
      </p:sp>
      <p:sp>
        <p:nvSpPr>
          <p:cNvPr id="15" name="Rectangle 9"/>
          <p:cNvSpPr>
            <a:spLocks/>
          </p:cNvSpPr>
          <p:nvPr/>
        </p:nvSpPr>
        <p:spPr bwMode="auto">
          <a:xfrm>
            <a:off x="730549" y="1879302"/>
            <a:ext cx="7585111" cy="316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8" bIns="0" anchor="ctr"/>
          <a:lstStyle>
            <a:lvl1pPr marL="39688"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1pPr>
            <a:lvl2pPr marL="742950" indent="-28575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2pPr>
            <a:lvl3pPr marL="1143000" indent="-22860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3pPr>
            <a:lvl4pPr marL="1600200" indent="-22860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4pPr>
            <a:lvl5pPr marL="2057400" indent="-22860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5pPr>
            <a:lvl6pPr marL="25146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6pPr>
            <a:lvl7pPr marL="29718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7pPr>
            <a:lvl8pPr marL="34290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8pPr>
            <a:lvl9pPr marL="38862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9pPr>
          </a:lstStyle>
          <a:p>
            <a:pPr eaLnBrk="1" hangingPunct="1"/>
            <a:r>
              <a:rPr lang="en-US" sz="1800" b="1" dirty="0">
                <a:solidFill>
                  <a:schemeClr val="tx1"/>
                </a:solidFill>
                <a:ea typeface="Arial Unicode MS" panose="020B0604020202020204" pitchFamily="34" charset="-128"/>
                <a:cs typeface="Arial Unicode MS" panose="020B0604020202020204" pitchFamily="34" charset="-128"/>
              </a:rPr>
              <a:t>Example of a $24,000 annual benefit at full retirement age</a:t>
            </a:r>
          </a:p>
        </p:txBody>
      </p:sp>
      <p:sp>
        <p:nvSpPr>
          <p:cNvPr id="16" name="Text Box 34"/>
          <p:cNvSpPr txBox="1">
            <a:spLocks noChangeArrowheads="1"/>
          </p:cNvSpPr>
          <p:nvPr>
            <p:custDataLst>
              <p:tags r:id="rId1"/>
            </p:custDataLst>
          </p:nvPr>
        </p:nvSpPr>
        <p:spPr bwMode="auto">
          <a:xfrm>
            <a:off x="531812" y="6462327"/>
            <a:ext cx="7931303"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defPPr>
              <a:defRPr lang="en-US"/>
            </a:defPPr>
            <a:lvl1pPr eaLnBrk="1" hangingPunct="1">
              <a:spcBef>
                <a:spcPct val="20000"/>
              </a:spcBef>
              <a:buClr>
                <a:schemeClr val="tx2"/>
              </a:buClr>
              <a:buSzPct val="80000"/>
              <a:defRPr sz="900"/>
            </a:lvl1pPr>
            <a:lvl2pPr marL="742950" indent="-285750">
              <a:spcBef>
                <a:spcPct val="20000"/>
              </a:spcBef>
              <a:buClr>
                <a:schemeClr val="tx2"/>
              </a:buClr>
              <a:buSzPct val="80000"/>
              <a:buFont typeface="Wingdings" panose="05000000000000000000" pitchFamily="2" charset="2"/>
              <a:buChar char="§"/>
              <a:defRPr sz="2400"/>
            </a:lvl2pPr>
            <a:lvl3pPr marL="1143000" indent="-228600">
              <a:spcBef>
                <a:spcPct val="20000"/>
              </a:spcBef>
              <a:buClr>
                <a:schemeClr val="tx2"/>
              </a:buClr>
              <a:buSzPct val="80000"/>
              <a:buFont typeface="Wingdings" panose="05000000000000000000" pitchFamily="2" charset="2"/>
              <a:buChar char="§"/>
              <a:defRPr sz="2000"/>
            </a:lvl3pPr>
            <a:lvl4pPr marL="1600200" indent="-228600">
              <a:spcBef>
                <a:spcPct val="20000"/>
              </a:spcBef>
              <a:buClr>
                <a:schemeClr val="tx2"/>
              </a:buClr>
              <a:buSzPct val="80000"/>
              <a:buFont typeface="Wingdings" panose="05000000000000000000" pitchFamily="2" charset="2"/>
              <a:buChar char="§"/>
            </a:lvl4pPr>
            <a:lvl5pPr marL="2057400" indent="-228600">
              <a:spcBef>
                <a:spcPct val="20000"/>
              </a:spcBef>
              <a:buClr>
                <a:schemeClr val="tx2"/>
              </a:buClr>
              <a:buSzPct val="80000"/>
              <a:buFont typeface="Wingdings" panose="05000000000000000000" pitchFamily="2" charset="2"/>
              <a:buChar cha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lvl9pPr>
          </a:lstStyle>
          <a:p>
            <a:r>
              <a:rPr lang="en-US" altLang="en-US" dirty="0"/>
              <a:t>Source: ssa.gov, 12/31/15.</a:t>
            </a:r>
          </a:p>
        </p:txBody>
      </p:sp>
    </p:spTree>
    <p:extLst>
      <p:ext uri="{BB962C8B-B14F-4D97-AF65-F5344CB8AC3E}">
        <p14:creationId xmlns:p14="http://schemas.microsoft.com/office/powerpoint/2010/main" val="3789596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graphicEl>
                                              <a:chart seriesIdx="-3" categoryIdx="-3" bldStep="gridLegend"/>
                                            </p:graphicEl>
                                          </p:spTgt>
                                        </p:tgtEl>
                                        <p:attrNameLst>
                                          <p:attrName>style.visibility</p:attrName>
                                        </p:attrNameLst>
                                      </p:cBhvr>
                                      <p:to>
                                        <p:strVal val="visible"/>
                                      </p:to>
                                    </p:set>
                                    <p:animEffect transition="in" filter="fade">
                                      <p:cBhvr>
                                        <p:cTn id="7" dur="500"/>
                                        <p:tgtEl>
                                          <p:spTgt spid="4">
                                            <p:graphicEl>
                                              <a:chart seriesIdx="-3" categoryIdx="-3" bldStep="gridLegend"/>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4">
                                            <p:graphicEl>
                                              <a:chart seriesIdx="0" categoryIdx="0" bldStep="ptInSeries"/>
                                            </p:graphicEl>
                                          </p:spTgt>
                                        </p:tgtEl>
                                        <p:attrNameLst>
                                          <p:attrName>style.visibility</p:attrName>
                                        </p:attrNameLst>
                                      </p:cBhvr>
                                      <p:to>
                                        <p:strVal val="visible"/>
                                      </p:to>
                                    </p:set>
                                    <p:animEffect transition="in" filter="fade">
                                      <p:cBhvr>
                                        <p:cTn id="14" dur="500"/>
                                        <p:tgtEl>
                                          <p:spTgt spid="4">
                                            <p:graphicEl>
                                              <a:chart seriesIdx="0" categoryIdx="0" bldStep="ptInSeries"/>
                                            </p:graphicEl>
                                          </p:spTgt>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
                                            <p:graphicEl>
                                              <a:chart seriesIdx="0" categoryIdx="1" bldStep="ptInSeries"/>
                                            </p:graphicEl>
                                          </p:spTgt>
                                        </p:tgtEl>
                                        <p:attrNameLst>
                                          <p:attrName>style.visibility</p:attrName>
                                        </p:attrNameLst>
                                      </p:cBhvr>
                                      <p:to>
                                        <p:strVal val="visible"/>
                                      </p:to>
                                    </p:set>
                                    <p:animEffect transition="in" filter="fade">
                                      <p:cBhvr>
                                        <p:cTn id="23" dur="500"/>
                                        <p:tgtEl>
                                          <p:spTgt spid="4">
                                            <p:graphicEl>
                                              <a:chart seriesIdx="0" categoryIdx="1" bldStep="ptInSeries"/>
                                            </p:graphicEl>
                                          </p:spTgt>
                                        </p:tgtEl>
                                      </p:cBhvr>
                                    </p:animEffect>
                                  </p:childTnLst>
                                </p:cTn>
                              </p:par>
                            </p:childTnLst>
                          </p:cTn>
                        </p:par>
                        <p:par>
                          <p:cTn id="24" fill="hold">
                            <p:stCondLst>
                              <p:cond delay="500"/>
                            </p:stCondLst>
                            <p:childTnLst>
                              <p:par>
                                <p:cTn id="25" presetID="10" presetClass="entr" presetSubtype="0" fill="hold" grpId="0" nodeType="afterEffect">
                                  <p:stCondLst>
                                    <p:cond delay="0"/>
                                  </p:stCondLst>
                                  <p:childTnLst>
                                    <p:set>
                                      <p:cBhvr>
                                        <p:cTn id="26" dur="1" fill="hold">
                                          <p:stCondLst>
                                            <p:cond delay="0"/>
                                          </p:stCondLst>
                                        </p:cTn>
                                        <p:tgtEl>
                                          <p:spTgt spid="4">
                                            <p:graphicEl>
                                              <a:chart seriesIdx="0" categoryIdx="2" bldStep="ptInSeries"/>
                                            </p:graphicEl>
                                          </p:spTgt>
                                        </p:tgtEl>
                                        <p:attrNameLst>
                                          <p:attrName>style.visibility</p:attrName>
                                        </p:attrNameLst>
                                      </p:cBhvr>
                                      <p:to>
                                        <p:strVal val="visible"/>
                                      </p:to>
                                    </p:set>
                                    <p:animEffect transition="in" filter="fade">
                                      <p:cBhvr>
                                        <p:cTn id="27" dur="500"/>
                                        <p:tgtEl>
                                          <p:spTgt spid="4">
                                            <p:graphicEl>
                                              <a:chart seriesIdx="0" categoryIdx="2" bldStep="ptInSeries"/>
                                            </p:graphicEl>
                                          </p:spTgt>
                                        </p:tgtEl>
                                      </p:cBhvr>
                                    </p:animEffect>
                                  </p:childTnLst>
                                </p:cTn>
                              </p:par>
                            </p:childTnLst>
                          </p:cTn>
                        </p:par>
                        <p:par>
                          <p:cTn id="28" fill="hold">
                            <p:stCondLst>
                              <p:cond delay="1000"/>
                            </p:stCondLst>
                            <p:childTnLst>
                              <p:par>
                                <p:cTn id="29" presetID="10" presetClass="entr" presetSubtype="0" fill="hold" grpId="0" nodeType="afterEffect">
                                  <p:stCondLst>
                                    <p:cond delay="0"/>
                                  </p:stCondLst>
                                  <p:childTnLst>
                                    <p:set>
                                      <p:cBhvr>
                                        <p:cTn id="30" dur="1" fill="hold">
                                          <p:stCondLst>
                                            <p:cond delay="0"/>
                                          </p:stCondLst>
                                        </p:cTn>
                                        <p:tgtEl>
                                          <p:spTgt spid="4">
                                            <p:graphicEl>
                                              <a:chart seriesIdx="0" categoryIdx="3" bldStep="ptInSeries"/>
                                            </p:graphicEl>
                                          </p:spTgt>
                                        </p:tgtEl>
                                        <p:attrNameLst>
                                          <p:attrName>style.visibility</p:attrName>
                                        </p:attrNameLst>
                                      </p:cBhvr>
                                      <p:to>
                                        <p:strVal val="visible"/>
                                      </p:to>
                                    </p:set>
                                    <p:animEffect transition="in" filter="fade">
                                      <p:cBhvr>
                                        <p:cTn id="31" dur="500"/>
                                        <p:tgtEl>
                                          <p:spTgt spid="4">
                                            <p:graphicEl>
                                              <a:chart seriesIdx="0" categoryIdx="3" bldStep="ptInSeries"/>
                                            </p:graphicEl>
                                          </p:spTgt>
                                        </p:tgtEl>
                                      </p:cBhvr>
                                    </p:animEffect>
                                  </p:childTnLst>
                                </p:cTn>
                              </p:par>
                            </p:childTnLst>
                          </p:cTn>
                        </p:par>
                        <p:par>
                          <p:cTn id="32" fill="hold">
                            <p:stCondLst>
                              <p:cond delay="1500"/>
                            </p:stCondLst>
                            <p:childTnLst>
                              <p:par>
                                <p:cTn id="33" presetID="10" presetClass="entr" presetSubtype="0" fill="hold" grpId="0" nodeType="afterEffect">
                                  <p:stCondLst>
                                    <p:cond delay="0"/>
                                  </p:stCondLst>
                                  <p:childTnLst>
                                    <p:set>
                                      <p:cBhvr>
                                        <p:cTn id="34" dur="1" fill="hold">
                                          <p:stCondLst>
                                            <p:cond delay="0"/>
                                          </p:stCondLst>
                                        </p:cTn>
                                        <p:tgtEl>
                                          <p:spTgt spid="4">
                                            <p:graphicEl>
                                              <a:chart seriesIdx="0" categoryIdx="4" bldStep="ptInSeries"/>
                                            </p:graphicEl>
                                          </p:spTgt>
                                        </p:tgtEl>
                                        <p:attrNameLst>
                                          <p:attrName>style.visibility</p:attrName>
                                        </p:attrNameLst>
                                      </p:cBhvr>
                                      <p:to>
                                        <p:strVal val="visible"/>
                                      </p:to>
                                    </p:set>
                                    <p:animEffect transition="in" filter="fade">
                                      <p:cBhvr>
                                        <p:cTn id="35" dur="500"/>
                                        <p:tgtEl>
                                          <p:spTgt spid="4">
                                            <p:graphicEl>
                                              <a:chart seriesIdx="0" categoryIdx="4" bldStep="ptInSeries"/>
                                            </p:graphicEl>
                                          </p:spTgt>
                                        </p:tgtEl>
                                      </p:cBhvr>
                                    </p:animEffect>
                                  </p:childTnLst>
                                </p:cTn>
                              </p:par>
                            </p:childTnLst>
                          </p:cTn>
                        </p:par>
                        <p:par>
                          <p:cTn id="36" fill="hold">
                            <p:stCondLst>
                              <p:cond delay="2000"/>
                            </p:stCondLst>
                            <p:childTnLst>
                              <p:par>
                                <p:cTn id="37" presetID="10" presetClass="entr" presetSubtype="0" fill="hold" grpId="0" nodeType="afterEffect">
                                  <p:stCondLst>
                                    <p:cond delay="0"/>
                                  </p:stCondLst>
                                  <p:childTnLst>
                                    <p:set>
                                      <p:cBhvr>
                                        <p:cTn id="38" dur="1" fill="hold">
                                          <p:stCondLst>
                                            <p:cond delay="0"/>
                                          </p:stCondLst>
                                        </p:cTn>
                                        <p:tgtEl>
                                          <p:spTgt spid="4">
                                            <p:graphicEl>
                                              <a:chart seriesIdx="0" categoryIdx="5" bldStep="ptInSeries"/>
                                            </p:graphicEl>
                                          </p:spTgt>
                                        </p:tgtEl>
                                        <p:attrNameLst>
                                          <p:attrName>style.visibility</p:attrName>
                                        </p:attrNameLst>
                                      </p:cBhvr>
                                      <p:to>
                                        <p:strVal val="visible"/>
                                      </p:to>
                                    </p:set>
                                    <p:animEffect transition="in" filter="fade">
                                      <p:cBhvr>
                                        <p:cTn id="39" dur="500"/>
                                        <p:tgtEl>
                                          <p:spTgt spid="4">
                                            <p:graphicEl>
                                              <a:chart seriesIdx="0" categoryIdx="5" bldStep="ptInSeries"/>
                                            </p:graphic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childTnLst>
                          </p:cTn>
                        </p:par>
                        <p:par>
                          <p:cTn id="43" fill="hold">
                            <p:stCondLst>
                              <p:cond delay="2500"/>
                            </p:stCondLst>
                            <p:childTnLst>
                              <p:par>
                                <p:cTn id="44" presetID="22" presetClass="entr" presetSubtype="4" fill="hold" grpId="0" nodeType="afterEffect">
                                  <p:stCondLst>
                                    <p:cond delay="0"/>
                                  </p:stCondLst>
                                  <p:childTnLst>
                                    <p:set>
                                      <p:cBhvr>
                                        <p:cTn id="45" dur="1" fill="hold">
                                          <p:stCondLst>
                                            <p:cond delay="0"/>
                                          </p:stCondLst>
                                        </p:cTn>
                                        <p:tgtEl>
                                          <p:spTgt spid="25"/>
                                        </p:tgtEl>
                                        <p:attrNameLst>
                                          <p:attrName>style.visibility</p:attrName>
                                        </p:attrNameLst>
                                      </p:cBhvr>
                                      <p:to>
                                        <p:strVal val="visible"/>
                                      </p:to>
                                    </p:set>
                                    <p:animEffect transition="in" filter="wipe(down)">
                                      <p:cBhvr>
                                        <p:cTn id="46" dur="500"/>
                                        <p:tgtEl>
                                          <p:spTgt spid="25"/>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4">
                                            <p:graphicEl>
                                              <a:chart seriesIdx="0" categoryIdx="6" bldStep="ptInSeries"/>
                                            </p:graphicEl>
                                          </p:spTgt>
                                        </p:tgtEl>
                                        <p:attrNameLst>
                                          <p:attrName>style.visibility</p:attrName>
                                        </p:attrNameLst>
                                      </p:cBhvr>
                                      <p:to>
                                        <p:strVal val="visible"/>
                                      </p:to>
                                    </p:set>
                                    <p:animEffect transition="in" filter="fade">
                                      <p:cBhvr>
                                        <p:cTn id="51" dur="500"/>
                                        <p:tgtEl>
                                          <p:spTgt spid="4">
                                            <p:graphicEl>
                                              <a:chart seriesIdx="0" categoryIdx="6" bldStep="ptInSeries"/>
                                            </p:graphicEl>
                                          </p:spTgt>
                                        </p:tgtEl>
                                      </p:cBhvr>
                                    </p:animEffect>
                                  </p:childTnLst>
                                </p:cTn>
                              </p:par>
                            </p:childTnLst>
                          </p:cTn>
                        </p:par>
                        <p:par>
                          <p:cTn id="52" fill="hold">
                            <p:stCondLst>
                              <p:cond delay="500"/>
                            </p:stCondLst>
                            <p:childTnLst>
                              <p:par>
                                <p:cTn id="53" presetID="10" presetClass="entr" presetSubtype="0" fill="hold" grpId="0" nodeType="afterEffect">
                                  <p:stCondLst>
                                    <p:cond delay="0"/>
                                  </p:stCondLst>
                                  <p:childTnLst>
                                    <p:set>
                                      <p:cBhvr>
                                        <p:cTn id="54" dur="1" fill="hold">
                                          <p:stCondLst>
                                            <p:cond delay="0"/>
                                          </p:stCondLst>
                                        </p:cTn>
                                        <p:tgtEl>
                                          <p:spTgt spid="4">
                                            <p:graphicEl>
                                              <a:chart seriesIdx="0" categoryIdx="7" bldStep="ptInSeries"/>
                                            </p:graphicEl>
                                          </p:spTgt>
                                        </p:tgtEl>
                                        <p:attrNameLst>
                                          <p:attrName>style.visibility</p:attrName>
                                        </p:attrNameLst>
                                      </p:cBhvr>
                                      <p:to>
                                        <p:strVal val="visible"/>
                                      </p:to>
                                    </p:set>
                                    <p:animEffect transition="in" filter="fade">
                                      <p:cBhvr>
                                        <p:cTn id="55" dur="500"/>
                                        <p:tgtEl>
                                          <p:spTgt spid="4">
                                            <p:graphicEl>
                                              <a:chart seriesIdx="0" categoryIdx="7" bldStep="ptInSeries"/>
                                            </p:graphicEl>
                                          </p:spTgt>
                                        </p:tgtEl>
                                      </p:cBhvr>
                                    </p:animEffect>
                                  </p:childTnLst>
                                </p:cTn>
                              </p:par>
                            </p:childTnLst>
                          </p:cTn>
                        </p:par>
                        <p:par>
                          <p:cTn id="56" fill="hold">
                            <p:stCondLst>
                              <p:cond delay="1000"/>
                            </p:stCondLst>
                            <p:childTnLst>
                              <p:par>
                                <p:cTn id="57" presetID="10" presetClass="entr" presetSubtype="0" fill="hold" grpId="0" nodeType="afterEffect">
                                  <p:stCondLst>
                                    <p:cond delay="0"/>
                                  </p:stCondLst>
                                  <p:childTnLst>
                                    <p:set>
                                      <p:cBhvr>
                                        <p:cTn id="58" dur="1" fill="hold">
                                          <p:stCondLst>
                                            <p:cond delay="0"/>
                                          </p:stCondLst>
                                        </p:cTn>
                                        <p:tgtEl>
                                          <p:spTgt spid="4">
                                            <p:graphicEl>
                                              <a:chart seriesIdx="0" categoryIdx="8" bldStep="ptInSeries"/>
                                            </p:graphicEl>
                                          </p:spTgt>
                                        </p:tgtEl>
                                        <p:attrNameLst>
                                          <p:attrName>style.visibility</p:attrName>
                                        </p:attrNameLst>
                                      </p:cBhvr>
                                      <p:to>
                                        <p:strVal val="visible"/>
                                      </p:to>
                                    </p:set>
                                    <p:animEffect transition="in" filter="fade">
                                      <p:cBhvr>
                                        <p:cTn id="59" dur="500"/>
                                        <p:tgtEl>
                                          <p:spTgt spid="4">
                                            <p:graphicEl>
                                              <a:chart seriesIdx="0" categoryIdx="8" bldStep="ptInSeries"/>
                                            </p:graphicEl>
                                          </p:spTgt>
                                        </p:tgtEl>
                                      </p:cBhvr>
                                    </p:animEffect>
                                  </p:childTnLst>
                                </p:cTn>
                              </p:par>
                            </p:childTnLst>
                          </p:cTn>
                        </p:par>
                        <p:par>
                          <p:cTn id="60" fill="hold">
                            <p:stCondLst>
                              <p:cond delay="2500"/>
                            </p:stCondLst>
                            <p:childTnLst>
                              <p:par>
                                <p:cTn id="61" presetID="22" presetClass="entr" presetSubtype="4" fill="hold" grpId="0" nodeType="after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wipe(down)">
                                      <p:cBhvr>
                                        <p:cTn id="63"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Chart bld="seriesEl"/>
        </p:bldSub>
      </p:bldGraphic>
      <p:bldP spid="5" grpId="0" uiExpand="1"/>
      <p:bldP spid="6" grpId="0" animBg="1"/>
      <p:bldP spid="25" grpId="0" animBg="1"/>
      <p:bldP spid="2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 name="Object 87"/>
          <p:cNvGraphicFramePr>
            <a:graphicFrameLocks noGrp="1" noChangeAspect="1"/>
          </p:cNvGraphicFramePr>
          <p:nvPr>
            <p:ph type="chart" sz="quarter" idx="13"/>
            <p:extLst/>
          </p:nvPr>
        </p:nvGraphicFramePr>
        <p:xfrm>
          <a:off x="794060" y="2217398"/>
          <a:ext cx="7111857" cy="3867150"/>
        </p:xfrm>
        <a:graphic>
          <a:graphicData uri="http://schemas.openxmlformats.org/drawingml/2006/chart">
            <c:chart xmlns:c="http://schemas.openxmlformats.org/drawingml/2006/chart" xmlns:r="http://schemas.openxmlformats.org/officeDocument/2006/relationships" r:id="rId3"/>
          </a:graphicData>
        </a:graphic>
      </p:graphicFrame>
      <p:sp>
        <p:nvSpPr>
          <p:cNvPr id="3074" name="Rectangle 17"/>
          <p:cNvSpPr>
            <a:spLocks noGrp="1" noChangeArrowheads="1"/>
          </p:cNvSpPr>
          <p:nvPr>
            <p:ph type="title"/>
          </p:nvPr>
        </p:nvSpPr>
        <p:spPr/>
        <p:txBody>
          <a:bodyPr/>
          <a:lstStyle/>
          <a:p>
            <a:pPr eaLnBrk="1" hangingPunct="1"/>
            <a:r>
              <a:rPr lang="en-US" altLang="en-US" dirty="0"/>
              <a:t>What is breakeven?</a:t>
            </a:r>
          </a:p>
        </p:txBody>
      </p:sp>
      <p:sp>
        <p:nvSpPr>
          <p:cNvPr id="4" name="Text Placeholder 3"/>
          <p:cNvSpPr>
            <a:spLocks noGrp="1"/>
          </p:cNvSpPr>
          <p:nvPr>
            <p:ph type="body" sz="quarter" idx="14"/>
          </p:nvPr>
        </p:nvSpPr>
        <p:spPr/>
        <p:txBody>
          <a:bodyPr/>
          <a:lstStyle/>
          <a:p>
            <a:r>
              <a:rPr lang="en-US" altLang="en-US" dirty="0"/>
              <a:t>Total received</a:t>
            </a:r>
          </a:p>
        </p:txBody>
      </p:sp>
      <p:sp>
        <p:nvSpPr>
          <p:cNvPr id="31" name="Rectangle 9"/>
          <p:cNvSpPr>
            <a:spLocks/>
          </p:cNvSpPr>
          <p:nvPr/>
        </p:nvSpPr>
        <p:spPr bwMode="auto">
          <a:xfrm>
            <a:off x="746733" y="1901074"/>
            <a:ext cx="7585111" cy="3163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40638" bIns="0" anchor="ctr"/>
          <a:lstStyle>
            <a:lvl1pPr marL="39688"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1pPr>
            <a:lvl2pPr marL="742950" indent="-28575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2pPr>
            <a:lvl3pPr marL="1143000" indent="-22860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3pPr>
            <a:lvl4pPr marL="1600200" indent="-22860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4pPr>
            <a:lvl5pPr marL="2057400" indent="-22860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5pPr>
            <a:lvl6pPr marL="25146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6pPr>
            <a:lvl7pPr marL="29718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7pPr>
            <a:lvl8pPr marL="34290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8pPr>
            <a:lvl9pPr marL="38862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9pPr>
          </a:lstStyle>
          <a:p>
            <a:pPr marL="39688"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srgbClr val="002D5B"/>
                </a:solidFill>
                <a:effectLst/>
                <a:uLnTx/>
                <a:uFillTx/>
                <a:latin typeface="Calibri"/>
                <a:ea typeface="Arial Unicode MS" panose="020B0604020202020204" pitchFamily="34" charset="-128"/>
                <a:cs typeface="Arial" panose="020B0604020202020204" pitchFamily="34" charset="0"/>
                <a:sym typeface="Calibri" panose="020F0502020204030204" pitchFamily="34" charset="0"/>
              </a:rPr>
              <a:t>Assuming a monthly payment of:</a:t>
            </a:r>
          </a:p>
        </p:txBody>
      </p:sp>
      <p:sp>
        <p:nvSpPr>
          <p:cNvPr id="20" name="TextBox 19"/>
          <p:cNvSpPr txBox="1">
            <a:spLocks noChangeArrowheads="1"/>
          </p:cNvSpPr>
          <p:nvPr/>
        </p:nvSpPr>
        <p:spPr bwMode="auto">
          <a:xfrm>
            <a:off x="550863" y="6305206"/>
            <a:ext cx="8083339" cy="1384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nchor="b">
            <a:spAutoFit/>
          </a:bodyPr>
          <a:lstStyle>
            <a:lvl1pPr>
              <a:spcBef>
                <a:spcPct val="20000"/>
              </a:spcBef>
              <a:buClr>
                <a:schemeClr val="tx2"/>
              </a:buClr>
              <a:buSzPct val="80000"/>
              <a:defRPr sz="2800">
                <a:solidFill>
                  <a:schemeClr val="tx1"/>
                </a:solidFill>
                <a:latin typeface="Calibri" panose="020F0502020204030204" pitchFamily="34" charset="0"/>
              </a:defRPr>
            </a:lvl1pPr>
            <a:lvl2pPr marL="742950" indent="-285750">
              <a:spcBef>
                <a:spcPct val="20000"/>
              </a:spcBef>
              <a:buClr>
                <a:schemeClr val="tx2"/>
              </a:buClr>
              <a:buSzPct val="80000"/>
              <a:buFont typeface="Wingdings" panose="05000000000000000000" pitchFamily="2" charset="2"/>
              <a:buChar char="§"/>
              <a:defRPr sz="2400">
                <a:solidFill>
                  <a:schemeClr val="tx1"/>
                </a:solidFill>
                <a:latin typeface="Calibri" panose="020F0502020204030204" pitchFamily="34" charset="0"/>
              </a:defRPr>
            </a:lvl2pPr>
            <a:lvl3pPr marL="1143000" indent="-228600">
              <a:spcBef>
                <a:spcPct val="20000"/>
              </a:spcBef>
              <a:buClr>
                <a:schemeClr val="tx2"/>
              </a:buClr>
              <a:buSzPct val="80000"/>
              <a:buFont typeface="Wingdings" panose="05000000000000000000" pitchFamily="2" charset="2"/>
              <a:buChar char="§"/>
              <a:defRPr sz="2000">
                <a:solidFill>
                  <a:schemeClr val="tx1"/>
                </a:solidFill>
                <a:latin typeface="Calibri" panose="020F0502020204030204" pitchFamily="34" charset="0"/>
              </a:defRPr>
            </a:lvl3pPr>
            <a:lvl4pPr marL="16002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20000"/>
              </a:spcBef>
              <a:spcAft>
                <a:spcPct val="0"/>
              </a:spcAft>
              <a:buClr>
                <a:srgbClr val="5F1358"/>
              </a:buClr>
              <a:buSzPct val="80000"/>
              <a:buFontTx/>
              <a:buNone/>
              <a:tabLst/>
              <a:defRPr/>
            </a:pPr>
            <a:r>
              <a:rPr kumimoji="0" lang="en-US" altLang="en-US" sz="900" b="0" i="0" u="none" strike="noStrike" kern="1200" cap="none" spc="0" normalizeH="0" baseline="0" noProof="0" dirty="0">
                <a:ln>
                  <a:noFill/>
                </a:ln>
                <a:solidFill>
                  <a:srgbClr val="002D5B"/>
                </a:solidFill>
                <a:effectLst/>
                <a:uLnTx/>
                <a:uFillTx/>
                <a:latin typeface="Calibri" panose="020F0502020204030204" pitchFamily="34" charset="0"/>
                <a:ea typeface="+mn-ea"/>
                <a:cs typeface="Arial" panose="020B0604020202020204" pitchFamily="34" charset="0"/>
              </a:rPr>
              <a:t>Source: ssa.gov, 2018.</a:t>
            </a:r>
          </a:p>
        </p:txBody>
      </p:sp>
      <p:grpSp>
        <p:nvGrpSpPr>
          <p:cNvPr id="48" name="Group 47"/>
          <p:cNvGrpSpPr/>
          <p:nvPr/>
        </p:nvGrpSpPr>
        <p:grpSpPr>
          <a:xfrm>
            <a:off x="6168970" y="2937502"/>
            <a:ext cx="1178598" cy="2812510"/>
            <a:chOff x="6136602" y="2937502"/>
            <a:chExt cx="1178598" cy="2812510"/>
          </a:xfrm>
        </p:grpSpPr>
        <p:grpSp>
          <p:nvGrpSpPr>
            <p:cNvPr id="19" name="Group 18"/>
            <p:cNvGrpSpPr/>
            <p:nvPr/>
          </p:nvGrpSpPr>
          <p:grpSpPr>
            <a:xfrm>
              <a:off x="6530638" y="4300151"/>
              <a:ext cx="390525" cy="1449861"/>
              <a:chOff x="6482086" y="4300151"/>
              <a:chExt cx="390525" cy="1449861"/>
            </a:xfrm>
          </p:grpSpPr>
          <p:cxnSp>
            <p:nvCxnSpPr>
              <p:cNvPr id="12" name="Straight Connector 11"/>
              <p:cNvCxnSpPr/>
              <p:nvPr/>
            </p:nvCxnSpPr>
            <p:spPr>
              <a:xfrm flipV="1">
                <a:off x="6677348" y="4300151"/>
                <a:ext cx="0" cy="144986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Text Box 31"/>
              <p:cNvSpPr txBox="1">
                <a:spLocks noChangeArrowheads="1"/>
              </p:cNvSpPr>
              <p:nvPr/>
            </p:nvSpPr>
            <p:spPr bwMode="auto">
              <a:xfrm>
                <a:off x="6482086" y="5281916"/>
                <a:ext cx="390525" cy="367873"/>
              </a:xfrm>
              <a:prstGeom prst="ellipse">
                <a:avLst/>
              </a:prstGeom>
              <a:solidFill>
                <a:srgbClr val="FFFFFF"/>
              </a:solidFill>
              <a:ln w="28575">
                <a:solidFill>
                  <a:schemeClr val="tx1"/>
                </a:solidFill>
                <a:miter lim="800000"/>
                <a:headEnd/>
                <a:tailEnd/>
              </a:ln>
              <a:effectLst/>
              <a:extLst/>
            </p:spPr>
            <p:txBody>
              <a:bodyPr lIns="0" tIns="0" rIns="0" bIns="0" anchor="ctr">
                <a:spAutoFit/>
              </a:bodyPr>
              <a:lstStyle>
                <a:defPPr>
                  <a:defRPr lang="en-US"/>
                </a:defPPr>
                <a:lvl1pPr algn="ctr" eaLnBrk="1" hangingPunct="1">
                  <a:lnSpc>
                    <a:spcPct val="100000"/>
                  </a:lnSpc>
                  <a:spcBef>
                    <a:spcPct val="50000"/>
                  </a:spcBef>
                  <a:buClrTx/>
                  <a:buSzTx/>
                  <a:buFontTx/>
                  <a:buNone/>
                  <a:defRPr sz="1700" b="1">
                    <a:latin typeface="+mn-lt"/>
                  </a:defRPr>
                </a:lvl1pPr>
                <a:lvl2pPr marL="742950" indent="-285750">
                  <a:lnSpc>
                    <a:spcPct val="95000"/>
                  </a:lnSpc>
                  <a:spcBef>
                    <a:spcPct val="25000"/>
                  </a:spcBef>
                  <a:buChar char="–"/>
                  <a:defRPr sz="2400">
                    <a:latin typeface="Verdana" pitchFamily="34" charset="0"/>
                  </a:defRPr>
                </a:lvl2pPr>
                <a:lvl3pPr marL="1143000" indent="-228600">
                  <a:lnSpc>
                    <a:spcPct val="95000"/>
                  </a:lnSpc>
                  <a:spcBef>
                    <a:spcPct val="20000"/>
                  </a:spcBef>
                  <a:buChar char="•"/>
                  <a:defRPr sz="2000">
                    <a:latin typeface="Verdana" pitchFamily="34" charset="0"/>
                  </a:defRPr>
                </a:lvl3pPr>
                <a:lvl4pPr marL="1600200" indent="-228600">
                  <a:lnSpc>
                    <a:spcPct val="95000"/>
                  </a:lnSpc>
                  <a:spcBef>
                    <a:spcPct val="20000"/>
                  </a:spcBef>
                  <a:buChar char="–"/>
                  <a:defRPr>
                    <a:latin typeface="Verdana" pitchFamily="34" charset="0"/>
                  </a:defRPr>
                </a:lvl4pPr>
                <a:lvl5pPr marL="2057400" indent="-228600">
                  <a:lnSpc>
                    <a:spcPct val="95000"/>
                  </a:lnSpc>
                  <a:spcBef>
                    <a:spcPct val="20000"/>
                  </a:spcBef>
                  <a:buChar char="»"/>
                  <a:defRPr>
                    <a:latin typeface="Verdana" pitchFamily="34" charset="0"/>
                  </a:defRPr>
                </a:lvl5pPr>
                <a:lvl6pPr marL="2514600" indent="-228600" eaLnBrk="0" fontAlgn="base" hangingPunct="0">
                  <a:lnSpc>
                    <a:spcPct val="95000"/>
                  </a:lnSpc>
                  <a:spcBef>
                    <a:spcPct val="20000"/>
                  </a:spcBef>
                  <a:spcAft>
                    <a:spcPct val="0"/>
                  </a:spcAft>
                  <a:buChar char="»"/>
                  <a:defRPr>
                    <a:latin typeface="Verdana" pitchFamily="34" charset="0"/>
                  </a:defRPr>
                </a:lvl6pPr>
                <a:lvl7pPr marL="2971800" indent="-228600" eaLnBrk="0" fontAlgn="base" hangingPunct="0">
                  <a:lnSpc>
                    <a:spcPct val="95000"/>
                  </a:lnSpc>
                  <a:spcBef>
                    <a:spcPct val="20000"/>
                  </a:spcBef>
                  <a:spcAft>
                    <a:spcPct val="0"/>
                  </a:spcAft>
                  <a:buChar char="»"/>
                  <a:defRPr>
                    <a:latin typeface="Verdana" pitchFamily="34" charset="0"/>
                  </a:defRPr>
                </a:lvl7pPr>
                <a:lvl8pPr marL="3429000" indent="-228600" eaLnBrk="0" fontAlgn="base" hangingPunct="0">
                  <a:lnSpc>
                    <a:spcPct val="95000"/>
                  </a:lnSpc>
                  <a:spcBef>
                    <a:spcPct val="20000"/>
                  </a:spcBef>
                  <a:spcAft>
                    <a:spcPct val="0"/>
                  </a:spcAft>
                  <a:buChar char="»"/>
                  <a:defRPr>
                    <a:latin typeface="Verdana" pitchFamily="34" charset="0"/>
                  </a:defRPr>
                </a:lvl8pPr>
                <a:lvl9pPr marL="3886200" indent="-228600" eaLnBrk="0" fontAlgn="base" hangingPunct="0">
                  <a:lnSpc>
                    <a:spcPct val="95000"/>
                  </a:lnSpc>
                  <a:spcBef>
                    <a:spcPct val="20000"/>
                  </a:spcBef>
                  <a:spcAft>
                    <a:spcPct val="0"/>
                  </a:spcAft>
                  <a:buChar char="»"/>
                  <a:defRPr>
                    <a:latin typeface="Verdana"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en-US" sz="1700" b="1" i="0" u="none" strike="noStrike" kern="1200" cap="none" spc="0" normalizeH="0" baseline="0" noProof="0" dirty="0">
                    <a:ln>
                      <a:noFill/>
                    </a:ln>
                    <a:solidFill>
                      <a:srgbClr val="002D5B"/>
                    </a:solidFill>
                    <a:effectLst/>
                    <a:uLnTx/>
                    <a:uFillTx/>
                    <a:latin typeface="Calibri"/>
                    <a:ea typeface="+mn-ea"/>
                    <a:cs typeface="Arial" panose="020B0604020202020204" pitchFamily="34" charset="0"/>
                  </a:rPr>
                  <a:t>95</a:t>
                </a:r>
              </a:p>
            </p:txBody>
          </p:sp>
        </p:grpSp>
        <p:sp>
          <p:nvSpPr>
            <p:cNvPr id="33" name="Text Box 22"/>
            <p:cNvSpPr txBox="1">
              <a:spLocks noChangeArrowheads="1"/>
            </p:cNvSpPr>
            <p:nvPr/>
          </p:nvSpPr>
          <p:spPr bwMode="auto">
            <a:xfrm>
              <a:off x="6136602" y="2937502"/>
              <a:ext cx="1178598" cy="415498"/>
            </a:xfrm>
            <a:prstGeom prst="rect">
              <a:avLst/>
            </a:prstGeom>
            <a:solidFill>
              <a:srgbClr val="FFFFFF"/>
            </a:solidFill>
            <a:ln>
              <a:noFill/>
            </a:ln>
            <a:effectLst/>
            <a:extLst/>
          </p:spPr>
          <p:txBody>
            <a:bodyPr wrap="square" lIns="0" tIns="0" rIns="0" bIns="0" anchor="ctr" anchorCtr="0">
              <a:noAutofit/>
            </a:bodyPr>
            <a:lstStyle>
              <a:lvl1pPr algn="l" eaLnBrk="0" hangingPunct="0">
                <a:lnSpc>
                  <a:spcPct val="95000"/>
                </a:lnSpc>
                <a:spcBef>
                  <a:spcPct val="55000"/>
                </a:spcBef>
                <a:buClr>
                  <a:srgbClr val="F5D345"/>
                </a:buClr>
                <a:buSzPct val="85000"/>
                <a:buChar char="•"/>
                <a:defRPr sz="2600">
                  <a:solidFill>
                    <a:schemeClr val="tx1"/>
                  </a:solidFill>
                  <a:latin typeface="Verdana" pitchFamily="34" charset="0"/>
                </a:defRPr>
              </a:lvl1pPr>
              <a:lvl2pPr marL="742950" indent="-285750" algn="l" eaLnBrk="0" hangingPunct="0">
                <a:lnSpc>
                  <a:spcPct val="95000"/>
                </a:lnSpc>
                <a:spcBef>
                  <a:spcPct val="25000"/>
                </a:spcBef>
                <a:buChar char="–"/>
                <a:defRPr sz="2400">
                  <a:solidFill>
                    <a:schemeClr val="tx1"/>
                  </a:solidFill>
                  <a:latin typeface="Verdana" pitchFamily="34" charset="0"/>
                </a:defRPr>
              </a:lvl2pPr>
              <a:lvl3pPr marL="1143000" indent="-228600" algn="l" eaLnBrk="0" hangingPunct="0">
                <a:lnSpc>
                  <a:spcPct val="95000"/>
                </a:lnSpc>
                <a:spcBef>
                  <a:spcPct val="20000"/>
                </a:spcBef>
                <a:buChar char="•"/>
                <a:defRPr sz="2000">
                  <a:solidFill>
                    <a:schemeClr val="tx1"/>
                  </a:solidFill>
                  <a:latin typeface="Verdana" pitchFamily="34" charset="0"/>
                </a:defRPr>
              </a:lvl3pPr>
              <a:lvl4pPr marL="1600200" indent="-228600" algn="l" eaLnBrk="0" hangingPunct="0">
                <a:lnSpc>
                  <a:spcPct val="95000"/>
                </a:lnSpc>
                <a:spcBef>
                  <a:spcPct val="20000"/>
                </a:spcBef>
                <a:buChar char="–"/>
                <a:defRPr>
                  <a:solidFill>
                    <a:schemeClr val="tx1"/>
                  </a:solidFill>
                  <a:latin typeface="Verdana" pitchFamily="34" charset="0"/>
                </a:defRPr>
              </a:lvl4pPr>
              <a:lvl5pPr marL="2057400" indent="-228600" algn="l" eaLnBrk="0" hangingPunct="0">
                <a:lnSpc>
                  <a:spcPct val="95000"/>
                </a:lnSpc>
                <a:spcBef>
                  <a:spcPct val="20000"/>
                </a:spcBef>
                <a:buChar char="»"/>
                <a:defRPr>
                  <a:solidFill>
                    <a:schemeClr val="tx1"/>
                  </a:solidFill>
                  <a:latin typeface="Verdana" pitchFamily="34" charset="0"/>
                </a:defRPr>
              </a:lvl5pPr>
              <a:lvl6pPr marL="2514600" indent="-228600" eaLnBrk="0" fontAlgn="base" hangingPunct="0">
                <a:lnSpc>
                  <a:spcPct val="95000"/>
                </a:lnSpc>
                <a:spcBef>
                  <a:spcPct val="20000"/>
                </a:spcBef>
                <a:spcAft>
                  <a:spcPct val="0"/>
                </a:spcAft>
                <a:buChar char="»"/>
                <a:defRPr>
                  <a:solidFill>
                    <a:schemeClr val="tx1"/>
                  </a:solidFill>
                  <a:latin typeface="Verdana" pitchFamily="34" charset="0"/>
                </a:defRPr>
              </a:lvl6pPr>
              <a:lvl7pPr marL="2971800" indent="-228600" eaLnBrk="0" fontAlgn="base" hangingPunct="0">
                <a:lnSpc>
                  <a:spcPct val="95000"/>
                </a:lnSpc>
                <a:spcBef>
                  <a:spcPct val="20000"/>
                </a:spcBef>
                <a:spcAft>
                  <a:spcPct val="0"/>
                </a:spcAft>
                <a:buChar char="»"/>
                <a:defRPr>
                  <a:solidFill>
                    <a:schemeClr val="tx1"/>
                  </a:solidFill>
                  <a:latin typeface="Verdana" pitchFamily="34" charset="0"/>
                </a:defRPr>
              </a:lvl7pPr>
              <a:lvl8pPr marL="3429000" indent="-228600" eaLnBrk="0" fontAlgn="base" hangingPunct="0">
                <a:lnSpc>
                  <a:spcPct val="95000"/>
                </a:lnSpc>
                <a:spcBef>
                  <a:spcPct val="20000"/>
                </a:spcBef>
                <a:spcAft>
                  <a:spcPct val="0"/>
                </a:spcAft>
                <a:buChar char="»"/>
                <a:defRPr>
                  <a:solidFill>
                    <a:schemeClr val="tx1"/>
                  </a:solidFill>
                  <a:latin typeface="Verdana" pitchFamily="34" charset="0"/>
                </a:defRPr>
              </a:lvl8pPr>
              <a:lvl9pPr marL="3886200" indent="-228600" eaLnBrk="0" fontAlgn="base" hangingPunct="0">
                <a:lnSpc>
                  <a:spcPct val="95000"/>
                </a:lnSpc>
                <a:spcBef>
                  <a:spcPct val="20000"/>
                </a:spcBef>
                <a:spcAft>
                  <a:spcPct val="0"/>
                </a:spcAft>
                <a:buChar char="»"/>
                <a:defRPr>
                  <a:solidFill>
                    <a:schemeClr val="tx1"/>
                  </a:solidFill>
                  <a:latin typeface="Verdana" pitchFamily="34" charset="0"/>
                </a:defRPr>
              </a:lvl9pPr>
            </a:lstStyle>
            <a:p>
              <a:pPr marL="0" marR="0" lvl="0" indent="0" algn="ctr" defTabSz="914400" rtl="0" eaLnBrk="1" fontAlgn="base" latinLnBrk="0" hangingPunct="1">
                <a:lnSpc>
                  <a:spcPct val="90000"/>
                </a:lnSpc>
                <a:spcBef>
                  <a:spcPts val="0"/>
                </a:spcBef>
                <a:spcAft>
                  <a:spcPct val="0"/>
                </a:spcAft>
                <a:buClrTx/>
                <a:buSzTx/>
                <a:buFontTx/>
                <a:buNone/>
                <a:tabLst/>
                <a:defRPr/>
              </a:pPr>
              <a:r>
                <a:rPr kumimoji="0" lang="en-US" altLang="en-US" sz="1500" b="0" i="0" u="none" strike="noStrike" kern="1200" cap="none" spc="0" normalizeH="0" baseline="0" noProof="0" dirty="0">
                  <a:ln>
                    <a:noFill/>
                  </a:ln>
                  <a:solidFill>
                    <a:srgbClr val="002D5B"/>
                  </a:solidFill>
                  <a:effectLst/>
                  <a:uLnTx/>
                  <a:uFillTx/>
                  <a:latin typeface="Calibri"/>
                  <a:ea typeface="+mn-ea"/>
                  <a:cs typeface="Arial" panose="020B0604020202020204" pitchFamily="34" charset="0"/>
                </a:rPr>
                <a:t>Total benefits</a:t>
              </a:r>
              <a:br>
                <a:rPr kumimoji="0" lang="en-US" altLang="en-US" sz="1500" b="0" i="0" u="none" strike="noStrike" kern="1200" cap="none" spc="0" normalizeH="0" baseline="0" noProof="0" dirty="0">
                  <a:ln>
                    <a:noFill/>
                  </a:ln>
                  <a:solidFill>
                    <a:srgbClr val="002D5B"/>
                  </a:solidFill>
                  <a:effectLst/>
                  <a:uLnTx/>
                  <a:uFillTx/>
                  <a:latin typeface="Calibri"/>
                  <a:ea typeface="+mn-ea"/>
                  <a:cs typeface="Arial" panose="020B0604020202020204" pitchFamily="34" charset="0"/>
                </a:rPr>
              </a:br>
              <a:r>
                <a:rPr kumimoji="0" lang="en-US" altLang="en-US" sz="1500" b="0" i="0" u="none" strike="noStrike" kern="1200" cap="none" spc="0" normalizeH="0" baseline="0" noProof="0" dirty="0">
                  <a:ln>
                    <a:noFill/>
                  </a:ln>
                  <a:solidFill>
                    <a:srgbClr val="002D5B"/>
                  </a:solidFill>
                  <a:effectLst/>
                  <a:uLnTx/>
                  <a:uFillTx/>
                  <a:latin typeface="Calibri"/>
                  <a:ea typeface="+mn-ea"/>
                  <a:cs typeface="Arial" panose="020B0604020202020204" pitchFamily="34" charset="0"/>
                </a:rPr>
                <a:t>at age 95</a:t>
              </a:r>
            </a:p>
          </p:txBody>
        </p:sp>
        <p:sp>
          <p:nvSpPr>
            <p:cNvPr id="27" name="Rectangle 84"/>
            <p:cNvSpPr>
              <a:spLocks noChangeArrowheads="1"/>
            </p:cNvSpPr>
            <p:nvPr/>
          </p:nvSpPr>
          <p:spPr bwMode="auto">
            <a:xfrm>
              <a:off x="6301164" y="4179367"/>
              <a:ext cx="849473" cy="297004"/>
            </a:xfrm>
            <a:prstGeom prst="rect">
              <a:avLst/>
            </a:prstGeom>
            <a:solidFill>
              <a:schemeClr val="tx2"/>
            </a:solidFill>
            <a:ln>
              <a:noFill/>
            </a:ln>
            <a:effectLst>
              <a:outerShdw blurRad="50800" dist="38100" dir="2700000" algn="tl" rotWithShape="0">
                <a:prstClr val="black">
                  <a:alpha val="40000"/>
                </a:prstClr>
              </a:outerShdw>
            </a:effectLst>
            <a:extLst/>
          </p:spPr>
          <p:txBody>
            <a:bodyPr wrap="square" lIns="0" rIns="0" anchor="ctr">
              <a:noAutofit/>
            </a:bodyPr>
            <a:lstStyle>
              <a:lvl1pPr algn="l" eaLnBrk="0" hangingPunct="0">
                <a:lnSpc>
                  <a:spcPct val="95000"/>
                </a:lnSpc>
                <a:spcBef>
                  <a:spcPct val="55000"/>
                </a:spcBef>
                <a:buClr>
                  <a:srgbClr val="F5D345"/>
                </a:buClr>
                <a:buSzPct val="85000"/>
                <a:buChar char="•"/>
                <a:defRPr sz="2600">
                  <a:solidFill>
                    <a:schemeClr val="tx1"/>
                  </a:solidFill>
                  <a:latin typeface="Verdana" pitchFamily="34" charset="0"/>
                </a:defRPr>
              </a:lvl1pPr>
              <a:lvl2pPr marL="742950" indent="-285750" algn="l" eaLnBrk="0" hangingPunct="0">
                <a:lnSpc>
                  <a:spcPct val="95000"/>
                </a:lnSpc>
                <a:spcBef>
                  <a:spcPct val="25000"/>
                </a:spcBef>
                <a:buChar char="–"/>
                <a:defRPr sz="2400">
                  <a:solidFill>
                    <a:schemeClr val="tx1"/>
                  </a:solidFill>
                  <a:latin typeface="Verdana" pitchFamily="34" charset="0"/>
                </a:defRPr>
              </a:lvl2pPr>
              <a:lvl3pPr marL="1143000" indent="-228600" algn="l" eaLnBrk="0" hangingPunct="0">
                <a:lnSpc>
                  <a:spcPct val="95000"/>
                </a:lnSpc>
                <a:spcBef>
                  <a:spcPct val="20000"/>
                </a:spcBef>
                <a:buChar char="•"/>
                <a:defRPr sz="2000">
                  <a:solidFill>
                    <a:schemeClr val="tx1"/>
                  </a:solidFill>
                  <a:latin typeface="Verdana" pitchFamily="34" charset="0"/>
                </a:defRPr>
              </a:lvl3pPr>
              <a:lvl4pPr marL="1600200" indent="-228600" algn="l" eaLnBrk="0" hangingPunct="0">
                <a:lnSpc>
                  <a:spcPct val="95000"/>
                </a:lnSpc>
                <a:spcBef>
                  <a:spcPct val="20000"/>
                </a:spcBef>
                <a:buChar char="–"/>
                <a:defRPr>
                  <a:solidFill>
                    <a:schemeClr val="tx1"/>
                  </a:solidFill>
                  <a:latin typeface="Verdana" pitchFamily="34" charset="0"/>
                </a:defRPr>
              </a:lvl4pPr>
              <a:lvl5pPr marL="2057400" indent="-228600" algn="l" eaLnBrk="0" hangingPunct="0">
                <a:lnSpc>
                  <a:spcPct val="95000"/>
                </a:lnSpc>
                <a:spcBef>
                  <a:spcPct val="20000"/>
                </a:spcBef>
                <a:buChar char="»"/>
                <a:defRPr>
                  <a:solidFill>
                    <a:schemeClr val="tx1"/>
                  </a:solidFill>
                  <a:latin typeface="Verdana" pitchFamily="34" charset="0"/>
                </a:defRPr>
              </a:lvl5pPr>
              <a:lvl6pPr marL="2514600" indent="-228600" eaLnBrk="0" fontAlgn="base" hangingPunct="0">
                <a:lnSpc>
                  <a:spcPct val="95000"/>
                </a:lnSpc>
                <a:spcBef>
                  <a:spcPct val="20000"/>
                </a:spcBef>
                <a:spcAft>
                  <a:spcPct val="0"/>
                </a:spcAft>
                <a:buChar char="»"/>
                <a:defRPr>
                  <a:solidFill>
                    <a:schemeClr val="tx1"/>
                  </a:solidFill>
                  <a:latin typeface="Verdana" pitchFamily="34" charset="0"/>
                </a:defRPr>
              </a:lvl6pPr>
              <a:lvl7pPr marL="2971800" indent="-228600" eaLnBrk="0" fontAlgn="base" hangingPunct="0">
                <a:lnSpc>
                  <a:spcPct val="95000"/>
                </a:lnSpc>
                <a:spcBef>
                  <a:spcPct val="20000"/>
                </a:spcBef>
                <a:spcAft>
                  <a:spcPct val="0"/>
                </a:spcAft>
                <a:buChar char="»"/>
                <a:defRPr>
                  <a:solidFill>
                    <a:schemeClr val="tx1"/>
                  </a:solidFill>
                  <a:latin typeface="Verdana" pitchFamily="34" charset="0"/>
                </a:defRPr>
              </a:lvl7pPr>
              <a:lvl8pPr marL="3429000" indent="-228600" eaLnBrk="0" fontAlgn="base" hangingPunct="0">
                <a:lnSpc>
                  <a:spcPct val="95000"/>
                </a:lnSpc>
                <a:spcBef>
                  <a:spcPct val="20000"/>
                </a:spcBef>
                <a:spcAft>
                  <a:spcPct val="0"/>
                </a:spcAft>
                <a:buChar char="»"/>
                <a:defRPr>
                  <a:solidFill>
                    <a:schemeClr val="tx1"/>
                  </a:solidFill>
                  <a:latin typeface="Verdana" pitchFamily="34" charset="0"/>
                </a:defRPr>
              </a:lvl8pPr>
              <a:lvl9pPr marL="3886200" indent="-228600" eaLnBrk="0" fontAlgn="base" hangingPunct="0">
                <a:lnSpc>
                  <a:spcPct val="95000"/>
                </a:lnSpc>
                <a:spcBef>
                  <a:spcPct val="20000"/>
                </a:spcBef>
                <a:spcAft>
                  <a:spcPct val="0"/>
                </a:spcAft>
                <a:buChar char="»"/>
                <a:defRPr>
                  <a:solidFill>
                    <a:schemeClr val="tx1"/>
                  </a:solidFill>
                  <a:latin typeface="Verdana" pitchFamily="34" charset="0"/>
                </a:defRPr>
              </a:lvl9pPr>
            </a:lstStyle>
            <a:p>
              <a:pPr marL="0" marR="0" lvl="0" indent="0" algn="ctr" defTabSz="914400" rtl="0" eaLnBrk="1" fontAlgn="base" latinLnBrk="0" hangingPunct="1">
                <a:lnSpc>
                  <a:spcPct val="95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$584,100</a:t>
              </a:r>
            </a:p>
          </p:txBody>
        </p:sp>
      </p:grpSp>
      <p:sp>
        <p:nvSpPr>
          <p:cNvPr id="28" name="Rectangle 85"/>
          <p:cNvSpPr>
            <a:spLocks noChangeArrowheads="1"/>
          </p:cNvSpPr>
          <p:nvPr/>
        </p:nvSpPr>
        <p:spPr bwMode="auto">
          <a:xfrm>
            <a:off x="6333532" y="3823733"/>
            <a:ext cx="849473" cy="297004"/>
          </a:xfrm>
          <a:prstGeom prst="rect">
            <a:avLst/>
          </a:prstGeom>
          <a:solidFill>
            <a:schemeClr val="accent2"/>
          </a:solidFill>
          <a:ln>
            <a:noFill/>
          </a:ln>
          <a:effectLst>
            <a:outerShdw blurRad="50800" dist="38100" dir="2700000" algn="tl" rotWithShape="0">
              <a:prstClr val="black">
                <a:alpha val="40000"/>
              </a:prstClr>
            </a:outerShdw>
          </a:effectLst>
          <a:extLst/>
        </p:spPr>
        <p:txBody>
          <a:bodyPr wrap="square" lIns="0" rIns="0" anchor="ctr">
            <a:noAutofit/>
          </a:bodyPr>
          <a:lstStyle>
            <a:lvl1pPr algn="l" eaLnBrk="0" hangingPunct="0">
              <a:lnSpc>
                <a:spcPct val="95000"/>
              </a:lnSpc>
              <a:spcBef>
                <a:spcPct val="55000"/>
              </a:spcBef>
              <a:buClr>
                <a:srgbClr val="F5D345"/>
              </a:buClr>
              <a:buSzPct val="85000"/>
              <a:buChar char="•"/>
              <a:defRPr sz="2600">
                <a:solidFill>
                  <a:schemeClr val="tx1"/>
                </a:solidFill>
                <a:latin typeface="Verdana" pitchFamily="34" charset="0"/>
              </a:defRPr>
            </a:lvl1pPr>
            <a:lvl2pPr marL="742950" indent="-285750" algn="l" eaLnBrk="0" hangingPunct="0">
              <a:lnSpc>
                <a:spcPct val="95000"/>
              </a:lnSpc>
              <a:spcBef>
                <a:spcPct val="25000"/>
              </a:spcBef>
              <a:buChar char="–"/>
              <a:defRPr sz="2400">
                <a:solidFill>
                  <a:schemeClr val="tx1"/>
                </a:solidFill>
                <a:latin typeface="Verdana" pitchFamily="34" charset="0"/>
              </a:defRPr>
            </a:lvl2pPr>
            <a:lvl3pPr marL="1143000" indent="-228600" algn="l" eaLnBrk="0" hangingPunct="0">
              <a:lnSpc>
                <a:spcPct val="95000"/>
              </a:lnSpc>
              <a:spcBef>
                <a:spcPct val="20000"/>
              </a:spcBef>
              <a:buChar char="•"/>
              <a:defRPr sz="2000">
                <a:solidFill>
                  <a:schemeClr val="tx1"/>
                </a:solidFill>
                <a:latin typeface="Verdana" pitchFamily="34" charset="0"/>
              </a:defRPr>
            </a:lvl3pPr>
            <a:lvl4pPr marL="1600200" indent="-228600" algn="l" eaLnBrk="0" hangingPunct="0">
              <a:lnSpc>
                <a:spcPct val="95000"/>
              </a:lnSpc>
              <a:spcBef>
                <a:spcPct val="20000"/>
              </a:spcBef>
              <a:buChar char="–"/>
              <a:defRPr>
                <a:solidFill>
                  <a:schemeClr val="tx1"/>
                </a:solidFill>
                <a:latin typeface="Verdana" pitchFamily="34" charset="0"/>
              </a:defRPr>
            </a:lvl4pPr>
            <a:lvl5pPr marL="2057400" indent="-228600" algn="l" eaLnBrk="0" hangingPunct="0">
              <a:lnSpc>
                <a:spcPct val="95000"/>
              </a:lnSpc>
              <a:spcBef>
                <a:spcPct val="20000"/>
              </a:spcBef>
              <a:buChar char="»"/>
              <a:defRPr>
                <a:solidFill>
                  <a:schemeClr val="tx1"/>
                </a:solidFill>
                <a:latin typeface="Verdana" pitchFamily="34" charset="0"/>
              </a:defRPr>
            </a:lvl5pPr>
            <a:lvl6pPr marL="2514600" indent="-228600" eaLnBrk="0" fontAlgn="base" hangingPunct="0">
              <a:lnSpc>
                <a:spcPct val="95000"/>
              </a:lnSpc>
              <a:spcBef>
                <a:spcPct val="20000"/>
              </a:spcBef>
              <a:spcAft>
                <a:spcPct val="0"/>
              </a:spcAft>
              <a:buChar char="»"/>
              <a:defRPr>
                <a:solidFill>
                  <a:schemeClr val="tx1"/>
                </a:solidFill>
                <a:latin typeface="Verdana" pitchFamily="34" charset="0"/>
              </a:defRPr>
            </a:lvl6pPr>
            <a:lvl7pPr marL="2971800" indent="-228600" eaLnBrk="0" fontAlgn="base" hangingPunct="0">
              <a:lnSpc>
                <a:spcPct val="95000"/>
              </a:lnSpc>
              <a:spcBef>
                <a:spcPct val="20000"/>
              </a:spcBef>
              <a:spcAft>
                <a:spcPct val="0"/>
              </a:spcAft>
              <a:buChar char="»"/>
              <a:defRPr>
                <a:solidFill>
                  <a:schemeClr val="tx1"/>
                </a:solidFill>
                <a:latin typeface="Verdana" pitchFamily="34" charset="0"/>
              </a:defRPr>
            </a:lvl7pPr>
            <a:lvl8pPr marL="3429000" indent="-228600" eaLnBrk="0" fontAlgn="base" hangingPunct="0">
              <a:lnSpc>
                <a:spcPct val="95000"/>
              </a:lnSpc>
              <a:spcBef>
                <a:spcPct val="20000"/>
              </a:spcBef>
              <a:spcAft>
                <a:spcPct val="0"/>
              </a:spcAft>
              <a:buChar char="»"/>
              <a:defRPr>
                <a:solidFill>
                  <a:schemeClr val="tx1"/>
                </a:solidFill>
                <a:latin typeface="Verdana" pitchFamily="34" charset="0"/>
              </a:defRPr>
            </a:lvl8pPr>
            <a:lvl9pPr marL="3886200" indent="-228600" eaLnBrk="0" fontAlgn="base" hangingPunct="0">
              <a:lnSpc>
                <a:spcPct val="95000"/>
              </a:lnSpc>
              <a:spcBef>
                <a:spcPct val="20000"/>
              </a:spcBef>
              <a:spcAft>
                <a:spcPct val="0"/>
              </a:spcAft>
              <a:buChar char="»"/>
              <a:defRPr>
                <a:solidFill>
                  <a:schemeClr val="tx1"/>
                </a:solidFill>
                <a:latin typeface="Verdana" pitchFamily="34" charset="0"/>
              </a:defRPr>
            </a:lvl9pPr>
          </a:lstStyle>
          <a:p>
            <a:pPr marL="0" marR="0" lvl="0" indent="0" algn="ctr" defTabSz="914400" rtl="0" eaLnBrk="1" fontAlgn="base" latinLnBrk="0" hangingPunct="1">
              <a:lnSpc>
                <a:spcPct val="95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$688,000</a:t>
            </a:r>
          </a:p>
        </p:txBody>
      </p:sp>
      <p:sp>
        <p:nvSpPr>
          <p:cNvPr id="30" name="Rectangle 86"/>
          <p:cNvSpPr>
            <a:spLocks noChangeArrowheads="1"/>
          </p:cNvSpPr>
          <p:nvPr/>
        </p:nvSpPr>
        <p:spPr bwMode="auto">
          <a:xfrm>
            <a:off x="6333532" y="3468099"/>
            <a:ext cx="849473" cy="297004"/>
          </a:xfrm>
          <a:prstGeom prst="rect">
            <a:avLst/>
          </a:prstGeom>
          <a:solidFill>
            <a:srgbClr val="67963A"/>
          </a:solidFill>
          <a:ln>
            <a:noFill/>
          </a:ln>
          <a:effectLst>
            <a:outerShdw blurRad="50800" dist="38100" dir="2700000" algn="tl" rotWithShape="0">
              <a:prstClr val="black">
                <a:alpha val="40000"/>
              </a:prstClr>
            </a:outerShdw>
          </a:effectLst>
          <a:extLst/>
        </p:spPr>
        <p:txBody>
          <a:bodyPr wrap="square" lIns="0" rIns="0" anchor="ctr">
            <a:noAutofit/>
          </a:bodyPr>
          <a:lstStyle>
            <a:lvl1pPr algn="l" eaLnBrk="0" hangingPunct="0">
              <a:lnSpc>
                <a:spcPct val="95000"/>
              </a:lnSpc>
              <a:spcBef>
                <a:spcPct val="55000"/>
              </a:spcBef>
              <a:buClr>
                <a:srgbClr val="F5D345"/>
              </a:buClr>
              <a:buSzPct val="85000"/>
              <a:buChar char="•"/>
              <a:defRPr sz="2600">
                <a:solidFill>
                  <a:schemeClr val="tx1"/>
                </a:solidFill>
                <a:latin typeface="Verdana" pitchFamily="34" charset="0"/>
              </a:defRPr>
            </a:lvl1pPr>
            <a:lvl2pPr marL="742950" indent="-285750" algn="l" eaLnBrk="0" hangingPunct="0">
              <a:lnSpc>
                <a:spcPct val="95000"/>
              </a:lnSpc>
              <a:spcBef>
                <a:spcPct val="25000"/>
              </a:spcBef>
              <a:buChar char="–"/>
              <a:defRPr sz="2400">
                <a:solidFill>
                  <a:schemeClr val="tx1"/>
                </a:solidFill>
                <a:latin typeface="Verdana" pitchFamily="34" charset="0"/>
              </a:defRPr>
            </a:lvl2pPr>
            <a:lvl3pPr marL="1143000" indent="-228600" algn="l" eaLnBrk="0" hangingPunct="0">
              <a:lnSpc>
                <a:spcPct val="95000"/>
              </a:lnSpc>
              <a:spcBef>
                <a:spcPct val="20000"/>
              </a:spcBef>
              <a:buChar char="•"/>
              <a:defRPr sz="2000">
                <a:solidFill>
                  <a:schemeClr val="tx1"/>
                </a:solidFill>
                <a:latin typeface="Verdana" pitchFamily="34" charset="0"/>
              </a:defRPr>
            </a:lvl3pPr>
            <a:lvl4pPr marL="1600200" indent="-228600" algn="l" eaLnBrk="0" hangingPunct="0">
              <a:lnSpc>
                <a:spcPct val="95000"/>
              </a:lnSpc>
              <a:spcBef>
                <a:spcPct val="20000"/>
              </a:spcBef>
              <a:buChar char="–"/>
              <a:defRPr>
                <a:solidFill>
                  <a:schemeClr val="tx1"/>
                </a:solidFill>
                <a:latin typeface="Verdana" pitchFamily="34" charset="0"/>
              </a:defRPr>
            </a:lvl4pPr>
            <a:lvl5pPr marL="2057400" indent="-228600" algn="l" eaLnBrk="0" hangingPunct="0">
              <a:lnSpc>
                <a:spcPct val="95000"/>
              </a:lnSpc>
              <a:spcBef>
                <a:spcPct val="20000"/>
              </a:spcBef>
              <a:buChar char="»"/>
              <a:defRPr>
                <a:solidFill>
                  <a:schemeClr val="tx1"/>
                </a:solidFill>
                <a:latin typeface="Verdana" pitchFamily="34" charset="0"/>
              </a:defRPr>
            </a:lvl5pPr>
            <a:lvl6pPr marL="2514600" indent="-228600" eaLnBrk="0" fontAlgn="base" hangingPunct="0">
              <a:lnSpc>
                <a:spcPct val="95000"/>
              </a:lnSpc>
              <a:spcBef>
                <a:spcPct val="20000"/>
              </a:spcBef>
              <a:spcAft>
                <a:spcPct val="0"/>
              </a:spcAft>
              <a:buChar char="»"/>
              <a:defRPr>
                <a:solidFill>
                  <a:schemeClr val="tx1"/>
                </a:solidFill>
                <a:latin typeface="Verdana" pitchFamily="34" charset="0"/>
              </a:defRPr>
            </a:lvl6pPr>
            <a:lvl7pPr marL="2971800" indent="-228600" eaLnBrk="0" fontAlgn="base" hangingPunct="0">
              <a:lnSpc>
                <a:spcPct val="95000"/>
              </a:lnSpc>
              <a:spcBef>
                <a:spcPct val="20000"/>
              </a:spcBef>
              <a:spcAft>
                <a:spcPct val="0"/>
              </a:spcAft>
              <a:buChar char="»"/>
              <a:defRPr>
                <a:solidFill>
                  <a:schemeClr val="tx1"/>
                </a:solidFill>
                <a:latin typeface="Verdana" pitchFamily="34" charset="0"/>
              </a:defRPr>
            </a:lvl7pPr>
            <a:lvl8pPr marL="3429000" indent="-228600" eaLnBrk="0" fontAlgn="base" hangingPunct="0">
              <a:lnSpc>
                <a:spcPct val="95000"/>
              </a:lnSpc>
              <a:spcBef>
                <a:spcPct val="20000"/>
              </a:spcBef>
              <a:spcAft>
                <a:spcPct val="0"/>
              </a:spcAft>
              <a:buChar char="»"/>
              <a:defRPr>
                <a:solidFill>
                  <a:schemeClr val="tx1"/>
                </a:solidFill>
                <a:latin typeface="Verdana" pitchFamily="34" charset="0"/>
              </a:defRPr>
            </a:lvl8pPr>
            <a:lvl9pPr marL="3886200" indent="-228600" eaLnBrk="0" fontAlgn="base" hangingPunct="0">
              <a:lnSpc>
                <a:spcPct val="95000"/>
              </a:lnSpc>
              <a:spcBef>
                <a:spcPct val="20000"/>
              </a:spcBef>
              <a:spcAft>
                <a:spcPct val="0"/>
              </a:spcAft>
              <a:buChar char="»"/>
              <a:defRPr>
                <a:solidFill>
                  <a:schemeClr val="tx1"/>
                </a:solidFill>
                <a:latin typeface="Verdana" pitchFamily="34" charset="0"/>
              </a:defRPr>
            </a:lvl9pPr>
          </a:lstStyle>
          <a:p>
            <a:pPr marL="0" marR="0" lvl="0" indent="0" algn="ctr" defTabSz="914400" rtl="0" eaLnBrk="1" fontAlgn="base" latinLnBrk="0" hangingPunct="1">
              <a:lnSpc>
                <a:spcPct val="95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$775,980</a:t>
            </a:r>
          </a:p>
        </p:txBody>
      </p:sp>
      <p:sp>
        <p:nvSpPr>
          <p:cNvPr id="35" name="TextBox 34"/>
          <p:cNvSpPr txBox="1"/>
          <p:nvPr/>
        </p:nvSpPr>
        <p:spPr>
          <a:xfrm>
            <a:off x="1362052" y="5804587"/>
            <a:ext cx="227158" cy="215444"/>
          </a:xfrm>
          <a:prstGeom prst="rect">
            <a:avLst/>
          </a:prstGeom>
          <a:solidFill>
            <a:schemeClr val="bg1"/>
          </a:solidFill>
        </p:spPr>
        <p:txBody>
          <a:bodyPr wrap="none" lIns="0" tIns="0" rIns="0" bIns="0" rtlCol="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700" b="1" i="0" u="none" strike="noStrike" kern="1200" cap="none" spc="0" normalizeH="0" baseline="0" noProof="0" dirty="0">
                <a:ln>
                  <a:noFill/>
                </a:ln>
                <a:solidFill>
                  <a:srgbClr val="5F1358"/>
                </a:solidFill>
                <a:effectLst/>
                <a:uLnTx/>
                <a:uFillTx/>
                <a:latin typeface="Calibri" panose="020F0502020204030204" pitchFamily="34" charset="0"/>
                <a:ea typeface="+mn-ea"/>
                <a:cs typeface="Arial" panose="020B0604020202020204" pitchFamily="34" charset="0"/>
              </a:rPr>
              <a:t>62</a:t>
            </a:r>
          </a:p>
        </p:txBody>
      </p:sp>
      <p:sp>
        <p:nvSpPr>
          <p:cNvPr id="52" name="TextBox 51"/>
          <p:cNvSpPr txBox="1"/>
          <p:nvPr/>
        </p:nvSpPr>
        <p:spPr>
          <a:xfrm>
            <a:off x="2001178" y="5804587"/>
            <a:ext cx="227158" cy="215444"/>
          </a:xfrm>
          <a:prstGeom prst="rect">
            <a:avLst/>
          </a:prstGeom>
          <a:solidFill>
            <a:schemeClr val="bg1"/>
          </a:solidFill>
        </p:spPr>
        <p:txBody>
          <a:bodyPr wrap="none" lIns="0" tIns="0" rIns="0" bIns="0" rtlCol="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700" b="1" i="0" u="none" strike="noStrike" kern="1200" cap="none" spc="0" normalizeH="0" baseline="0" noProof="0" dirty="0">
                <a:ln>
                  <a:noFill/>
                </a:ln>
                <a:solidFill>
                  <a:srgbClr val="F47721"/>
                </a:solidFill>
                <a:effectLst/>
                <a:uLnTx/>
                <a:uFillTx/>
                <a:latin typeface="Calibri" panose="020F0502020204030204" pitchFamily="34" charset="0"/>
                <a:ea typeface="+mn-ea"/>
                <a:cs typeface="Arial" panose="020B0604020202020204" pitchFamily="34" charset="0"/>
              </a:rPr>
              <a:t>66</a:t>
            </a:r>
          </a:p>
        </p:txBody>
      </p:sp>
      <p:sp>
        <p:nvSpPr>
          <p:cNvPr id="53" name="TextBox 52"/>
          <p:cNvSpPr txBox="1"/>
          <p:nvPr/>
        </p:nvSpPr>
        <p:spPr>
          <a:xfrm>
            <a:off x="2639036" y="5804587"/>
            <a:ext cx="227158" cy="215444"/>
          </a:xfrm>
          <a:prstGeom prst="rect">
            <a:avLst/>
          </a:prstGeom>
          <a:solidFill>
            <a:schemeClr val="bg1"/>
          </a:solidFill>
        </p:spPr>
        <p:txBody>
          <a:bodyPr wrap="none" lIns="0" tIns="0" rIns="0" bIns="0" rtlCol="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700" b="1" i="0" u="none" strike="noStrike" kern="1200" cap="none" spc="0" normalizeH="0" baseline="0" noProof="0" dirty="0">
                <a:ln>
                  <a:noFill/>
                </a:ln>
                <a:solidFill>
                  <a:srgbClr val="67963A"/>
                </a:solidFill>
                <a:effectLst/>
                <a:uLnTx/>
                <a:uFillTx/>
                <a:latin typeface="Calibri" panose="020F0502020204030204" pitchFamily="34" charset="0"/>
                <a:ea typeface="+mn-ea"/>
                <a:cs typeface="Arial" panose="020B0604020202020204" pitchFamily="34" charset="0"/>
              </a:rPr>
              <a:t>70</a:t>
            </a:r>
          </a:p>
        </p:txBody>
      </p:sp>
      <p:grpSp>
        <p:nvGrpSpPr>
          <p:cNvPr id="55" name="Group 54"/>
          <p:cNvGrpSpPr/>
          <p:nvPr/>
        </p:nvGrpSpPr>
        <p:grpSpPr>
          <a:xfrm>
            <a:off x="2249585" y="3832729"/>
            <a:ext cx="2606243" cy="1922382"/>
            <a:chOff x="2217217" y="3832729"/>
            <a:chExt cx="2606243" cy="1922382"/>
          </a:xfrm>
        </p:grpSpPr>
        <p:grpSp>
          <p:nvGrpSpPr>
            <p:cNvPr id="40" name="Group 39"/>
            <p:cNvGrpSpPr/>
            <p:nvPr/>
          </p:nvGrpSpPr>
          <p:grpSpPr>
            <a:xfrm>
              <a:off x="3818820" y="5010946"/>
              <a:ext cx="390525" cy="744165"/>
              <a:chOff x="3770268" y="5010946"/>
              <a:chExt cx="390525" cy="744165"/>
            </a:xfrm>
          </p:grpSpPr>
          <p:sp>
            <p:nvSpPr>
              <p:cNvPr id="3091" name="Line 20"/>
              <p:cNvSpPr>
                <a:spLocks noChangeShapeType="1"/>
              </p:cNvSpPr>
              <p:nvPr/>
            </p:nvSpPr>
            <p:spPr bwMode="auto">
              <a:xfrm>
                <a:off x="3965530" y="5010946"/>
                <a:ext cx="0" cy="744165"/>
              </a:xfrm>
              <a:prstGeom prst="line">
                <a:avLst/>
              </a:prstGeom>
              <a:noFill/>
              <a:ln w="28575" cap="rnd">
                <a:solidFill>
                  <a:schemeClr val="tx1"/>
                </a:solidFill>
                <a:round/>
                <a:headEnd type="oval" w="med" len="med"/>
                <a:tailEnd/>
              </a:ln>
              <a:effectLst/>
              <a:extLst>
                <a:ext uri="{909E8E84-426E-40dd-AFC4-6F175D3DCCD1}">
                  <a14:hiddenFill xmlns:a14="http://schemas.microsoft.com/office/drawing/2010/main" xmlns="">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2D5B"/>
                  </a:solidFill>
                  <a:effectLst/>
                  <a:uLnTx/>
                  <a:uFillTx/>
                  <a:latin typeface="Calibri"/>
                  <a:ea typeface="+mn-ea"/>
                  <a:cs typeface="Arial" panose="020B0604020202020204" pitchFamily="34" charset="0"/>
                </a:endParaRPr>
              </a:p>
            </p:txBody>
          </p:sp>
          <p:sp>
            <p:nvSpPr>
              <p:cNvPr id="3094" name="Text Box 29"/>
              <p:cNvSpPr txBox="1">
                <a:spLocks noChangeArrowheads="1"/>
              </p:cNvSpPr>
              <p:nvPr/>
            </p:nvSpPr>
            <p:spPr bwMode="auto">
              <a:xfrm>
                <a:off x="3770268" y="5281916"/>
                <a:ext cx="390525" cy="367873"/>
              </a:xfrm>
              <a:prstGeom prst="ellipse">
                <a:avLst/>
              </a:prstGeom>
              <a:solidFill>
                <a:schemeClr val="accent2"/>
              </a:solidFill>
              <a:ln w="28575">
                <a:solidFill>
                  <a:schemeClr val="tx1"/>
                </a:solidFill>
                <a:miter lim="800000"/>
                <a:headEnd/>
                <a:tailEnd/>
              </a:ln>
              <a:effectLst/>
              <a:extLst/>
            </p:spPr>
            <p:txBody>
              <a:bodyPr lIns="0" tIns="0" rIns="0" bIns="0" anchor="ctr">
                <a:spAutoFit/>
              </a:bodyPr>
              <a:lstStyle>
                <a:defPPr>
                  <a:defRPr lang="en-US"/>
                </a:defPPr>
                <a:lvl1pPr algn="ctr" eaLnBrk="1" hangingPunct="1">
                  <a:lnSpc>
                    <a:spcPct val="100000"/>
                  </a:lnSpc>
                  <a:spcBef>
                    <a:spcPct val="50000"/>
                  </a:spcBef>
                  <a:buClrTx/>
                  <a:buSzTx/>
                  <a:buFontTx/>
                  <a:buNone/>
                  <a:defRPr sz="1700" b="1">
                    <a:latin typeface="+mn-lt"/>
                  </a:defRPr>
                </a:lvl1pPr>
                <a:lvl2pPr marL="742950" indent="-285750">
                  <a:lnSpc>
                    <a:spcPct val="95000"/>
                  </a:lnSpc>
                  <a:spcBef>
                    <a:spcPct val="25000"/>
                  </a:spcBef>
                  <a:buChar char="–"/>
                  <a:defRPr sz="2400">
                    <a:latin typeface="Verdana" pitchFamily="34" charset="0"/>
                  </a:defRPr>
                </a:lvl2pPr>
                <a:lvl3pPr marL="1143000" indent="-228600">
                  <a:lnSpc>
                    <a:spcPct val="95000"/>
                  </a:lnSpc>
                  <a:spcBef>
                    <a:spcPct val="20000"/>
                  </a:spcBef>
                  <a:buChar char="•"/>
                  <a:defRPr sz="2000">
                    <a:latin typeface="Verdana" pitchFamily="34" charset="0"/>
                  </a:defRPr>
                </a:lvl3pPr>
                <a:lvl4pPr marL="1600200" indent="-228600">
                  <a:lnSpc>
                    <a:spcPct val="95000"/>
                  </a:lnSpc>
                  <a:spcBef>
                    <a:spcPct val="20000"/>
                  </a:spcBef>
                  <a:buChar char="–"/>
                  <a:defRPr>
                    <a:latin typeface="Verdana" pitchFamily="34" charset="0"/>
                  </a:defRPr>
                </a:lvl4pPr>
                <a:lvl5pPr marL="2057400" indent="-228600">
                  <a:lnSpc>
                    <a:spcPct val="95000"/>
                  </a:lnSpc>
                  <a:spcBef>
                    <a:spcPct val="20000"/>
                  </a:spcBef>
                  <a:buChar char="»"/>
                  <a:defRPr>
                    <a:latin typeface="Verdana" pitchFamily="34" charset="0"/>
                  </a:defRPr>
                </a:lvl5pPr>
                <a:lvl6pPr marL="2514600" indent="-228600" eaLnBrk="0" fontAlgn="base" hangingPunct="0">
                  <a:lnSpc>
                    <a:spcPct val="95000"/>
                  </a:lnSpc>
                  <a:spcBef>
                    <a:spcPct val="20000"/>
                  </a:spcBef>
                  <a:spcAft>
                    <a:spcPct val="0"/>
                  </a:spcAft>
                  <a:buChar char="»"/>
                  <a:defRPr>
                    <a:latin typeface="Verdana" pitchFamily="34" charset="0"/>
                  </a:defRPr>
                </a:lvl6pPr>
                <a:lvl7pPr marL="2971800" indent="-228600" eaLnBrk="0" fontAlgn="base" hangingPunct="0">
                  <a:lnSpc>
                    <a:spcPct val="95000"/>
                  </a:lnSpc>
                  <a:spcBef>
                    <a:spcPct val="20000"/>
                  </a:spcBef>
                  <a:spcAft>
                    <a:spcPct val="0"/>
                  </a:spcAft>
                  <a:buChar char="»"/>
                  <a:defRPr>
                    <a:latin typeface="Verdana" pitchFamily="34" charset="0"/>
                  </a:defRPr>
                </a:lvl7pPr>
                <a:lvl8pPr marL="3429000" indent="-228600" eaLnBrk="0" fontAlgn="base" hangingPunct="0">
                  <a:lnSpc>
                    <a:spcPct val="95000"/>
                  </a:lnSpc>
                  <a:spcBef>
                    <a:spcPct val="20000"/>
                  </a:spcBef>
                  <a:spcAft>
                    <a:spcPct val="0"/>
                  </a:spcAft>
                  <a:buChar char="»"/>
                  <a:defRPr>
                    <a:latin typeface="Verdana" pitchFamily="34" charset="0"/>
                  </a:defRPr>
                </a:lvl8pPr>
                <a:lvl9pPr marL="3886200" indent="-228600" eaLnBrk="0" fontAlgn="base" hangingPunct="0">
                  <a:lnSpc>
                    <a:spcPct val="95000"/>
                  </a:lnSpc>
                  <a:spcBef>
                    <a:spcPct val="20000"/>
                  </a:spcBef>
                  <a:spcAft>
                    <a:spcPct val="0"/>
                  </a:spcAft>
                  <a:buChar char="»"/>
                  <a:defRPr>
                    <a:latin typeface="Verdana"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en-US" sz="1700" b="1" i="0" u="none" strike="noStrike" kern="1200" cap="none" spc="0" normalizeH="0" baseline="0" noProof="0" dirty="0">
                    <a:ln>
                      <a:noFill/>
                    </a:ln>
                    <a:solidFill>
                      <a:srgbClr val="FFFFFF"/>
                    </a:solidFill>
                    <a:effectLst/>
                    <a:uLnTx/>
                    <a:uFillTx/>
                    <a:latin typeface="Calibri"/>
                    <a:ea typeface="+mn-ea"/>
                    <a:cs typeface="Arial" panose="020B0604020202020204" pitchFamily="34" charset="0"/>
                  </a:rPr>
                  <a:t>78</a:t>
                </a:r>
              </a:p>
            </p:txBody>
          </p:sp>
        </p:grpSp>
        <p:grpSp>
          <p:nvGrpSpPr>
            <p:cNvPr id="51" name="Group 50"/>
            <p:cNvGrpSpPr/>
            <p:nvPr/>
          </p:nvGrpSpPr>
          <p:grpSpPr>
            <a:xfrm>
              <a:off x="2217217" y="3832729"/>
              <a:ext cx="2606243" cy="801428"/>
              <a:chOff x="2217217" y="3832729"/>
              <a:chExt cx="2606243" cy="801428"/>
            </a:xfrm>
          </p:grpSpPr>
          <p:sp>
            <p:nvSpPr>
              <p:cNvPr id="3092" name="Text Box 22"/>
              <p:cNvSpPr txBox="1">
                <a:spLocks noChangeArrowheads="1"/>
              </p:cNvSpPr>
              <p:nvPr/>
            </p:nvSpPr>
            <p:spPr bwMode="auto">
              <a:xfrm>
                <a:off x="2217217" y="3965678"/>
                <a:ext cx="2606243" cy="535531"/>
              </a:xfrm>
              <a:prstGeom prst="rect">
                <a:avLst/>
              </a:prstGeom>
              <a:solidFill>
                <a:srgbClr val="FFFFFF"/>
              </a:solidFill>
              <a:ln>
                <a:noFill/>
              </a:ln>
              <a:effectLst/>
              <a:extLst/>
            </p:spPr>
            <p:txBody>
              <a:bodyPr wrap="square" anchor="ctr">
                <a:spAutoFit/>
              </a:bodyPr>
              <a:lstStyle>
                <a:lvl1pPr algn="l" eaLnBrk="0" hangingPunct="0">
                  <a:lnSpc>
                    <a:spcPct val="95000"/>
                  </a:lnSpc>
                  <a:spcBef>
                    <a:spcPct val="55000"/>
                  </a:spcBef>
                  <a:buClr>
                    <a:srgbClr val="F5D345"/>
                  </a:buClr>
                  <a:buSzPct val="85000"/>
                  <a:buChar char="•"/>
                  <a:defRPr sz="2600">
                    <a:solidFill>
                      <a:schemeClr val="tx1"/>
                    </a:solidFill>
                    <a:latin typeface="Verdana" pitchFamily="34" charset="0"/>
                  </a:defRPr>
                </a:lvl1pPr>
                <a:lvl2pPr marL="742950" indent="-285750" algn="l" eaLnBrk="0" hangingPunct="0">
                  <a:lnSpc>
                    <a:spcPct val="95000"/>
                  </a:lnSpc>
                  <a:spcBef>
                    <a:spcPct val="25000"/>
                  </a:spcBef>
                  <a:buChar char="–"/>
                  <a:defRPr sz="2400">
                    <a:solidFill>
                      <a:schemeClr val="tx1"/>
                    </a:solidFill>
                    <a:latin typeface="Verdana" pitchFamily="34" charset="0"/>
                  </a:defRPr>
                </a:lvl2pPr>
                <a:lvl3pPr marL="1143000" indent="-228600" algn="l" eaLnBrk="0" hangingPunct="0">
                  <a:lnSpc>
                    <a:spcPct val="95000"/>
                  </a:lnSpc>
                  <a:spcBef>
                    <a:spcPct val="20000"/>
                  </a:spcBef>
                  <a:buChar char="•"/>
                  <a:defRPr sz="2000">
                    <a:solidFill>
                      <a:schemeClr val="tx1"/>
                    </a:solidFill>
                    <a:latin typeface="Verdana" pitchFamily="34" charset="0"/>
                  </a:defRPr>
                </a:lvl3pPr>
                <a:lvl4pPr marL="1600200" indent="-228600" algn="l" eaLnBrk="0" hangingPunct="0">
                  <a:lnSpc>
                    <a:spcPct val="95000"/>
                  </a:lnSpc>
                  <a:spcBef>
                    <a:spcPct val="20000"/>
                  </a:spcBef>
                  <a:buChar char="–"/>
                  <a:defRPr>
                    <a:solidFill>
                      <a:schemeClr val="tx1"/>
                    </a:solidFill>
                    <a:latin typeface="Verdana" pitchFamily="34" charset="0"/>
                  </a:defRPr>
                </a:lvl4pPr>
                <a:lvl5pPr marL="2057400" indent="-228600" algn="l" eaLnBrk="0" hangingPunct="0">
                  <a:lnSpc>
                    <a:spcPct val="95000"/>
                  </a:lnSpc>
                  <a:spcBef>
                    <a:spcPct val="20000"/>
                  </a:spcBef>
                  <a:buChar char="»"/>
                  <a:defRPr>
                    <a:solidFill>
                      <a:schemeClr val="tx1"/>
                    </a:solidFill>
                    <a:latin typeface="Verdana" pitchFamily="34" charset="0"/>
                  </a:defRPr>
                </a:lvl5pPr>
                <a:lvl6pPr marL="2514600" indent="-228600" eaLnBrk="0" fontAlgn="base" hangingPunct="0">
                  <a:lnSpc>
                    <a:spcPct val="95000"/>
                  </a:lnSpc>
                  <a:spcBef>
                    <a:spcPct val="20000"/>
                  </a:spcBef>
                  <a:spcAft>
                    <a:spcPct val="0"/>
                  </a:spcAft>
                  <a:buChar char="»"/>
                  <a:defRPr>
                    <a:solidFill>
                      <a:schemeClr val="tx1"/>
                    </a:solidFill>
                    <a:latin typeface="Verdana" pitchFamily="34" charset="0"/>
                  </a:defRPr>
                </a:lvl6pPr>
                <a:lvl7pPr marL="2971800" indent="-228600" eaLnBrk="0" fontAlgn="base" hangingPunct="0">
                  <a:lnSpc>
                    <a:spcPct val="95000"/>
                  </a:lnSpc>
                  <a:spcBef>
                    <a:spcPct val="20000"/>
                  </a:spcBef>
                  <a:spcAft>
                    <a:spcPct val="0"/>
                  </a:spcAft>
                  <a:buChar char="»"/>
                  <a:defRPr>
                    <a:solidFill>
                      <a:schemeClr val="tx1"/>
                    </a:solidFill>
                    <a:latin typeface="Verdana" pitchFamily="34" charset="0"/>
                  </a:defRPr>
                </a:lvl7pPr>
                <a:lvl8pPr marL="3429000" indent="-228600" eaLnBrk="0" fontAlgn="base" hangingPunct="0">
                  <a:lnSpc>
                    <a:spcPct val="95000"/>
                  </a:lnSpc>
                  <a:spcBef>
                    <a:spcPct val="20000"/>
                  </a:spcBef>
                  <a:spcAft>
                    <a:spcPct val="0"/>
                  </a:spcAft>
                  <a:buChar char="»"/>
                  <a:defRPr>
                    <a:solidFill>
                      <a:schemeClr val="tx1"/>
                    </a:solidFill>
                    <a:latin typeface="Verdana" pitchFamily="34" charset="0"/>
                  </a:defRPr>
                </a:lvl8pPr>
                <a:lvl9pPr marL="3886200" indent="-228600" eaLnBrk="0" fontAlgn="base" hangingPunct="0">
                  <a:lnSpc>
                    <a:spcPct val="95000"/>
                  </a:lnSpc>
                  <a:spcBef>
                    <a:spcPct val="20000"/>
                  </a:spcBef>
                  <a:spcAft>
                    <a:spcPct val="0"/>
                  </a:spcAft>
                  <a:buChar char="»"/>
                  <a:defRPr>
                    <a:solidFill>
                      <a:schemeClr val="tx1"/>
                    </a:solidFill>
                    <a:latin typeface="Verdana" pitchFamily="34" charset="0"/>
                  </a:defRPr>
                </a:lvl9pPr>
              </a:lstStyle>
              <a:p>
                <a:pPr marL="0" marR="0" lvl="0" indent="0" algn="l" defTabSz="914400" rtl="0" eaLnBrk="1" fontAlgn="base" latinLnBrk="0" hangingPunct="1">
                  <a:lnSpc>
                    <a:spcPct val="90000"/>
                  </a:lnSpc>
                  <a:spcBef>
                    <a:spcPts val="0"/>
                  </a:spcBef>
                  <a:spcAft>
                    <a:spcPct val="0"/>
                  </a:spcAft>
                  <a:buClrTx/>
                  <a:buSzTx/>
                  <a:buFontTx/>
                  <a:buNone/>
                  <a:tabLst/>
                  <a:defRPr/>
                </a:pPr>
                <a:r>
                  <a:rPr kumimoji="0" lang="en-US" altLang="en-US" sz="1600" b="0" i="0" u="none" strike="noStrike" kern="1200" cap="none" spc="0" normalizeH="0" baseline="0" noProof="0" dirty="0">
                    <a:ln>
                      <a:noFill/>
                    </a:ln>
                    <a:solidFill>
                      <a:srgbClr val="002D5B"/>
                    </a:solidFill>
                    <a:effectLst/>
                    <a:uLnTx/>
                    <a:uFillTx/>
                    <a:latin typeface="Calibri"/>
                    <a:ea typeface="+mn-ea"/>
                    <a:cs typeface="Arial" panose="020B0604020202020204" pitchFamily="34" charset="0"/>
                  </a:rPr>
                  <a:t>Break-even point </a:t>
                </a:r>
                <a:br>
                  <a:rPr kumimoji="0" lang="en-US" altLang="en-US" sz="1600" b="0" i="0" u="none" strike="noStrike" kern="1200" cap="none" spc="0" normalizeH="0" baseline="0" noProof="0" dirty="0">
                    <a:ln>
                      <a:noFill/>
                    </a:ln>
                    <a:solidFill>
                      <a:srgbClr val="002D5B"/>
                    </a:solidFill>
                    <a:effectLst/>
                    <a:uLnTx/>
                    <a:uFillTx/>
                    <a:latin typeface="Calibri"/>
                    <a:ea typeface="+mn-ea"/>
                    <a:cs typeface="Arial" panose="020B0604020202020204" pitchFamily="34" charset="0"/>
                  </a:rPr>
                </a:br>
                <a:r>
                  <a:rPr kumimoji="0" lang="en-US" altLang="en-US" sz="1600" b="0" i="0" u="none" strike="noStrike" kern="1200" cap="none" spc="0" normalizeH="0" baseline="0" noProof="0" dirty="0">
                    <a:ln>
                      <a:noFill/>
                    </a:ln>
                    <a:solidFill>
                      <a:srgbClr val="002D5B"/>
                    </a:solidFill>
                    <a:effectLst/>
                    <a:uLnTx/>
                    <a:uFillTx/>
                    <a:latin typeface="Calibri"/>
                    <a:ea typeface="+mn-ea"/>
                    <a:cs typeface="Arial" panose="020B0604020202020204" pitchFamily="34" charset="0"/>
                  </a:rPr>
                  <a:t>for claiming at:</a:t>
                </a:r>
              </a:p>
            </p:txBody>
          </p:sp>
          <p:sp>
            <p:nvSpPr>
              <p:cNvPr id="3093" name="Text Box 27"/>
              <p:cNvSpPr txBox="1">
                <a:spLocks noChangeArrowheads="1"/>
              </p:cNvSpPr>
              <p:nvPr/>
            </p:nvSpPr>
            <p:spPr bwMode="auto">
              <a:xfrm>
                <a:off x="3910901" y="3832729"/>
                <a:ext cx="317749" cy="8014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nchor="ctr">
                <a:noAutofit/>
              </a:bodyPr>
              <a:lstStyle>
                <a:lvl1pPr algn="l" eaLnBrk="0" hangingPunct="0">
                  <a:lnSpc>
                    <a:spcPct val="95000"/>
                  </a:lnSpc>
                  <a:spcBef>
                    <a:spcPct val="55000"/>
                  </a:spcBef>
                  <a:buClr>
                    <a:srgbClr val="F5D345"/>
                  </a:buClr>
                  <a:buSzPct val="85000"/>
                  <a:buChar char="•"/>
                  <a:defRPr sz="2600">
                    <a:solidFill>
                      <a:schemeClr val="tx1"/>
                    </a:solidFill>
                    <a:latin typeface="Verdana" pitchFamily="34" charset="0"/>
                  </a:defRPr>
                </a:lvl1pPr>
                <a:lvl2pPr marL="742950" indent="-285750" algn="l" eaLnBrk="0" hangingPunct="0">
                  <a:lnSpc>
                    <a:spcPct val="95000"/>
                  </a:lnSpc>
                  <a:spcBef>
                    <a:spcPct val="25000"/>
                  </a:spcBef>
                  <a:buChar char="–"/>
                  <a:defRPr sz="2400">
                    <a:solidFill>
                      <a:schemeClr val="tx1"/>
                    </a:solidFill>
                    <a:latin typeface="Verdana" pitchFamily="34" charset="0"/>
                  </a:defRPr>
                </a:lvl2pPr>
                <a:lvl3pPr marL="1143000" indent="-228600" algn="l" eaLnBrk="0" hangingPunct="0">
                  <a:lnSpc>
                    <a:spcPct val="95000"/>
                  </a:lnSpc>
                  <a:spcBef>
                    <a:spcPct val="20000"/>
                  </a:spcBef>
                  <a:buChar char="•"/>
                  <a:defRPr sz="2000">
                    <a:solidFill>
                      <a:schemeClr val="tx1"/>
                    </a:solidFill>
                    <a:latin typeface="Verdana" pitchFamily="34" charset="0"/>
                  </a:defRPr>
                </a:lvl3pPr>
                <a:lvl4pPr marL="1600200" indent="-228600" algn="l" eaLnBrk="0" hangingPunct="0">
                  <a:lnSpc>
                    <a:spcPct val="95000"/>
                  </a:lnSpc>
                  <a:spcBef>
                    <a:spcPct val="20000"/>
                  </a:spcBef>
                  <a:buChar char="–"/>
                  <a:defRPr>
                    <a:solidFill>
                      <a:schemeClr val="tx1"/>
                    </a:solidFill>
                    <a:latin typeface="Verdana" pitchFamily="34" charset="0"/>
                  </a:defRPr>
                </a:lvl4pPr>
                <a:lvl5pPr marL="2057400" indent="-228600" algn="l" eaLnBrk="0" hangingPunct="0">
                  <a:lnSpc>
                    <a:spcPct val="95000"/>
                  </a:lnSpc>
                  <a:spcBef>
                    <a:spcPct val="20000"/>
                  </a:spcBef>
                  <a:buChar char="»"/>
                  <a:defRPr>
                    <a:solidFill>
                      <a:schemeClr val="tx1"/>
                    </a:solidFill>
                    <a:latin typeface="Verdana" pitchFamily="34" charset="0"/>
                  </a:defRPr>
                </a:lvl5pPr>
                <a:lvl6pPr marL="2514600" indent="-228600" eaLnBrk="0" fontAlgn="base" hangingPunct="0">
                  <a:lnSpc>
                    <a:spcPct val="95000"/>
                  </a:lnSpc>
                  <a:spcBef>
                    <a:spcPct val="20000"/>
                  </a:spcBef>
                  <a:spcAft>
                    <a:spcPct val="0"/>
                  </a:spcAft>
                  <a:buChar char="»"/>
                  <a:defRPr>
                    <a:solidFill>
                      <a:schemeClr val="tx1"/>
                    </a:solidFill>
                    <a:latin typeface="Verdana" pitchFamily="34" charset="0"/>
                  </a:defRPr>
                </a:lvl6pPr>
                <a:lvl7pPr marL="2971800" indent="-228600" eaLnBrk="0" fontAlgn="base" hangingPunct="0">
                  <a:lnSpc>
                    <a:spcPct val="95000"/>
                  </a:lnSpc>
                  <a:spcBef>
                    <a:spcPct val="20000"/>
                  </a:spcBef>
                  <a:spcAft>
                    <a:spcPct val="0"/>
                  </a:spcAft>
                  <a:buChar char="»"/>
                  <a:defRPr>
                    <a:solidFill>
                      <a:schemeClr val="tx1"/>
                    </a:solidFill>
                    <a:latin typeface="Verdana" pitchFamily="34" charset="0"/>
                  </a:defRPr>
                </a:lvl7pPr>
                <a:lvl8pPr marL="3429000" indent="-228600" eaLnBrk="0" fontAlgn="base" hangingPunct="0">
                  <a:lnSpc>
                    <a:spcPct val="95000"/>
                  </a:lnSpc>
                  <a:spcBef>
                    <a:spcPct val="20000"/>
                  </a:spcBef>
                  <a:spcAft>
                    <a:spcPct val="0"/>
                  </a:spcAft>
                  <a:buChar char="»"/>
                  <a:defRPr>
                    <a:solidFill>
                      <a:schemeClr val="tx1"/>
                    </a:solidFill>
                    <a:latin typeface="Verdana" pitchFamily="34" charset="0"/>
                  </a:defRPr>
                </a:lvl8pPr>
                <a:lvl9pPr marL="3886200" indent="-228600" eaLnBrk="0" fontAlgn="base" hangingPunct="0">
                  <a:lnSpc>
                    <a:spcPct val="95000"/>
                  </a:lnSpc>
                  <a:spcBef>
                    <a:spcPct val="20000"/>
                  </a:spcBef>
                  <a:spcAft>
                    <a:spcPct val="0"/>
                  </a:spcAft>
                  <a:buChar char="»"/>
                  <a:defRPr>
                    <a:solidFill>
                      <a:schemeClr val="tx1"/>
                    </a:solidFill>
                    <a:latin typeface="Verdana" pitchFamily="34" charset="0"/>
                  </a:defRPr>
                </a:lvl9pPr>
              </a:lstStyle>
              <a:p>
                <a:pPr marL="0" marR="0" lvl="0" indent="0" algn="l" defTabSz="914400" rtl="0" eaLnBrk="1" fontAlgn="base" latinLnBrk="0" hangingPunct="1">
                  <a:lnSpc>
                    <a:spcPct val="80000"/>
                  </a:lnSpc>
                  <a:spcBef>
                    <a:spcPts val="0"/>
                  </a:spcBef>
                  <a:spcAft>
                    <a:spcPct val="0"/>
                  </a:spcAft>
                  <a:buClrTx/>
                  <a:buSzTx/>
                  <a:buFontTx/>
                  <a:buNone/>
                  <a:tabLst/>
                  <a:defRPr/>
                </a:pPr>
                <a:r>
                  <a:rPr kumimoji="0" lang="en-US" altLang="en-US" sz="1700" b="1" i="0" u="none" strike="noStrike" kern="1200" cap="none" spc="0" normalizeH="0" baseline="0" noProof="0" dirty="0">
                    <a:ln>
                      <a:noFill/>
                    </a:ln>
                    <a:solidFill>
                      <a:srgbClr val="F47721"/>
                    </a:solidFill>
                    <a:effectLst/>
                    <a:uLnTx/>
                    <a:uFillTx/>
                    <a:latin typeface="Calibri"/>
                    <a:ea typeface="+mn-ea"/>
                    <a:cs typeface="Arial" panose="020B0604020202020204" pitchFamily="34" charset="0"/>
                  </a:rPr>
                  <a:t>66 vs. 62</a:t>
                </a:r>
              </a:p>
            </p:txBody>
          </p:sp>
        </p:grpSp>
      </p:grpSp>
      <p:sp>
        <p:nvSpPr>
          <p:cNvPr id="49" name="Rectangle 48"/>
          <p:cNvSpPr/>
          <p:nvPr/>
        </p:nvSpPr>
        <p:spPr>
          <a:xfrm>
            <a:off x="1449688" y="2720340"/>
            <a:ext cx="822960" cy="891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077" name="Rectangle 84"/>
          <p:cNvSpPr>
            <a:spLocks noChangeArrowheads="1"/>
          </p:cNvSpPr>
          <p:nvPr/>
        </p:nvSpPr>
        <p:spPr bwMode="auto">
          <a:xfrm>
            <a:off x="1552688" y="2701592"/>
            <a:ext cx="686406" cy="297004"/>
          </a:xfrm>
          <a:prstGeom prst="rect">
            <a:avLst/>
          </a:prstGeom>
          <a:solidFill>
            <a:schemeClr val="tx2"/>
          </a:solidFill>
          <a:ln>
            <a:noFill/>
          </a:ln>
          <a:effectLst/>
          <a:extLst/>
        </p:spPr>
        <p:txBody>
          <a:bodyPr wrap="none" anchor="ctr">
            <a:spAutoFit/>
          </a:bodyPr>
          <a:lstStyle>
            <a:lvl1pPr algn="l" eaLnBrk="0" hangingPunct="0">
              <a:lnSpc>
                <a:spcPct val="95000"/>
              </a:lnSpc>
              <a:spcBef>
                <a:spcPct val="55000"/>
              </a:spcBef>
              <a:buClr>
                <a:srgbClr val="F5D345"/>
              </a:buClr>
              <a:buSzPct val="85000"/>
              <a:buChar char="•"/>
              <a:defRPr sz="2600">
                <a:solidFill>
                  <a:schemeClr val="tx1"/>
                </a:solidFill>
                <a:latin typeface="Verdana" pitchFamily="34" charset="0"/>
              </a:defRPr>
            </a:lvl1pPr>
            <a:lvl2pPr marL="742950" indent="-285750" algn="l" eaLnBrk="0" hangingPunct="0">
              <a:lnSpc>
                <a:spcPct val="95000"/>
              </a:lnSpc>
              <a:spcBef>
                <a:spcPct val="25000"/>
              </a:spcBef>
              <a:buChar char="–"/>
              <a:defRPr sz="2400">
                <a:solidFill>
                  <a:schemeClr val="tx1"/>
                </a:solidFill>
                <a:latin typeface="Verdana" pitchFamily="34" charset="0"/>
              </a:defRPr>
            </a:lvl2pPr>
            <a:lvl3pPr marL="1143000" indent="-228600" algn="l" eaLnBrk="0" hangingPunct="0">
              <a:lnSpc>
                <a:spcPct val="95000"/>
              </a:lnSpc>
              <a:spcBef>
                <a:spcPct val="20000"/>
              </a:spcBef>
              <a:buChar char="•"/>
              <a:defRPr sz="2000">
                <a:solidFill>
                  <a:schemeClr val="tx1"/>
                </a:solidFill>
                <a:latin typeface="Verdana" pitchFamily="34" charset="0"/>
              </a:defRPr>
            </a:lvl3pPr>
            <a:lvl4pPr marL="1600200" indent="-228600" algn="l" eaLnBrk="0" hangingPunct="0">
              <a:lnSpc>
                <a:spcPct val="95000"/>
              </a:lnSpc>
              <a:spcBef>
                <a:spcPct val="20000"/>
              </a:spcBef>
              <a:buChar char="–"/>
              <a:defRPr>
                <a:solidFill>
                  <a:schemeClr val="tx1"/>
                </a:solidFill>
                <a:latin typeface="Verdana" pitchFamily="34" charset="0"/>
              </a:defRPr>
            </a:lvl4pPr>
            <a:lvl5pPr marL="2057400" indent="-228600" algn="l" eaLnBrk="0" hangingPunct="0">
              <a:lnSpc>
                <a:spcPct val="95000"/>
              </a:lnSpc>
              <a:spcBef>
                <a:spcPct val="20000"/>
              </a:spcBef>
              <a:buChar char="»"/>
              <a:defRPr>
                <a:solidFill>
                  <a:schemeClr val="tx1"/>
                </a:solidFill>
                <a:latin typeface="Verdana" pitchFamily="34" charset="0"/>
              </a:defRPr>
            </a:lvl5pPr>
            <a:lvl6pPr marL="2514600" indent="-228600" eaLnBrk="0" fontAlgn="base" hangingPunct="0">
              <a:lnSpc>
                <a:spcPct val="95000"/>
              </a:lnSpc>
              <a:spcBef>
                <a:spcPct val="20000"/>
              </a:spcBef>
              <a:spcAft>
                <a:spcPct val="0"/>
              </a:spcAft>
              <a:buChar char="»"/>
              <a:defRPr>
                <a:solidFill>
                  <a:schemeClr val="tx1"/>
                </a:solidFill>
                <a:latin typeface="Verdana" pitchFamily="34" charset="0"/>
              </a:defRPr>
            </a:lvl6pPr>
            <a:lvl7pPr marL="2971800" indent="-228600" eaLnBrk="0" fontAlgn="base" hangingPunct="0">
              <a:lnSpc>
                <a:spcPct val="95000"/>
              </a:lnSpc>
              <a:spcBef>
                <a:spcPct val="20000"/>
              </a:spcBef>
              <a:spcAft>
                <a:spcPct val="0"/>
              </a:spcAft>
              <a:buChar char="»"/>
              <a:defRPr>
                <a:solidFill>
                  <a:schemeClr val="tx1"/>
                </a:solidFill>
                <a:latin typeface="Verdana" pitchFamily="34" charset="0"/>
              </a:defRPr>
            </a:lvl7pPr>
            <a:lvl8pPr marL="3429000" indent="-228600" eaLnBrk="0" fontAlgn="base" hangingPunct="0">
              <a:lnSpc>
                <a:spcPct val="95000"/>
              </a:lnSpc>
              <a:spcBef>
                <a:spcPct val="20000"/>
              </a:spcBef>
              <a:spcAft>
                <a:spcPct val="0"/>
              </a:spcAft>
              <a:buChar char="»"/>
              <a:defRPr>
                <a:solidFill>
                  <a:schemeClr val="tx1"/>
                </a:solidFill>
                <a:latin typeface="Verdana" pitchFamily="34" charset="0"/>
              </a:defRPr>
            </a:lvl8pPr>
            <a:lvl9pPr marL="3886200" indent="-228600" eaLnBrk="0" fontAlgn="base" hangingPunct="0">
              <a:lnSpc>
                <a:spcPct val="95000"/>
              </a:lnSpc>
              <a:spcBef>
                <a:spcPct val="20000"/>
              </a:spcBef>
              <a:spcAft>
                <a:spcPct val="0"/>
              </a:spcAft>
              <a:buChar char="»"/>
              <a:defRPr>
                <a:solidFill>
                  <a:schemeClr val="tx1"/>
                </a:solidFill>
                <a:latin typeface="Verdana" pitchFamily="34" charset="0"/>
              </a:defRPr>
            </a:lvl9pPr>
          </a:lstStyle>
          <a:p>
            <a:pPr marL="0" marR="0" lvl="0" indent="0" algn="ctr" defTabSz="914400" rtl="0" eaLnBrk="1" fontAlgn="base" latinLnBrk="0" hangingPunct="1">
              <a:lnSpc>
                <a:spcPct val="95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$1,483</a:t>
            </a:r>
          </a:p>
        </p:txBody>
      </p:sp>
      <p:sp>
        <p:nvSpPr>
          <p:cNvPr id="3078" name="Rectangle 85"/>
          <p:cNvSpPr>
            <a:spLocks noChangeArrowheads="1"/>
          </p:cNvSpPr>
          <p:nvPr/>
        </p:nvSpPr>
        <p:spPr bwMode="auto">
          <a:xfrm>
            <a:off x="1552688" y="3032674"/>
            <a:ext cx="686406" cy="297004"/>
          </a:xfrm>
          <a:prstGeom prst="rect">
            <a:avLst/>
          </a:prstGeom>
          <a:solidFill>
            <a:schemeClr val="accent2"/>
          </a:solidFill>
          <a:ln>
            <a:noFill/>
          </a:ln>
          <a:effectLst/>
          <a:extLst/>
        </p:spPr>
        <p:txBody>
          <a:bodyPr wrap="none" anchor="ctr">
            <a:spAutoFit/>
          </a:bodyPr>
          <a:lstStyle>
            <a:lvl1pPr algn="l" eaLnBrk="0" hangingPunct="0">
              <a:lnSpc>
                <a:spcPct val="95000"/>
              </a:lnSpc>
              <a:spcBef>
                <a:spcPct val="55000"/>
              </a:spcBef>
              <a:buClr>
                <a:srgbClr val="F5D345"/>
              </a:buClr>
              <a:buSzPct val="85000"/>
              <a:buChar char="•"/>
              <a:defRPr sz="2600">
                <a:solidFill>
                  <a:schemeClr val="tx1"/>
                </a:solidFill>
                <a:latin typeface="Verdana" pitchFamily="34" charset="0"/>
              </a:defRPr>
            </a:lvl1pPr>
            <a:lvl2pPr marL="742950" indent="-285750" algn="l" eaLnBrk="0" hangingPunct="0">
              <a:lnSpc>
                <a:spcPct val="95000"/>
              </a:lnSpc>
              <a:spcBef>
                <a:spcPct val="25000"/>
              </a:spcBef>
              <a:buChar char="–"/>
              <a:defRPr sz="2400">
                <a:solidFill>
                  <a:schemeClr val="tx1"/>
                </a:solidFill>
                <a:latin typeface="Verdana" pitchFamily="34" charset="0"/>
              </a:defRPr>
            </a:lvl2pPr>
            <a:lvl3pPr marL="1143000" indent="-228600" algn="l" eaLnBrk="0" hangingPunct="0">
              <a:lnSpc>
                <a:spcPct val="95000"/>
              </a:lnSpc>
              <a:spcBef>
                <a:spcPct val="20000"/>
              </a:spcBef>
              <a:buChar char="•"/>
              <a:defRPr sz="2000">
                <a:solidFill>
                  <a:schemeClr val="tx1"/>
                </a:solidFill>
                <a:latin typeface="Verdana" pitchFamily="34" charset="0"/>
              </a:defRPr>
            </a:lvl3pPr>
            <a:lvl4pPr marL="1600200" indent="-228600" algn="l" eaLnBrk="0" hangingPunct="0">
              <a:lnSpc>
                <a:spcPct val="95000"/>
              </a:lnSpc>
              <a:spcBef>
                <a:spcPct val="20000"/>
              </a:spcBef>
              <a:buChar char="–"/>
              <a:defRPr>
                <a:solidFill>
                  <a:schemeClr val="tx1"/>
                </a:solidFill>
                <a:latin typeface="Verdana" pitchFamily="34" charset="0"/>
              </a:defRPr>
            </a:lvl4pPr>
            <a:lvl5pPr marL="2057400" indent="-228600" algn="l" eaLnBrk="0" hangingPunct="0">
              <a:lnSpc>
                <a:spcPct val="95000"/>
              </a:lnSpc>
              <a:spcBef>
                <a:spcPct val="20000"/>
              </a:spcBef>
              <a:buChar char="»"/>
              <a:defRPr>
                <a:solidFill>
                  <a:schemeClr val="tx1"/>
                </a:solidFill>
                <a:latin typeface="Verdana" pitchFamily="34" charset="0"/>
              </a:defRPr>
            </a:lvl5pPr>
            <a:lvl6pPr marL="2514600" indent="-228600" eaLnBrk="0" fontAlgn="base" hangingPunct="0">
              <a:lnSpc>
                <a:spcPct val="95000"/>
              </a:lnSpc>
              <a:spcBef>
                <a:spcPct val="20000"/>
              </a:spcBef>
              <a:spcAft>
                <a:spcPct val="0"/>
              </a:spcAft>
              <a:buChar char="»"/>
              <a:defRPr>
                <a:solidFill>
                  <a:schemeClr val="tx1"/>
                </a:solidFill>
                <a:latin typeface="Verdana" pitchFamily="34" charset="0"/>
              </a:defRPr>
            </a:lvl6pPr>
            <a:lvl7pPr marL="2971800" indent="-228600" eaLnBrk="0" fontAlgn="base" hangingPunct="0">
              <a:lnSpc>
                <a:spcPct val="95000"/>
              </a:lnSpc>
              <a:spcBef>
                <a:spcPct val="20000"/>
              </a:spcBef>
              <a:spcAft>
                <a:spcPct val="0"/>
              </a:spcAft>
              <a:buChar char="»"/>
              <a:defRPr>
                <a:solidFill>
                  <a:schemeClr val="tx1"/>
                </a:solidFill>
                <a:latin typeface="Verdana" pitchFamily="34" charset="0"/>
              </a:defRPr>
            </a:lvl7pPr>
            <a:lvl8pPr marL="3429000" indent="-228600" eaLnBrk="0" fontAlgn="base" hangingPunct="0">
              <a:lnSpc>
                <a:spcPct val="95000"/>
              </a:lnSpc>
              <a:spcBef>
                <a:spcPct val="20000"/>
              </a:spcBef>
              <a:spcAft>
                <a:spcPct val="0"/>
              </a:spcAft>
              <a:buChar char="»"/>
              <a:defRPr>
                <a:solidFill>
                  <a:schemeClr val="tx1"/>
                </a:solidFill>
                <a:latin typeface="Verdana" pitchFamily="34" charset="0"/>
              </a:defRPr>
            </a:lvl8pPr>
            <a:lvl9pPr marL="3886200" indent="-228600" eaLnBrk="0" fontAlgn="base" hangingPunct="0">
              <a:lnSpc>
                <a:spcPct val="95000"/>
              </a:lnSpc>
              <a:spcBef>
                <a:spcPct val="20000"/>
              </a:spcBef>
              <a:spcAft>
                <a:spcPct val="0"/>
              </a:spcAft>
              <a:buChar char="»"/>
              <a:defRPr>
                <a:solidFill>
                  <a:schemeClr val="tx1"/>
                </a:solidFill>
                <a:latin typeface="Verdana" pitchFamily="34" charset="0"/>
              </a:defRPr>
            </a:lvl9pPr>
          </a:lstStyle>
          <a:p>
            <a:pPr marL="0" marR="0" lvl="0" indent="0" algn="ctr" defTabSz="914400" rtl="0" eaLnBrk="1" fontAlgn="base" latinLnBrk="0" hangingPunct="1">
              <a:lnSpc>
                <a:spcPct val="95000"/>
              </a:lnSpc>
              <a:spcBef>
                <a:spcPct val="0"/>
              </a:spcBef>
              <a:spcAft>
                <a:spcPct val="0"/>
              </a:spcAft>
              <a:buClrTx/>
              <a:buSzTx/>
              <a:buFontTx/>
              <a:buNone/>
              <a:tabLst/>
              <a:defRPr/>
            </a:pPr>
            <a:r>
              <a:rPr kumimoji="0" lang="en-US" altLang="en-US" sz="1400" b="0" i="0" u="none" strike="noStrike" kern="1200" cap="none" spc="0" normalizeH="0" baseline="0" noProof="0">
                <a:ln>
                  <a:noFill/>
                </a:ln>
                <a:solidFill>
                  <a:prstClr val="white"/>
                </a:solidFill>
                <a:effectLst/>
                <a:uLnTx/>
                <a:uFillTx/>
                <a:latin typeface="Calibri"/>
                <a:ea typeface="+mn-ea"/>
                <a:cs typeface="Arial" panose="020B0604020202020204" pitchFamily="34" charset="0"/>
              </a:rPr>
              <a:t>$2,000</a:t>
            </a:r>
          </a:p>
        </p:txBody>
      </p:sp>
      <p:sp>
        <p:nvSpPr>
          <p:cNvPr id="3079" name="Rectangle 86"/>
          <p:cNvSpPr>
            <a:spLocks noChangeArrowheads="1"/>
          </p:cNvSpPr>
          <p:nvPr/>
        </p:nvSpPr>
        <p:spPr bwMode="auto">
          <a:xfrm>
            <a:off x="1552688" y="3363755"/>
            <a:ext cx="686406" cy="297004"/>
          </a:xfrm>
          <a:prstGeom prst="rect">
            <a:avLst/>
          </a:prstGeom>
          <a:solidFill>
            <a:srgbClr val="67963A"/>
          </a:solidFill>
          <a:ln>
            <a:noFill/>
          </a:ln>
          <a:effectLst/>
          <a:extLst/>
        </p:spPr>
        <p:txBody>
          <a:bodyPr wrap="none" anchor="ctr">
            <a:spAutoFit/>
          </a:bodyPr>
          <a:lstStyle>
            <a:lvl1pPr algn="l" eaLnBrk="0" hangingPunct="0">
              <a:lnSpc>
                <a:spcPct val="95000"/>
              </a:lnSpc>
              <a:spcBef>
                <a:spcPct val="55000"/>
              </a:spcBef>
              <a:buClr>
                <a:srgbClr val="F5D345"/>
              </a:buClr>
              <a:buSzPct val="85000"/>
              <a:buChar char="•"/>
              <a:defRPr sz="2600">
                <a:solidFill>
                  <a:schemeClr val="tx1"/>
                </a:solidFill>
                <a:latin typeface="Verdana" pitchFamily="34" charset="0"/>
              </a:defRPr>
            </a:lvl1pPr>
            <a:lvl2pPr marL="742950" indent="-285750" algn="l" eaLnBrk="0" hangingPunct="0">
              <a:lnSpc>
                <a:spcPct val="95000"/>
              </a:lnSpc>
              <a:spcBef>
                <a:spcPct val="25000"/>
              </a:spcBef>
              <a:buChar char="–"/>
              <a:defRPr sz="2400">
                <a:solidFill>
                  <a:schemeClr val="tx1"/>
                </a:solidFill>
                <a:latin typeface="Verdana" pitchFamily="34" charset="0"/>
              </a:defRPr>
            </a:lvl2pPr>
            <a:lvl3pPr marL="1143000" indent="-228600" algn="l" eaLnBrk="0" hangingPunct="0">
              <a:lnSpc>
                <a:spcPct val="95000"/>
              </a:lnSpc>
              <a:spcBef>
                <a:spcPct val="20000"/>
              </a:spcBef>
              <a:buChar char="•"/>
              <a:defRPr sz="2000">
                <a:solidFill>
                  <a:schemeClr val="tx1"/>
                </a:solidFill>
                <a:latin typeface="Verdana" pitchFamily="34" charset="0"/>
              </a:defRPr>
            </a:lvl3pPr>
            <a:lvl4pPr marL="1600200" indent="-228600" algn="l" eaLnBrk="0" hangingPunct="0">
              <a:lnSpc>
                <a:spcPct val="95000"/>
              </a:lnSpc>
              <a:spcBef>
                <a:spcPct val="20000"/>
              </a:spcBef>
              <a:buChar char="–"/>
              <a:defRPr>
                <a:solidFill>
                  <a:schemeClr val="tx1"/>
                </a:solidFill>
                <a:latin typeface="Verdana" pitchFamily="34" charset="0"/>
              </a:defRPr>
            </a:lvl4pPr>
            <a:lvl5pPr marL="2057400" indent="-228600" algn="l" eaLnBrk="0" hangingPunct="0">
              <a:lnSpc>
                <a:spcPct val="95000"/>
              </a:lnSpc>
              <a:spcBef>
                <a:spcPct val="20000"/>
              </a:spcBef>
              <a:buChar char="»"/>
              <a:defRPr>
                <a:solidFill>
                  <a:schemeClr val="tx1"/>
                </a:solidFill>
                <a:latin typeface="Verdana" pitchFamily="34" charset="0"/>
              </a:defRPr>
            </a:lvl5pPr>
            <a:lvl6pPr marL="2514600" indent="-228600" eaLnBrk="0" fontAlgn="base" hangingPunct="0">
              <a:lnSpc>
                <a:spcPct val="95000"/>
              </a:lnSpc>
              <a:spcBef>
                <a:spcPct val="20000"/>
              </a:spcBef>
              <a:spcAft>
                <a:spcPct val="0"/>
              </a:spcAft>
              <a:buChar char="»"/>
              <a:defRPr>
                <a:solidFill>
                  <a:schemeClr val="tx1"/>
                </a:solidFill>
                <a:latin typeface="Verdana" pitchFamily="34" charset="0"/>
              </a:defRPr>
            </a:lvl6pPr>
            <a:lvl7pPr marL="2971800" indent="-228600" eaLnBrk="0" fontAlgn="base" hangingPunct="0">
              <a:lnSpc>
                <a:spcPct val="95000"/>
              </a:lnSpc>
              <a:spcBef>
                <a:spcPct val="20000"/>
              </a:spcBef>
              <a:spcAft>
                <a:spcPct val="0"/>
              </a:spcAft>
              <a:buChar char="»"/>
              <a:defRPr>
                <a:solidFill>
                  <a:schemeClr val="tx1"/>
                </a:solidFill>
                <a:latin typeface="Verdana" pitchFamily="34" charset="0"/>
              </a:defRPr>
            </a:lvl7pPr>
            <a:lvl8pPr marL="3429000" indent="-228600" eaLnBrk="0" fontAlgn="base" hangingPunct="0">
              <a:lnSpc>
                <a:spcPct val="95000"/>
              </a:lnSpc>
              <a:spcBef>
                <a:spcPct val="20000"/>
              </a:spcBef>
              <a:spcAft>
                <a:spcPct val="0"/>
              </a:spcAft>
              <a:buChar char="»"/>
              <a:defRPr>
                <a:solidFill>
                  <a:schemeClr val="tx1"/>
                </a:solidFill>
                <a:latin typeface="Verdana" pitchFamily="34" charset="0"/>
              </a:defRPr>
            </a:lvl8pPr>
            <a:lvl9pPr marL="3886200" indent="-228600" eaLnBrk="0" fontAlgn="base" hangingPunct="0">
              <a:lnSpc>
                <a:spcPct val="95000"/>
              </a:lnSpc>
              <a:spcBef>
                <a:spcPct val="20000"/>
              </a:spcBef>
              <a:spcAft>
                <a:spcPct val="0"/>
              </a:spcAft>
              <a:buChar char="»"/>
              <a:defRPr>
                <a:solidFill>
                  <a:schemeClr val="tx1"/>
                </a:solidFill>
                <a:latin typeface="Verdana" pitchFamily="34" charset="0"/>
              </a:defRPr>
            </a:lvl9pPr>
          </a:lstStyle>
          <a:p>
            <a:pPr marL="0" marR="0" lvl="0" indent="0" algn="ctr" defTabSz="914400" rtl="0" eaLnBrk="1" fontAlgn="base" latinLnBrk="0" hangingPunct="1">
              <a:lnSpc>
                <a:spcPct val="95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$2,613</a:t>
            </a:r>
          </a:p>
        </p:txBody>
      </p:sp>
      <p:grpSp>
        <p:nvGrpSpPr>
          <p:cNvPr id="54" name="Group 53"/>
          <p:cNvGrpSpPr/>
          <p:nvPr/>
        </p:nvGrpSpPr>
        <p:grpSpPr>
          <a:xfrm>
            <a:off x="4537862" y="3832729"/>
            <a:ext cx="395211" cy="1922382"/>
            <a:chOff x="4505494" y="3832729"/>
            <a:chExt cx="395211" cy="1922382"/>
          </a:xfrm>
        </p:grpSpPr>
        <p:grpSp>
          <p:nvGrpSpPr>
            <p:cNvPr id="39" name="Group 38"/>
            <p:cNvGrpSpPr/>
            <p:nvPr/>
          </p:nvGrpSpPr>
          <p:grpSpPr>
            <a:xfrm>
              <a:off x="4505494" y="4748776"/>
              <a:ext cx="390525" cy="1006335"/>
              <a:chOff x="4456942" y="4748776"/>
              <a:chExt cx="390525" cy="1006335"/>
            </a:xfrm>
          </p:grpSpPr>
          <p:sp>
            <p:nvSpPr>
              <p:cNvPr id="3095" name="Line 21"/>
              <p:cNvSpPr>
                <a:spLocks noChangeShapeType="1"/>
              </p:cNvSpPr>
              <p:nvPr/>
            </p:nvSpPr>
            <p:spPr bwMode="auto">
              <a:xfrm>
                <a:off x="4652204" y="4748776"/>
                <a:ext cx="0" cy="1006335"/>
              </a:xfrm>
              <a:prstGeom prst="line">
                <a:avLst/>
              </a:prstGeom>
              <a:noFill/>
              <a:ln w="28575" cap="rnd">
                <a:solidFill>
                  <a:schemeClr val="tx1"/>
                </a:solidFill>
                <a:round/>
                <a:headEnd type="oval" w="med" len="med"/>
                <a:tailEnd/>
              </a:ln>
              <a:effectLst/>
              <a:extLst>
                <a:ext uri="{909E8E84-426E-40dd-AFC4-6F175D3DCCD1}">
                  <a14:hiddenFill xmlns:a14="http://schemas.microsoft.com/office/drawing/2010/main" xmlns="">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2D5B"/>
                  </a:solidFill>
                  <a:effectLst/>
                  <a:uLnTx/>
                  <a:uFillTx/>
                  <a:latin typeface="Calibri"/>
                  <a:ea typeface="+mn-ea"/>
                  <a:cs typeface="Arial" panose="020B0604020202020204" pitchFamily="34" charset="0"/>
                </a:endParaRPr>
              </a:p>
            </p:txBody>
          </p:sp>
          <p:sp>
            <p:nvSpPr>
              <p:cNvPr id="3097" name="Text Box 31"/>
              <p:cNvSpPr txBox="1">
                <a:spLocks noChangeArrowheads="1"/>
              </p:cNvSpPr>
              <p:nvPr/>
            </p:nvSpPr>
            <p:spPr bwMode="auto">
              <a:xfrm>
                <a:off x="4456942" y="5281916"/>
                <a:ext cx="390525" cy="367873"/>
              </a:xfrm>
              <a:prstGeom prst="ellipse">
                <a:avLst/>
              </a:prstGeom>
              <a:solidFill>
                <a:srgbClr val="67963A"/>
              </a:solidFill>
              <a:ln w="28575">
                <a:solidFill>
                  <a:schemeClr val="tx1"/>
                </a:solidFill>
                <a:miter lim="800000"/>
                <a:headEnd/>
                <a:tailEnd/>
              </a:ln>
              <a:effectLst/>
              <a:extLst/>
            </p:spPr>
            <p:txBody>
              <a:bodyPr lIns="0" tIns="0" rIns="0" bIns="0" anchor="ctr">
                <a:spAutoFit/>
              </a:bodyPr>
              <a:lstStyle>
                <a:defPPr>
                  <a:defRPr lang="en-US"/>
                </a:defPPr>
                <a:lvl1pPr algn="ctr" eaLnBrk="1" hangingPunct="1">
                  <a:lnSpc>
                    <a:spcPct val="100000"/>
                  </a:lnSpc>
                  <a:spcBef>
                    <a:spcPct val="50000"/>
                  </a:spcBef>
                  <a:buClrTx/>
                  <a:buSzTx/>
                  <a:buFontTx/>
                  <a:buNone/>
                  <a:defRPr sz="1700" b="1">
                    <a:latin typeface="+mn-lt"/>
                  </a:defRPr>
                </a:lvl1pPr>
                <a:lvl2pPr marL="742950" indent="-285750">
                  <a:lnSpc>
                    <a:spcPct val="95000"/>
                  </a:lnSpc>
                  <a:spcBef>
                    <a:spcPct val="25000"/>
                  </a:spcBef>
                  <a:buChar char="–"/>
                  <a:defRPr sz="2400">
                    <a:latin typeface="Verdana" pitchFamily="34" charset="0"/>
                  </a:defRPr>
                </a:lvl2pPr>
                <a:lvl3pPr marL="1143000" indent="-228600">
                  <a:lnSpc>
                    <a:spcPct val="95000"/>
                  </a:lnSpc>
                  <a:spcBef>
                    <a:spcPct val="20000"/>
                  </a:spcBef>
                  <a:buChar char="•"/>
                  <a:defRPr sz="2000">
                    <a:latin typeface="Verdana" pitchFamily="34" charset="0"/>
                  </a:defRPr>
                </a:lvl3pPr>
                <a:lvl4pPr marL="1600200" indent="-228600">
                  <a:lnSpc>
                    <a:spcPct val="95000"/>
                  </a:lnSpc>
                  <a:spcBef>
                    <a:spcPct val="20000"/>
                  </a:spcBef>
                  <a:buChar char="–"/>
                  <a:defRPr>
                    <a:latin typeface="Verdana" pitchFamily="34" charset="0"/>
                  </a:defRPr>
                </a:lvl4pPr>
                <a:lvl5pPr marL="2057400" indent="-228600">
                  <a:lnSpc>
                    <a:spcPct val="95000"/>
                  </a:lnSpc>
                  <a:spcBef>
                    <a:spcPct val="20000"/>
                  </a:spcBef>
                  <a:buChar char="»"/>
                  <a:defRPr>
                    <a:latin typeface="Verdana" pitchFamily="34" charset="0"/>
                  </a:defRPr>
                </a:lvl5pPr>
                <a:lvl6pPr marL="2514600" indent="-228600" eaLnBrk="0" fontAlgn="base" hangingPunct="0">
                  <a:lnSpc>
                    <a:spcPct val="95000"/>
                  </a:lnSpc>
                  <a:spcBef>
                    <a:spcPct val="20000"/>
                  </a:spcBef>
                  <a:spcAft>
                    <a:spcPct val="0"/>
                  </a:spcAft>
                  <a:buChar char="»"/>
                  <a:defRPr>
                    <a:latin typeface="Verdana" pitchFamily="34" charset="0"/>
                  </a:defRPr>
                </a:lvl6pPr>
                <a:lvl7pPr marL="2971800" indent="-228600" eaLnBrk="0" fontAlgn="base" hangingPunct="0">
                  <a:lnSpc>
                    <a:spcPct val="95000"/>
                  </a:lnSpc>
                  <a:spcBef>
                    <a:spcPct val="20000"/>
                  </a:spcBef>
                  <a:spcAft>
                    <a:spcPct val="0"/>
                  </a:spcAft>
                  <a:buChar char="»"/>
                  <a:defRPr>
                    <a:latin typeface="Verdana" pitchFamily="34" charset="0"/>
                  </a:defRPr>
                </a:lvl7pPr>
                <a:lvl8pPr marL="3429000" indent="-228600" eaLnBrk="0" fontAlgn="base" hangingPunct="0">
                  <a:lnSpc>
                    <a:spcPct val="95000"/>
                  </a:lnSpc>
                  <a:spcBef>
                    <a:spcPct val="20000"/>
                  </a:spcBef>
                  <a:spcAft>
                    <a:spcPct val="0"/>
                  </a:spcAft>
                  <a:buChar char="»"/>
                  <a:defRPr>
                    <a:latin typeface="Verdana" pitchFamily="34" charset="0"/>
                  </a:defRPr>
                </a:lvl8pPr>
                <a:lvl9pPr marL="3886200" indent="-228600" eaLnBrk="0" fontAlgn="base" hangingPunct="0">
                  <a:lnSpc>
                    <a:spcPct val="95000"/>
                  </a:lnSpc>
                  <a:spcBef>
                    <a:spcPct val="20000"/>
                  </a:spcBef>
                  <a:spcAft>
                    <a:spcPct val="0"/>
                  </a:spcAft>
                  <a:buChar char="»"/>
                  <a:defRPr>
                    <a:latin typeface="Verdana"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en-US" sz="1700" b="1" i="0" u="none" strike="noStrike" kern="1200" cap="none" spc="0" normalizeH="0" baseline="0" noProof="0" dirty="0">
                    <a:ln>
                      <a:noFill/>
                    </a:ln>
                    <a:solidFill>
                      <a:srgbClr val="FFFFFF"/>
                    </a:solidFill>
                    <a:effectLst/>
                    <a:uLnTx/>
                    <a:uFillTx/>
                    <a:latin typeface="Calibri"/>
                    <a:ea typeface="+mn-ea"/>
                    <a:cs typeface="Arial" panose="020B0604020202020204" pitchFamily="34" charset="0"/>
                  </a:rPr>
                  <a:t>82</a:t>
                </a:r>
              </a:p>
            </p:txBody>
          </p:sp>
        </p:grpSp>
        <p:sp>
          <p:nvSpPr>
            <p:cNvPr id="3096" name="Text Box 28"/>
            <p:cNvSpPr txBox="1">
              <a:spLocks noChangeArrowheads="1"/>
            </p:cNvSpPr>
            <p:nvPr/>
          </p:nvSpPr>
          <p:spPr bwMode="auto">
            <a:xfrm>
              <a:off x="4582956" y="3832729"/>
              <a:ext cx="317749" cy="8014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nchor="ctr">
              <a:noAutofit/>
            </a:bodyPr>
            <a:lstStyle>
              <a:lvl1pPr algn="l" eaLnBrk="0" hangingPunct="0">
                <a:lnSpc>
                  <a:spcPct val="95000"/>
                </a:lnSpc>
                <a:spcBef>
                  <a:spcPct val="55000"/>
                </a:spcBef>
                <a:buClr>
                  <a:srgbClr val="F5D345"/>
                </a:buClr>
                <a:buSzPct val="85000"/>
                <a:buChar char="•"/>
                <a:defRPr sz="2600">
                  <a:solidFill>
                    <a:schemeClr val="tx1"/>
                  </a:solidFill>
                  <a:latin typeface="Verdana" pitchFamily="34" charset="0"/>
                </a:defRPr>
              </a:lvl1pPr>
              <a:lvl2pPr marL="742950" indent="-285750" algn="l" eaLnBrk="0" hangingPunct="0">
                <a:lnSpc>
                  <a:spcPct val="95000"/>
                </a:lnSpc>
                <a:spcBef>
                  <a:spcPct val="25000"/>
                </a:spcBef>
                <a:buChar char="–"/>
                <a:defRPr sz="2400">
                  <a:solidFill>
                    <a:schemeClr val="tx1"/>
                  </a:solidFill>
                  <a:latin typeface="Verdana" pitchFamily="34" charset="0"/>
                </a:defRPr>
              </a:lvl2pPr>
              <a:lvl3pPr marL="1143000" indent="-228600" algn="l" eaLnBrk="0" hangingPunct="0">
                <a:lnSpc>
                  <a:spcPct val="95000"/>
                </a:lnSpc>
                <a:spcBef>
                  <a:spcPct val="20000"/>
                </a:spcBef>
                <a:buChar char="•"/>
                <a:defRPr sz="2000">
                  <a:solidFill>
                    <a:schemeClr val="tx1"/>
                  </a:solidFill>
                  <a:latin typeface="Verdana" pitchFamily="34" charset="0"/>
                </a:defRPr>
              </a:lvl3pPr>
              <a:lvl4pPr marL="1600200" indent="-228600" algn="l" eaLnBrk="0" hangingPunct="0">
                <a:lnSpc>
                  <a:spcPct val="95000"/>
                </a:lnSpc>
                <a:spcBef>
                  <a:spcPct val="20000"/>
                </a:spcBef>
                <a:buChar char="–"/>
                <a:defRPr>
                  <a:solidFill>
                    <a:schemeClr val="tx1"/>
                  </a:solidFill>
                  <a:latin typeface="Verdana" pitchFamily="34" charset="0"/>
                </a:defRPr>
              </a:lvl4pPr>
              <a:lvl5pPr marL="2057400" indent="-228600" algn="l" eaLnBrk="0" hangingPunct="0">
                <a:lnSpc>
                  <a:spcPct val="95000"/>
                </a:lnSpc>
                <a:spcBef>
                  <a:spcPct val="20000"/>
                </a:spcBef>
                <a:buChar char="»"/>
                <a:defRPr>
                  <a:solidFill>
                    <a:schemeClr val="tx1"/>
                  </a:solidFill>
                  <a:latin typeface="Verdana" pitchFamily="34" charset="0"/>
                </a:defRPr>
              </a:lvl5pPr>
              <a:lvl6pPr marL="2514600" indent="-228600" eaLnBrk="0" fontAlgn="base" hangingPunct="0">
                <a:lnSpc>
                  <a:spcPct val="95000"/>
                </a:lnSpc>
                <a:spcBef>
                  <a:spcPct val="20000"/>
                </a:spcBef>
                <a:spcAft>
                  <a:spcPct val="0"/>
                </a:spcAft>
                <a:buChar char="»"/>
                <a:defRPr>
                  <a:solidFill>
                    <a:schemeClr val="tx1"/>
                  </a:solidFill>
                  <a:latin typeface="Verdana" pitchFamily="34" charset="0"/>
                </a:defRPr>
              </a:lvl6pPr>
              <a:lvl7pPr marL="2971800" indent="-228600" eaLnBrk="0" fontAlgn="base" hangingPunct="0">
                <a:lnSpc>
                  <a:spcPct val="95000"/>
                </a:lnSpc>
                <a:spcBef>
                  <a:spcPct val="20000"/>
                </a:spcBef>
                <a:spcAft>
                  <a:spcPct val="0"/>
                </a:spcAft>
                <a:buChar char="»"/>
                <a:defRPr>
                  <a:solidFill>
                    <a:schemeClr val="tx1"/>
                  </a:solidFill>
                  <a:latin typeface="Verdana" pitchFamily="34" charset="0"/>
                </a:defRPr>
              </a:lvl7pPr>
              <a:lvl8pPr marL="3429000" indent="-228600" eaLnBrk="0" fontAlgn="base" hangingPunct="0">
                <a:lnSpc>
                  <a:spcPct val="95000"/>
                </a:lnSpc>
                <a:spcBef>
                  <a:spcPct val="20000"/>
                </a:spcBef>
                <a:spcAft>
                  <a:spcPct val="0"/>
                </a:spcAft>
                <a:buChar char="»"/>
                <a:defRPr>
                  <a:solidFill>
                    <a:schemeClr val="tx1"/>
                  </a:solidFill>
                  <a:latin typeface="Verdana" pitchFamily="34" charset="0"/>
                </a:defRPr>
              </a:lvl8pPr>
              <a:lvl9pPr marL="3886200" indent="-228600" eaLnBrk="0" fontAlgn="base" hangingPunct="0">
                <a:lnSpc>
                  <a:spcPct val="95000"/>
                </a:lnSpc>
                <a:spcBef>
                  <a:spcPct val="20000"/>
                </a:spcBef>
                <a:spcAft>
                  <a:spcPct val="0"/>
                </a:spcAft>
                <a:buChar char="»"/>
                <a:defRPr>
                  <a:solidFill>
                    <a:schemeClr val="tx1"/>
                  </a:solidFill>
                  <a:latin typeface="Verdana" pitchFamily="34" charset="0"/>
                </a:defRPr>
              </a:lvl9pPr>
            </a:lstStyle>
            <a:p>
              <a:pPr marL="0" marR="0" lvl="0" indent="0" algn="l" defTabSz="914400" rtl="0" eaLnBrk="1" fontAlgn="base" latinLnBrk="0" hangingPunct="1">
                <a:lnSpc>
                  <a:spcPct val="80000"/>
                </a:lnSpc>
                <a:spcBef>
                  <a:spcPts val="0"/>
                </a:spcBef>
                <a:spcAft>
                  <a:spcPct val="0"/>
                </a:spcAft>
                <a:buClrTx/>
                <a:buSzTx/>
                <a:buFontTx/>
                <a:buNone/>
                <a:tabLst/>
                <a:defRPr/>
              </a:pPr>
              <a:r>
                <a:rPr kumimoji="0" lang="en-US" altLang="en-US" sz="1700" b="1" i="0" u="none" strike="noStrike" kern="1200" cap="none" spc="0" normalizeH="0" baseline="0" noProof="0" dirty="0">
                  <a:ln>
                    <a:noFill/>
                  </a:ln>
                  <a:solidFill>
                    <a:srgbClr val="67963A"/>
                  </a:solidFill>
                  <a:effectLst/>
                  <a:uLnTx/>
                  <a:uFillTx/>
                  <a:latin typeface="Calibri"/>
                  <a:ea typeface="+mn-ea"/>
                  <a:cs typeface="Arial" panose="020B0604020202020204" pitchFamily="34" charset="0"/>
                </a:rPr>
                <a:t>70 vs. 66</a:t>
              </a:r>
            </a:p>
          </p:txBody>
        </p:sp>
      </p:grpSp>
      <p:sp>
        <p:nvSpPr>
          <p:cNvPr id="2" name="Slide Number Placeholder 1"/>
          <p:cNvSpPr>
            <a:spLocks noGrp="1"/>
          </p:cNvSpPr>
          <p:nvPr>
            <p:ph type="sldNum" sz="quarter" idx="17"/>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90AA57D-B0F8-44C3-92D1-ACF1CC8731DC}" type="slidenum">
              <a:rPr kumimoji="0" lang="en-US" sz="1000" b="0" i="0" u="none" strike="noStrike" kern="1200" cap="none" spc="0" normalizeH="0" baseline="0" noProof="0" smtClean="0">
                <a:ln>
                  <a:noFill/>
                </a:ln>
                <a:solidFill>
                  <a:srgbClr val="898E9B"/>
                </a:solidFill>
                <a:effectLst/>
                <a:uLnTx/>
                <a:uFillTx/>
                <a:latin typeface="Calibri"/>
                <a:ea typeface="+mn-ea"/>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en-US" sz="1000" b="0" i="0" u="none" strike="noStrike" kern="1200" cap="none" spc="0" normalizeH="0" baseline="0" noProof="0" dirty="0">
              <a:ln>
                <a:noFill/>
              </a:ln>
              <a:solidFill>
                <a:srgbClr val="898E9B"/>
              </a:solidFill>
              <a:effectLst/>
              <a:uLnTx/>
              <a:uFillTx/>
              <a:latin typeface="Calibri"/>
              <a:ea typeface="+mn-ea"/>
            </a:endParaRPr>
          </a:p>
        </p:txBody>
      </p:sp>
    </p:spTree>
    <p:extLst>
      <p:ext uri="{BB962C8B-B14F-4D97-AF65-F5344CB8AC3E}">
        <p14:creationId xmlns:p14="http://schemas.microsoft.com/office/powerpoint/2010/main" val="287786471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
                                            <p:graphicEl>
                                              <a:chart seriesIdx="0" categoryIdx="-4" bldStep="series"/>
                                            </p:graphicEl>
                                          </p:spTgt>
                                        </p:tgtEl>
                                        <p:attrNameLst>
                                          <p:attrName>style.visibility</p:attrName>
                                        </p:attrNameLst>
                                      </p:cBhvr>
                                      <p:to>
                                        <p:strVal val="visible"/>
                                      </p:to>
                                    </p:set>
                                    <p:animEffect transition="in" filter="fade">
                                      <p:cBhvr>
                                        <p:cTn id="7" dur="500"/>
                                        <p:tgtEl>
                                          <p:spTgt spid="29">
                                            <p:graphicEl>
                                              <a:chart seriesIdx="0" categoryIdx="-4" bldStep="series"/>
                                            </p:graphicEl>
                                          </p:spTgt>
                                        </p:tgtEl>
                                      </p:cBhvr>
                                    </p:animEffect>
                                  </p:childTnLst>
                                </p:cTn>
                              </p:par>
                              <p:par>
                                <p:cTn id="8" presetID="23" presetClass="entr" presetSubtype="288"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 calcmode="lin" valueType="num">
                                      <p:cBhvr>
                                        <p:cTn id="10" dur="500" fill="hold"/>
                                        <p:tgtEl>
                                          <p:spTgt spid="35"/>
                                        </p:tgtEl>
                                        <p:attrNameLst>
                                          <p:attrName>ppt_w</p:attrName>
                                        </p:attrNameLst>
                                      </p:cBhvr>
                                      <p:tavLst>
                                        <p:tav tm="0">
                                          <p:val>
                                            <p:strVal val="4/3*#ppt_w"/>
                                          </p:val>
                                        </p:tav>
                                        <p:tav tm="100000">
                                          <p:val>
                                            <p:strVal val="#ppt_w"/>
                                          </p:val>
                                        </p:tav>
                                      </p:tavLst>
                                    </p:anim>
                                    <p:anim calcmode="lin" valueType="num">
                                      <p:cBhvr>
                                        <p:cTn id="11" dur="500" fill="hold"/>
                                        <p:tgtEl>
                                          <p:spTgt spid="35"/>
                                        </p:tgtEl>
                                        <p:attrNameLst>
                                          <p:attrName>ppt_h</p:attrName>
                                        </p:attrNameLst>
                                      </p:cBhvr>
                                      <p:tavLst>
                                        <p:tav tm="0">
                                          <p:val>
                                            <p:strVal val="4/3*#ppt_h"/>
                                          </p:val>
                                        </p:tav>
                                        <p:tav tm="100000">
                                          <p:val>
                                            <p:strVal val="#ppt_h"/>
                                          </p:val>
                                        </p:tav>
                                      </p:tavLst>
                                    </p:anim>
                                  </p:childTnLst>
                                </p:cTn>
                              </p:par>
                              <p:par>
                                <p:cTn id="12" presetID="10" presetClass="entr" presetSubtype="0" fill="hold" grpId="0" nodeType="withEffect">
                                  <p:stCondLst>
                                    <p:cond delay="0"/>
                                  </p:stCondLst>
                                  <p:childTnLst>
                                    <p:set>
                                      <p:cBhvr>
                                        <p:cTn id="13" dur="1" fill="hold">
                                          <p:stCondLst>
                                            <p:cond delay="0"/>
                                          </p:stCondLst>
                                        </p:cTn>
                                        <p:tgtEl>
                                          <p:spTgt spid="3077"/>
                                        </p:tgtEl>
                                        <p:attrNameLst>
                                          <p:attrName>style.visibility</p:attrName>
                                        </p:attrNameLst>
                                      </p:cBhvr>
                                      <p:to>
                                        <p:strVal val="visible"/>
                                      </p:to>
                                    </p:set>
                                    <p:animEffect transition="in" filter="fade">
                                      <p:cBhvr>
                                        <p:cTn id="14" dur="500"/>
                                        <p:tgtEl>
                                          <p:spTgt spid="3077"/>
                                        </p:tgtEl>
                                      </p:cBhvr>
                                    </p:animEffect>
                                  </p:childTnLst>
                                </p:cTn>
                              </p:par>
                            </p:childTnLst>
                          </p:cTn>
                        </p:par>
                        <p:par>
                          <p:cTn id="15" fill="hold">
                            <p:stCondLst>
                              <p:cond delay="500"/>
                            </p:stCondLst>
                            <p:childTnLst>
                              <p:par>
                                <p:cTn id="16" presetID="22" presetClass="entr" presetSubtype="4" fill="hold" nodeType="afterEffect">
                                  <p:stCondLst>
                                    <p:cond delay="250"/>
                                  </p:stCondLst>
                                  <p:childTnLst>
                                    <p:set>
                                      <p:cBhvr>
                                        <p:cTn id="17" dur="1" fill="hold">
                                          <p:stCondLst>
                                            <p:cond delay="0"/>
                                          </p:stCondLst>
                                        </p:cTn>
                                        <p:tgtEl>
                                          <p:spTgt spid="48"/>
                                        </p:tgtEl>
                                        <p:attrNameLst>
                                          <p:attrName>style.visibility</p:attrName>
                                        </p:attrNameLst>
                                      </p:cBhvr>
                                      <p:to>
                                        <p:strVal val="visible"/>
                                      </p:to>
                                    </p:set>
                                    <p:animEffect transition="in" filter="wipe(down)">
                                      <p:cBhvr>
                                        <p:cTn id="18" dur="500"/>
                                        <p:tgtEl>
                                          <p:spTgt spid="4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9">
                                            <p:graphicEl>
                                              <a:chart seriesIdx="1" categoryIdx="-4" bldStep="series"/>
                                            </p:graphicEl>
                                          </p:spTgt>
                                        </p:tgtEl>
                                        <p:attrNameLst>
                                          <p:attrName>style.visibility</p:attrName>
                                        </p:attrNameLst>
                                      </p:cBhvr>
                                      <p:to>
                                        <p:strVal val="visible"/>
                                      </p:to>
                                    </p:set>
                                    <p:animEffect transition="in" filter="fade">
                                      <p:cBhvr>
                                        <p:cTn id="23" dur="500"/>
                                        <p:tgtEl>
                                          <p:spTgt spid="29">
                                            <p:graphicEl>
                                              <a:chart seriesIdx="1" categoryIdx="-4" bldStep="series"/>
                                            </p:graphicEl>
                                          </p:spTgt>
                                        </p:tgtEl>
                                      </p:cBhvr>
                                    </p:animEffect>
                                  </p:childTnLst>
                                </p:cTn>
                              </p:par>
                              <p:par>
                                <p:cTn id="24" presetID="23" presetClass="entr" presetSubtype="288" fill="hold" grpId="0" nodeType="withEffect">
                                  <p:stCondLst>
                                    <p:cond delay="0"/>
                                  </p:stCondLst>
                                  <p:childTnLst>
                                    <p:set>
                                      <p:cBhvr>
                                        <p:cTn id="25" dur="1" fill="hold">
                                          <p:stCondLst>
                                            <p:cond delay="0"/>
                                          </p:stCondLst>
                                        </p:cTn>
                                        <p:tgtEl>
                                          <p:spTgt spid="52"/>
                                        </p:tgtEl>
                                        <p:attrNameLst>
                                          <p:attrName>style.visibility</p:attrName>
                                        </p:attrNameLst>
                                      </p:cBhvr>
                                      <p:to>
                                        <p:strVal val="visible"/>
                                      </p:to>
                                    </p:set>
                                    <p:anim calcmode="lin" valueType="num">
                                      <p:cBhvr>
                                        <p:cTn id="26" dur="500" fill="hold"/>
                                        <p:tgtEl>
                                          <p:spTgt spid="52"/>
                                        </p:tgtEl>
                                        <p:attrNameLst>
                                          <p:attrName>ppt_w</p:attrName>
                                        </p:attrNameLst>
                                      </p:cBhvr>
                                      <p:tavLst>
                                        <p:tav tm="0">
                                          <p:val>
                                            <p:strVal val="4/3*#ppt_w"/>
                                          </p:val>
                                        </p:tav>
                                        <p:tav tm="100000">
                                          <p:val>
                                            <p:strVal val="#ppt_w"/>
                                          </p:val>
                                        </p:tav>
                                      </p:tavLst>
                                    </p:anim>
                                    <p:anim calcmode="lin" valueType="num">
                                      <p:cBhvr>
                                        <p:cTn id="27" dur="500" fill="hold"/>
                                        <p:tgtEl>
                                          <p:spTgt spid="52"/>
                                        </p:tgtEl>
                                        <p:attrNameLst>
                                          <p:attrName>ppt_h</p:attrName>
                                        </p:attrNameLst>
                                      </p:cBhvr>
                                      <p:tavLst>
                                        <p:tav tm="0">
                                          <p:val>
                                            <p:strVal val="4/3*#ppt_h"/>
                                          </p:val>
                                        </p:tav>
                                        <p:tav tm="100000">
                                          <p:val>
                                            <p:strVal val="#ppt_h"/>
                                          </p:val>
                                        </p:tav>
                                      </p:tavLst>
                                    </p:anim>
                                  </p:childTnLst>
                                </p:cTn>
                              </p:par>
                              <p:par>
                                <p:cTn id="28" presetID="10" presetClass="entr" presetSubtype="0" fill="hold" grpId="0" nodeType="withEffect">
                                  <p:stCondLst>
                                    <p:cond delay="0"/>
                                  </p:stCondLst>
                                  <p:childTnLst>
                                    <p:set>
                                      <p:cBhvr>
                                        <p:cTn id="29" dur="1" fill="hold">
                                          <p:stCondLst>
                                            <p:cond delay="0"/>
                                          </p:stCondLst>
                                        </p:cTn>
                                        <p:tgtEl>
                                          <p:spTgt spid="3078"/>
                                        </p:tgtEl>
                                        <p:attrNameLst>
                                          <p:attrName>style.visibility</p:attrName>
                                        </p:attrNameLst>
                                      </p:cBhvr>
                                      <p:to>
                                        <p:strVal val="visible"/>
                                      </p:to>
                                    </p:set>
                                    <p:animEffect transition="in" filter="fade">
                                      <p:cBhvr>
                                        <p:cTn id="30" dur="500"/>
                                        <p:tgtEl>
                                          <p:spTgt spid="3078"/>
                                        </p:tgtEl>
                                      </p:cBhvr>
                                    </p:animEffect>
                                  </p:childTnLst>
                                </p:cTn>
                              </p:par>
                            </p:childTnLst>
                          </p:cTn>
                        </p:par>
                        <p:par>
                          <p:cTn id="31" fill="hold">
                            <p:stCondLst>
                              <p:cond delay="500"/>
                            </p:stCondLst>
                            <p:childTnLst>
                              <p:par>
                                <p:cTn id="32" presetID="10" presetClass="entr" presetSubtype="0" fill="hold" grpId="0" nodeType="afterEffect">
                                  <p:stCondLst>
                                    <p:cond delay="250"/>
                                  </p:stCondLst>
                                  <p:childTnLst>
                                    <p:set>
                                      <p:cBhvr>
                                        <p:cTn id="33" dur="1" fill="hold">
                                          <p:stCondLst>
                                            <p:cond delay="0"/>
                                          </p:stCondLst>
                                        </p:cTn>
                                        <p:tgtEl>
                                          <p:spTgt spid="28"/>
                                        </p:tgtEl>
                                        <p:attrNameLst>
                                          <p:attrName>style.visibility</p:attrName>
                                        </p:attrNameLst>
                                      </p:cBhvr>
                                      <p:to>
                                        <p:strVal val="visible"/>
                                      </p:to>
                                    </p:set>
                                    <p:animEffect transition="in" filter="fade">
                                      <p:cBhvr>
                                        <p:cTn id="34" dur="500"/>
                                        <p:tgtEl>
                                          <p:spTgt spid="2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9">
                                            <p:graphicEl>
                                              <a:chart seriesIdx="2" categoryIdx="-4" bldStep="series"/>
                                            </p:graphicEl>
                                          </p:spTgt>
                                        </p:tgtEl>
                                        <p:attrNameLst>
                                          <p:attrName>style.visibility</p:attrName>
                                        </p:attrNameLst>
                                      </p:cBhvr>
                                      <p:to>
                                        <p:strVal val="visible"/>
                                      </p:to>
                                    </p:set>
                                    <p:animEffect transition="in" filter="fade">
                                      <p:cBhvr>
                                        <p:cTn id="39" dur="500"/>
                                        <p:tgtEl>
                                          <p:spTgt spid="29">
                                            <p:graphicEl>
                                              <a:chart seriesIdx="2" categoryIdx="-4" bldStep="series"/>
                                            </p:graphicEl>
                                          </p:spTgt>
                                        </p:tgtEl>
                                      </p:cBhvr>
                                    </p:animEffect>
                                  </p:childTnLst>
                                </p:cTn>
                              </p:par>
                              <p:par>
                                <p:cTn id="40" presetID="23" presetClass="entr" presetSubtype="288" fill="hold" grpId="0" nodeType="withEffect">
                                  <p:stCondLst>
                                    <p:cond delay="0"/>
                                  </p:stCondLst>
                                  <p:childTnLst>
                                    <p:set>
                                      <p:cBhvr>
                                        <p:cTn id="41" dur="1" fill="hold">
                                          <p:stCondLst>
                                            <p:cond delay="0"/>
                                          </p:stCondLst>
                                        </p:cTn>
                                        <p:tgtEl>
                                          <p:spTgt spid="53"/>
                                        </p:tgtEl>
                                        <p:attrNameLst>
                                          <p:attrName>style.visibility</p:attrName>
                                        </p:attrNameLst>
                                      </p:cBhvr>
                                      <p:to>
                                        <p:strVal val="visible"/>
                                      </p:to>
                                    </p:set>
                                    <p:anim calcmode="lin" valueType="num">
                                      <p:cBhvr>
                                        <p:cTn id="42" dur="500" fill="hold"/>
                                        <p:tgtEl>
                                          <p:spTgt spid="53"/>
                                        </p:tgtEl>
                                        <p:attrNameLst>
                                          <p:attrName>ppt_w</p:attrName>
                                        </p:attrNameLst>
                                      </p:cBhvr>
                                      <p:tavLst>
                                        <p:tav tm="0">
                                          <p:val>
                                            <p:strVal val="4/3*#ppt_w"/>
                                          </p:val>
                                        </p:tav>
                                        <p:tav tm="100000">
                                          <p:val>
                                            <p:strVal val="#ppt_w"/>
                                          </p:val>
                                        </p:tav>
                                      </p:tavLst>
                                    </p:anim>
                                    <p:anim calcmode="lin" valueType="num">
                                      <p:cBhvr>
                                        <p:cTn id="43" dur="500" fill="hold"/>
                                        <p:tgtEl>
                                          <p:spTgt spid="53"/>
                                        </p:tgtEl>
                                        <p:attrNameLst>
                                          <p:attrName>ppt_h</p:attrName>
                                        </p:attrNameLst>
                                      </p:cBhvr>
                                      <p:tavLst>
                                        <p:tav tm="0">
                                          <p:val>
                                            <p:strVal val="4/3*#ppt_h"/>
                                          </p:val>
                                        </p:tav>
                                        <p:tav tm="100000">
                                          <p:val>
                                            <p:strVal val="#ppt_h"/>
                                          </p:val>
                                        </p:tav>
                                      </p:tavLst>
                                    </p:anim>
                                  </p:childTnLst>
                                </p:cTn>
                              </p:par>
                              <p:par>
                                <p:cTn id="44" presetID="10" presetClass="entr" presetSubtype="0" fill="hold" grpId="0" nodeType="withEffect">
                                  <p:stCondLst>
                                    <p:cond delay="0"/>
                                  </p:stCondLst>
                                  <p:childTnLst>
                                    <p:set>
                                      <p:cBhvr>
                                        <p:cTn id="45" dur="1" fill="hold">
                                          <p:stCondLst>
                                            <p:cond delay="0"/>
                                          </p:stCondLst>
                                        </p:cTn>
                                        <p:tgtEl>
                                          <p:spTgt spid="3079"/>
                                        </p:tgtEl>
                                        <p:attrNameLst>
                                          <p:attrName>style.visibility</p:attrName>
                                        </p:attrNameLst>
                                      </p:cBhvr>
                                      <p:to>
                                        <p:strVal val="visible"/>
                                      </p:to>
                                    </p:set>
                                    <p:animEffect transition="in" filter="fade">
                                      <p:cBhvr>
                                        <p:cTn id="46" dur="500"/>
                                        <p:tgtEl>
                                          <p:spTgt spid="3079"/>
                                        </p:tgtEl>
                                      </p:cBhvr>
                                    </p:animEffect>
                                  </p:childTnLst>
                                </p:cTn>
                              </p:par>
                            </p:childTnLst>
                          </p:cTn>
                        </p:par>
                        <p:par>
                          <p:cTn id="47" fill="hold">
                            <p:stCondLst>
                              <p:cond delay="500"/>
                            </p:stCondLst>
                            <p:childTnLst>
                              <p:par>
                                <p:cTn id="48" presetID="10" presetClass="entr" presetSubtype="0" fill="hold" grpId="0" nodeType="afterEffect">
                                  <p:stCondLst>
                                    <p:cond delay="250"/>
                                  </p:stCondLst>
                                  <p:childTnLst>
                                    <p:set>
                                      <p:cBhvr>
                                        <p:cTn id="49" dur="1" fill="hold">
                                          <p:stCondLst>
                                            <p:cond delay="0"/>
                                          </p:stCondLst>
                                        </p:cTn>
                                        <p:tgtEl>
                                          <p:spTgt spid="30"/>
                                        </p:tgtEl>
                                        <p:attrNameLst>
                                          <p:attrName>style.visibility</p:attrName>
                                        </p:attrNameLst>
                                      </p:cBhvr>
                                      <p:to>
                                        <p:strVal val="visible"/>
                                      </p:to>
                                    </p:set>
                                    <p:animEffect transition="in" filter="fade">
                                      <p:cBhvr>
                                        <p:cTn id="50" dur="500"/>
                                        <p:tgtEl>
                                          <p:spTgt spid="30"/>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55"/>
                                        </p:tgtEl>
                                        <p:attrNameLst>
                                          <p:attrName>style.visibility</p:attrName>
                                        </p:attrNameLst>
                                      </p:cBhvr>
                                      <p:to>
                                        <p:strVal val="visible"/>
                                      </p:to>
                                    </p:set>
                                    <p:animEffect transition="in" filter="fade">
                                      <p:cBhvr>
                                        <p:cTn id="55" dur="500"/>
                                        <p:tgtEl>
                                          <p:spTgt spid="55"/>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54"/>
                                        </p:tgtEl>
                                        <p:attrNameLst>
                                          <p:attrName>style.visibility</p:attrName>
                                        </p:attrNameLst>
                                      </p:cBhvr>
                                      <p:to>
                                        <p:strVal val="visible"/>
                                      </p:to>
                                    </p:set>
                                    <p:animEffect transition="in" filter="fade">
                                      <p:cBhvr>
                                        <p:cTn id="60"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9" grpId="0" uiExpand="1">
        <p:bldSub>
          <a:bldChart bld="series" animBg="0"/>
        </p:bldSub>
      </p:bldGraphic>
      <p:bldP spid="28" grpId="0" animBg="1"/>
      <p:bldP spid="30" grpId="0" animBg="1"/>
      <p:bldP spid="35" grpId="0" animBg="1"/>
      <p:bldP spid="52" grpId="0" animBg="1"/>
      <p:bldP spid="53" grpId="0" animBg="1"/>
      <p:bldP spid="3077" grpId="0" animBg="1"/>
      <p:bldP spid="3078" grpId="0" animBg="1"/>
      <p:bldP spid="307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1"/>
          <p:cNvSpPr>
            <a:spLocks noGrp="1" noChangeArrowheads="1"/>
          </p:cNvSpPr>
          <p:nvPr>
            <p:ph type="title"/>
          </p:nvPr>
        </p:nvSpPr>
        <p:spPr/>
        <p:txBody>
          <a:bodyPr/>
          <a:lstStyle/>
          <a:p>
            <a:r>
              <a:rPr lang="en-US" dirty="0"/>
              <a:t>Maximize spousal benefits</a:t>
            </a:r>
          </a:p>
        </p:txBody>
      </p:sp>
      <p:sp>
        <p:nvSpPr>
          <p:cNvPr id="274444" name="Rectangle 12"/>
          <p:cNvSpPr>
            <a:spLocks noGrp="1" noChangeArrowheads="1"/>
          </p:cNvSpPr>
          <p:nvPr>
            <p:ph idx="1"/>
          </p:nvPr>
        </p:nvSpPr>
        <p:spPr>
          <a:xfrm>
            <a:off x="449263" y="1998616"/>
            <a:ext cx="8237537" cy="3322893"/>
          </a:xfrm>
        </p:spPr>
        <p:txBody>
          <a:bodyPr/>
          <a:lstStyle/>
          <a:p>
            <a:pPr lvl="1"/>
            <a:r>
              <a:rPr lang="en-US" sz="2600" dirty="0"/>
              <a:t>Spouse will receive own benefit or a portion </a:t>
            </a:r>
            <a:br>
              <a:rPr lang="en-US" sz="2600" dirty="0"/>
            </a:br>
            <a:r>
              <a:rPr lang="en-US" sz="2600" dirty="0"/>
              <a:t>of spouse’s benefit, whichever is greater </a:t>
            </a:r>
          </a:p>
          <a:p>
            <a:pPr lvl="1"/>
            <a:endParaRPr lang="en-US" sz="2600" dirty="0"/>
          </a:p>
          <a:p>
            <a:pPr marL="457200" lvl="2">
              <a:spcBef>
                <a:spcPts val="1000"/>
              </a:spcBef>
              <a:tabLst>
                <a:tab pos="4002088" algn="l"/>
              </a:tabLst>
            </a:pPr>
            <a:r>
              <a:rPr lang="en-US" sz="2400" dirty="0"/>
              <a:t>Early election (age 62)		</a:t>
            </a:r>
            <a:r>
              <a:rPr lang="en-US" sz="2400" b="1" dirty="0">
                <a:solidFill>
                  <a:srgbClr val="FF0000"/>
                </a:solidFill>
              </a:rPr>
              <a:t>35%</a:t>
            </a:r>
            <a:r>
              <a:rPr lang="en-US" sz="2400" dirty="0"/>
              <a:t> of spouse’s FRA benefit</a:t>
            </a:r>
          </a:p>
          <a:p>
            <a:pPr marL="457200" lvl="2">
              <a:spcBef>
                <a:spcPts val="1000"/>
              </a:spcBef>
              <a:tabLst>
                <a:tab pos="4002088" algn="l"/>
              </a:tabLst>
            </a:pPr>
            <a:r>
              <a:rPr lang="en-US" sz="2400" dirty="0"/>
              <a:t>At FRA or later (age 66–70)		</a:t>
            </a:r>
            <a:r>
              <a:rPr lang="en-US" sz="2400" b="1" dirty="0">
                <a:solidFill>
                  <a:srgbClr val="FF0000"/>
                </a:solidFill>
              </a:rPr>
              <a:t>50% </a:t>
            </a:r>
            <a:r>
              <a:rPr lang="en-US" sz="2400" dirty="0"/>
              <a:t>of spouse’s FRA benefit</a:t>
            </a:r>
          </a:p>
          <a:p>
            <a:pPr marL="457200" lvl="2">
              <a:spcBef>
                <a:spcPts val="1000"/>
              </a:spcBef>
              <a:tabLst>
                <a:tab pos="4002088" algn="l"/>
              </a:tabLst>
            </a:pPr>
            <a:r>
              <a:rPr lang="en-US" sz="2400" b="1" u="sng" dirty="0"/>
              <a:t>Maximum</a:t>
            </a:r>
            <a:r>
              <a:rPr lang="en-US" sz="2400" dirty="0"/>
              <a:t> Spousal Benefit		</a:t>
            </a:r>
            <a:r>
              <a:rPr lang="en-US" sz="2400" b="1" dirty="0">
                <a:solidFill>
                  <a:srgbClr val="FF0000"/>
                </a:solidFill>
              </a:rPr>
              <a:t>50% </a:t>
            </a:r>
            <a:r>
              <a:rPr lang="en-US" sz="2400" dirty="0"/>
              <a:t>of spouse’s FRA benefit</a:t>
            </a:r>
          </a:p>
          <a:p>
            <a:pPr marL="233362" lvl="1" indent="0">
              <a:spcBef>
                <a:spcPts val="2000"/>
              </a:spcBef>
              <a:buNone/>
            </a:pPr>
            <a:endParaRPr lang="en-US" sz="2600" dirty="0"/>
          </a:p>
        </p:txBody>
      </p:sp>
      <p:sp>
        <p:nvSpPr>
          <p:cNvPr id="4" name="Slide Number Placeholder 3"/>
          <p:cNvSpPr>
            <a:spLocks noGrp="1"/>
          </p:cNvSpPr>
          <p:nvPr>
            <p:ph type="sldNum" sz="quarter" idx="12"/>
          </p:nvPr>
        </p:nvSpPr>
        <p:spPr/>
        <p:txBody>
          <a:bodyPr/>
          <a:lstStyle/>
          <a:p>
            <a:pPr>
              <a:defRPr/>
            </a:pPr>
            <a:fld id="{2DFAB803-8FD5-48B1-B403-195CE984C8BB}" type="slidenum">
              <a:rPr lang="en-US" smtClean="0"/>
              <a:pPr>
                <a:defRPr/>
              </a:pPr>
              <a:t>28</a:t>
            </a:fld>
            <a:endParaRPr lang="en-US" dirty="0"/>
          </a:p>
        </p:txBody>
      </p:sp>
      <p:sp>
        <p:nvSpPr>
          <p:cNvPr id="13" name="TextBox 7"/>
          <p:cNvSpPr txBox="1">
            <a:spLocks noChangeArrowheads="1"/>
          </p:cNvSpPr>
          <p:nvPr/>
        </p:nvSpPr>
        <p:spPr bwMode="auto">
          <a:xfrm>
            <a:off x="461963" y="6389730"/>
            <a:ext cx="8383587" cy="126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spcBef>
                <a:spcPct val="20000"/>
              </a:spcBef>
              <a:buClr>
                <a:schemeClr val="tx2"/>
              </a:buClr>
              <a:buSzPct val="80000"/>
              <a:defRPr sz="2800">
                <a:solidFill>
                  <a:schemeClr val="tx1"/>
                </a:solidFill>
                <a:latin typeface="Calibri" panose="020F0502020204030204" pitchFamily="34" charset="0"/>
              </a:defRPr>
            </a:lvl1pPr>
            <a:lvl2pPr marL="742950" indent="-285750">
              <a:spcBef>
                <a:spcPct val="20000"/>
              </a:spcBef>
              <a:buClr>
                <a:schemeClr val="tx2"/>
              </a:buClr>
              <a:buSzPct val="80000"/>
              <a:buFont typeface="Wingdings" panose="05000000000000000000" pitchFamily="2" charset="2"/>
              <a:buChar char="§"/>
              <a:defRPr sz="2400">
                <a:solidFill>
                  <a:schemeClr val="tx1"/>
                </a:solidFill>
                <a:latin typeface="Calibri" panose="020F0502020204030204" pitchFamily="34" charset="0"/>
              </a:defRPr>
            </a:lvl2pPr>
            <a:lvl3pPr marL="1143000" indent="-228600">
              <a:spcBef>
                <a:spcPct val="20000"/>
              </a:spcBef>
              <a:buClr>
                <a:schemeClr val="tx2"/>
              </a:buClr>
              <a:buSzPct val="80000"/>
              <a:buFont typeface="Wingdings" panose="05000000000000000000" pitchFamily="2" charset="2"/>
              <a:buChar char="§"/>
              <a:defRPr sz="2000">
                <a:solidFill>
                  <a:schemeClr val="tx1"/>
                </a:solidFill>
                <a:latin typeface="Calibri" panose="020F0502020204030204" pitchFamily="34" charset="0"/>
              </a:defRPr>
            </a:lvl3pPr>
            <a:lvl4pPr marL="16002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eaLnBrk="1" hangingPunct="1">
              <a:lnSpc>
                <a:spcPct val="90000"/>
              </a:lnSpc>
              <a:buClr>
                <a:srgbClr val="FFFFFF"/>
              </a:buClr>
              <a:buSzPct val="100000"/>
              <a:defRPr/>
            </a:pPr>
            <a:r>
              <a:rPr lang="en-US" sz="900" dirty="0"/>
              <a:t>Center for Retirement Research at Boston College, 2011.</a:t>
            </a:r>
          </a:p>
        </p:txBody>
      </p:sp>
      <p:sp>
        <p:nvSpPr>
          <p:cNvPr id="14" name="Rectangle 3"/>
          <p:cNvSpPr txBox="1">
            <a:spLocks noChangeArrowheads="1"/>
          </p:cNvSpPr>
          <p:nvPr/>
        </p:nvSpPr>
        <p:spPr bwMode="auto">
          <a:xfrm flipH="1" flipV="1">
            <a:off x="8289558" y="5981075"/>
            <a:ext cx="45719" cy="45719"/>
          </a:xfrm>
          <a:prstGeom prst="rect">
            <a:avLst/>
          </a:prstGeom>
          <a:solidFill>
            <a:srgbClr val="E7F0DD"/>
          </a:solidFill>
          <a:ln>
            <a:noFill/>
          </a:ln>
        </p:spPr>
        <p:txBody>
          <a:bodyPr wrap="square" lIns="0" tIns="0" rIns="40638" bIns="0" anchor="ctr">
            <a:noAutofit/>
          </a:bodyPr>
          <a:lstStyle>
            <a:defPPr>
              <a:defRPr lang="en-US"/>
            </a:defPPr>
            <a:lvl1pPr marL="39688" eaLnBrk="1" hangingPunct="1">
              <a:defRPr sz="1700">
                <a:ea typeface="MS PGothic" panose="020B0600070205080204" pitchFamily="34" charset="-128"/>
              </a:defRPr>
            </a:lvl1pPr>
            <a:lvl2pPr marL="742950" indent="-285750">
              <a:defRPr sz="2400">
                <a:solidFill>
                  <a:srgbClr val="002D5B"/>
                </a:solidFill>
                <a:ea typeface="ヒラギノ角ゴ ProN W3" charset="-128"/>
              </a:defRPr>
            </a:lvl2pPr>
            <a:lvl3pPr marL="1143000" indent="-228600">
              <a:defRPr sz="2400">
                <a:solidFill>
                  <a:srgbClr val="002D5B"/>
                </a:solidFill>
                <a:ea typeface="ヒラギノ角ゴ ProN W3" charset="-128"/>
              </a:defRPr>
            </a:lvl3pPr>
            <a:lvl4pPr marL="1600200" indent="-228600">
              <a:defRPr sz="2400">
                <a:solidFill>
                  <a:srgbClr val="002D5B"/>
                </a:solidFill>
                <a:ea typeface="ヒラギノ角ゴ ProN W3" charset="-128"/>
              </a:defRPr>
            </a:lvl4pPr>
            <a:lvl5pPr marL="2057400" indent="-228600">
              <a:defRPr sz="2400">
                <a:solidFill>
                  <a:srgbClr val="002D5B"/>
                </a:solidFill>
                <a:ea typeface="ヒラギノ角ゴ ProN W3" charset="-128"/>
              </a:defRPr>
            </a:lvl5pPr>
            <a:lvl6pPr marL="2514600" indent="-228600" eaLnBrk="0" fontAlgn="base" hangingPunct="0">
              <a:spcBef>
                <a:spcPct val="0"/>
              </a:spcBef>
              <a:spcAft>
                <a:spcPct val="0"/>
              </a:spcAft>
              <a:defRPr sz="2400">
                <a:solidFill>
                  <a:srgbClr val="002D5B"/>
                </a:solidFill>
                <a:ea typeface="ヒラギノ角ゴ ProN W3" charset="-128"/>
              </a:defRPr>
            </a:lvl6pPr>
            <a:lvl7pPr marL="2971800" indent="-228600" eaLnBrk="0" fontAlgn="base" hangingPunct="0">
              <a:spcBef>
                <a:spcPct val="0"/>
              </a:spcBef>
              <a:spcAft>
                <a:spcPct val="0"/>
              </a:spcAft>
              <a:defRPr sz="2400">
                <a:solidFill>
                  <a:srgbClr val="002D5B"/>
                </a:solidFill>
                <a:ea typeface="ヒラギノ角ゴ ProN W3" charset="-128"/>
              </a:defRPr>
            </a:lvl7pPr>
            <a:lvl8pPr marL="3429000" indent="-228600" eaLnBrk="0" fontAlgn="base" hangingPunct="0">
              <a:spcBef>
                <a:spcPct val="0"/>
              </a:spcBef>
              <a:spcAft>
                <a:spcPct val="0"/>
              </a:spcAft>
              <a:defRPr sz="2400">
                <a:solidFill>
                  <a:srgbClr val="002D5B"/>
                </a:solidFill>
                <a:ea typeface="ヒラギノ角ゴ ProN W3" charset="-128"/>
              </a:defRPr>
            </a:lvl8pPr>
            <a:lvl9pPr marL="3886200" indent="-228600" eaLnBrk="0" fontAlgn="base" hangingPunct="0">
              <a:spcBef>
                <a:spcPct val="0"/>
              </a:spcBef>
              <a:spcAft>
                <a:spcPct val="0"/>
              </a:spcAft>
              <a:defRPr sz="2400">
                <a:solidFill>
                  <a:srgbClr val="002D5B"/>
                </a:solidFill>
                <a:ea typeface="ヒラギノ角ゴ ProN W3" charset="-128"/>
              </a:defRPr>
            </a:lvl9pPr>
          </a:lstStyle>
          <a:p>
            <a:pPr algn="ctr">
              <a:spcBef>
                <a:spcPct val="25000"/>
              </a:spcBef>
              <a:defRPr/>
            </a:pPr>
            <a:endParaRPr lang="en-US" sz="2200" baseline="30000" dirty="0">
              <a:solidFill>
                <a:srgbClr val="669639"/>
              </a:solidFill>
              <a:ea typeface="Arial Unicode MS" panose="020B0604020202020204" pitchFamily="34" charset="-128"/>
            </a:endParaRPr>
          </a:p>
        </p:txBody>
      </p:sp>
    </p:spTree>
    <p:extLst>
      <p:ext uri="{BB962C8B-B14F-4D97-AF65-F5344CB8AC3E}">
        <p14:creationId xmlns:p14="http://schemas.microsoft.com/office/powerpoint/2010/main" val="2319890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74444">
                                            <p:txEl>
                                              <p:pRg st="0" end="0"/>
                                            </p:txEl>
                                          </p:spTgt>
                                        </p:tgtEl>
                                        <p:attrNameLst>
                                          <p:attrName>style.visibility</p:attrName>
                                        </p:attrNameLst>
                                      </p:cBhvr>
                                      <p:to>
                                        <p:strVal val="visible"/>
                                      </p:to>
                                    </p:set>
                                    <p:animEffect transition="in" filter="fade">
                                      <p:cBhvr>
                                        <p:cTn id="7" dur="500"/>
                                        <p:tgtEl>
                                          <p:spTgt spid="27444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74444">
                                            <p:txEl>
                                              <p:pRg st="2" end="2"/>
                                            </p:txEl>
                                          </p:spTgt>
                                        </p:tgtEl>
                                        <p:attrNameLst>
                                          <p:attrName>style.visibility</p:attrName>
                                        </p:attrNameLst>
                                      </p:cBhvr>
                                      <p:to>
                                        <p:strVal val="visible"/>
                                      </p:to>
                                    </p:set>
                                    <p:animEffect transition="in" filter="fade">
                                      <p:cBhvr>
                                        <p:cTn id="10" dur="500"/>
                                        <p:tgtEl>
                                          <p:spTgt spid="274444">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74444">
                                            <p:txEl>
                                              <p:pRg st="3" end="3"/>
                                            </p:txEl>
                                          </p:spTgt>
                                        </p:tgtEl>
                                        <p:attrNameLst>
                                          <p:attrName>style.visibility</p:attrName>
                                        </p:attrNameLst>
                                      </p:cBhvr>
                                      <p:to>
                                        <p:strVal val="visible"/>
                                      </p:to>
                                    </p:set>
                                    <p:animEffect transition="in" filter="fade">
                                      <p:cBhvr>
                                        <p:cTn id="13" dur="500"/>
                                        <p:tgtEl>
                                          <p:spTgt spid="274444">
                                            <p:txEl>
                                              <p:pRg st="3" end="3"/>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74444">
                                            <p:txEl>
                                              <p:pRg st="4" end="4"/>
                                            </p:txEl>
                                          </p:spTgt>
                                        </p:tgtEl>
                                        <p:attrNameLst>
                                          <p:attrName>style.visibility</p:attrName>
                                        </p:attrNameLst>
                                      </p:cBhvr>
                                      <p:to>
                                        <p:strVal val="visible"/>
                                      </p:to>
                                    </p:set>
                                    <p:animEffect transition="in" filter="fade">
                                      <p:cBhvr>
                                        <p:cTn id="16" dur="500"/>
                                        <p:tgtEl>
                                          <p:spTgt spid="274444">
                                            <p:txEl>
                                              <p:pRg st="4" end="4"/>
                                            </p:txEl>
                                          </p:spTgt>
                                        </p:tgtEl>
                                      </p:cBhvr>
                                    </p:animEffect>
                                  </p:childTnLst>
                                </p:cTn>
                              </p:par>
                            </p:childTnLst>
                          </p:cTn>
                        </p:par>
                        <p:par>
                          <p:cTn id="17" fill="hold">
                            <p:stCondLst>
                              <p:cond delay="500"/>
                            </p:stCondLst>
                            <p:childTnLst>
                              <p:par>
                                <p:cTn id="18" presetID="42" presetClass="entr" presetSubtype="0" fill="hold" grpId="0" nodeType="after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1000"/>
                                        <p:tgtEl>
                                          <p:spTgt spid="14"/>
                                        </p:tgtEl>
                                      </p:cBhvr>
                                    </p:animEffect>
                                    <p:anim calcmode="lin" valueType="num">
                                      <p:cBhvr>
                                        <p:cTn id="21" dur="1000" fill="hold"/>
                                        <p:tgtEl>
                                          <p:spTgt spid="14"/>
                                        </p:tgtEl>
                                        <p:attrNameLst>
                                          <p:attrName>ppt_x</p:attrName>
                                        </p:attrNameLst>
                                      </p:cBhvr>
                                      <p:tavLst>
                                        <p:tav tm="0">
                                          <p:val>
                                            <p:strVal val="#ppt_x"/>
                                          </p:val>
                                        </p:tav>
                                        <p:tav tm="100000">
                                          <p:val>
                                            <p:strVal val="#ppt_x"/>
                                          </p:val>
                                        </p:tav>
                                      </p:tavLst>
                                    </p:anim>
                                    <p:anim calcmode="lin" valueType="num">
                                      <p:cBhvr>
                                        <p:cTn id="22"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4444" grpId="0" build="p"/>
      <p:bldP spid="1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67"/>
          <p:cNvSpPr>
            <a:spLocks noGrp="1" noChangeArrowheads="1"/>
          </p:cNvSpPr>
          <p:nvPr>
            <p:ph type="title"/>
          </p:nvPr>
        </p:nvSpPr>
        <p:spPr/>
        <p:txBody>
          <a:bodyPr/>
          <a:lstStyle/>
          <a:p>
            <a:r>
              <a:rPr lang="en-US" altLang="en-US" dirty="0"/>
              <a:t>When to take spousal benefits</a:t>
            </a:r>
          </a:p>
        </p:txBody>
      </p:sp>
      <p:sp>
        <p:nvSpPr>
          <p:cNvPr id="2" name="Slide Number Placeholder 1"/>
          <p:cNvSpPr>
            <a:spLocks noGrp="1"/>
          </p:cNvSpPr>
          <p:nvPr>
            <p:ph type="sldNum" sz="quarter" idx="12"/>
          </p:nvPr>
        </p:nvSpPr>
        <p:spPr/>
        <p:txBody>
          <a:bodyPr/>
          <a:lstStyle/>
          <a:p>
            <a:fld id="{5A296027-BCC7-4F88-9C12-58AA7227D77E}" type="slidenum">
              <a:rPr lang="en-US" smtClean="0"/>
              <a:pPr/>
              <a:t>29</a:t>
            </a:fld>
            <a:endParaRPr lang="en-US" dirty="0"/>
          </a:p>
        </p:txBody>
      </p:sp>
      <p:sp>
        <p:nvSpPr>
          <p:cNvPr id="4099" name="Text Box 34"/>
          <p:cNvSpPr txBox="1">
            <a:spLocks noChangeArrowheads="1"/>
          </p:cNvSpPr>
          <p:nvPr>
            <p:custDataLst>
              <p:tags r:id="rId1"/>
            </p:custDataLst>
          </p:nvPr>
        </p:nvSpPr>
        <p:spPr bwMode="auto">
          <a:xfrm>
            <a:off x="455613" y="6247626"/>
            <a:ext cx="825295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defPPr>
              <a:defRPr lang="en-US"/>
            </a:defPPr>
            <a:lvl1pPr eaLnBrk="1" hangingPunct="1">
              <a:spcBef>
                <a:spcPct val="20000"/>
              </a:spcBef>
              <a:buClr>
                <a:schemeClr val="tx2"/>
              </a:buClr>
              <a:buSzPct val="80000"/>
              <a:defRPr sz="900"/>
            </a:lvl1pPr>
            <a:lvl2pPr marL="742950" indent="-285750">
              <a:spcBef>
                <a:spcPct val="20000"/>
              </a:spcBef>
              <a:buClr>
                <a:schemeClr val="tx2"/>
              </a:buClr>
              <a:buSzPct val="80000"/>
              <a:buFont typeface="Wingdings" panose="05000000000000000000" pitchFamily="2" charset="2"/>
              <a:buChar char="§"/>
              <a:defRPr sz="2400"/>
            </a:lvl2pPr>
            <a:lvl3pPr marL="1143000" indent="-228600">
              <a:spcBef>
                <a:spcPct val="20000"/>
              </a:spcBef>
              <a:buClr>
                <a:schemeClr val="tx2"/>
              </a:buClr>
              <a:buSzPct val="80000"/>
              <a:buFont typeface="Wingdings" panose="05000000000000000000" pitchFamily="2" charset="2"/>
              <a:buChar char="§"/>
              <a:defRPr sz="2000"/>
            </a:lvl3pPr>
            <a:lvl4pPr marL="1600200" indent="-228600">
              <a:spcBef>
                <a:spcPct val="20000"/>
              </a:spcBef>
              <a:buClr>
                <a:schemeClr val="tx2"/>
              </a:buClr>
              <a:buSzPct val="80000"/>
              <a:buFont typeface="Wingdings" panose="05000000000000000000" pitchFamily="2" charset="2"/>
              <a:buChar char="§"/>
            </a:lvl4pPr>
            <a:lvl5pPr marL="2057400" indent="-228600">
              <a:spcBef>
                <a:spcPct val="20000"/>
              </a:spcBef>
              <a:buClr>
                <a:schemeClr val="tx2"/>
              </a:buClr>
              <a:buSzPct val="80000"/>
              <a:buFont typeface="Wingdings" panose="05000000000000000000" pitchFamily="2" charset="2"/>
              <a:buChar cha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lvl9pPr>
          </a:lstStyle>
          <a:p>
            <a:r>
              <a:rPr lang="en-US" altLang="en-US" dirty="0"/>
              <a:t>Percentage is based on someone born 1935–1936; please consult ssa.gov for more information. The spousal benefit is 50% of the covered spouse’s benefit. There is no cost-of-living increase for 2016.</a:t>
            </a:r>
          </a:p>
        </p:txBody>
      </p:sp>
      <p:graphicFrame>
        <p:nvGraphicFramePr>
          <p:cNvPr id="266313" name="Group 73"/>
          <p:cNvGraphicFramePr>
            <a:graphicFrameLocks noGrp="1"/>
          </p:cNvGraphicFramePr>
          <p:nvPr>
            <p:extLst>
              <p:ext uri="{D42A27DB-BD31-4B8C-83A1-F6EECF244321}">
                <p14:modId xmlns:p14="http://schemas.microsoft.com/office/powerpoint/2010/main" val="3312311306"/>
              </p:ext>
            </p:extLst>
          </p:nvPr>
        </p:nvGraphicFramePr>
        <p:xfrm>
          <a:off x="825878" y="1608647"/>
          <a:ext cx="7492244" cy="2874961"/>
        </p:xfrm>
        <a:graphic>
          <a:graphicData uri="http://schemas.openxmlformats.org/drawingml/2006/table">
            <a:tbl>
              <a:tblPr/>
              <a:tblGrid>
                <a:gridCol w="2280164">
                  <a:extLst>
                    <a:ext uri="{9D8B030D-6E8A-4147-A177-3AD203B41FA5}">
                      <a16:colId xmlns:a16="http://schemas.microsoft.com/office/drawing/2014/main" val="20000"/>
                    </a:ext>
                  </a:extLst>
                </a:gridCol>
                <a:gridCol w="1737360">
                  <a:extLst>
                    <a:ext uri="{9D8B030D-6E8A-4147-A177-3AD203B41FA5}">
                      <a16:colId xmlns:a16="http://schemas.microsoft.com/office/drawing/2014/main" val="20001"/>
                    </a:ext>
                  </a:extLst>
                </a:gridCol>
                <a:gridCol w="1737360">
                  <a:extLst>
                    <a:ext uri="{9D8B030D-6E8A-4147-A177-3AD203B41FA5}">
                      <a16:colId xmlns:a16="http://schemas.microsoft.com/office/drawing/2014/main" val="20002"/>
                    </a:ext>
                  </a:extLst>
                </a:gridCol>
                <a:gridCol w="1737360">
                  <a:extLst>
                    <a:ext uri="{9D8B030D-6E8A-4147-A177-3AD203B41FA5}">
                      <a16:colId xmlns:a16="http://schemas.microsoft.com/office/drawing/2014/main" val="20003"/>
                    </a:ext>
                  </a:extLst>
                </a:gridCol>
              </a:tblGrid>
              <a:tr h="960226">
                <a:tc>
                  <a:txBody>
                    <a:bodyPr/>
                    <a:lstStyle/>
                    <a:p>
                      <a:pPr marL="0" marR="0" lvl="0" indent="0" algn="l" defTabSz="914400" rtl="0" eaLnBrk="1" fontAlgn="base" latinLnBrk="0" hangingPunct="1">
                        <a:lnSpc>
                          <a:spcPct val="95000"/>
                        </a:lnSpc>
                        <a:spcBef>
                          <a:spcPct val="55000"/>
                        </a:spcBef>
                        <a:spcAft>
                          <a:spcPct val="0"/>
                        </a:spcAft>
                        <a:buClr>
                          <a:srgbClr val="F5D345"/>
                        </a:buClr>
                        <a:buSzPct val="85000"/>
                        <a:buFontTx/>
                        <a:buNone/>
                        <a:tabLst/>
                      </a:pPr>
                      <a:endParaRPr kumimoji="0" lang="en-US" sz="1900" b="0" i="0" u="none" strike="noStrike" cap="none" normalizeH="0" baseline="0" dirty="0">
                        <a:ln>
                          <a:noFill/>
                        </a:ln>
                        <a:solidFill>
                          <a:schemeClr val="tx1"/>
                        </a:solidFill>
                        <a:effectLst/>
                        <a:latin typeface="+mn-lt"/>
                      </a:endParaRPr>
                    </a:p>
                  </a:txBody>
                  <a:tcPr marR="182880" marT="45725" marB="45725"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Age </a:t>
                      </a:r>
                      <a:br>
                        <a:rPr kumimoji="0" lang="en-US" sz="1900" b="0" i="0" u="none" strike="noStrike" cap="none" normalizeH="0" baseline="0" dirty="0">
                          <a:ln>
                            <a:noFill/>
                          </a:ln>
                          <a:solidFill>
                            <a:schemeClr val="bg1"/>
                          </a:solidFill>
                          <a:effectLst/>
                          <a:latin typeface="+mn-lt"/>
                        </a:rPr>
                      </a:br>
                      <a:r>
                        <a:rPr kumimoji="0" lang="en-US" sz="1900" b="0" i="0" u="none" strike="noStrike" cap="none" normalizeH="0" baseline="0" dirty="0">
                          <a:ln>
                            <a:noFill/>
                          </a:ln>
                          <a:solidFill>
                            <a:schemeClr val="bg1"/>
                          </a:solidFill>
                          <a:effectLst/>
                          <a:latin typeface="+mn-lt"/>
                        </a:rPr>
                        <a:t>Social Security</a:t>
                      </a:r>
                      <a:br>
                        <a:rPr kumimoji="0" lang="en-US" sz="1900" b="0" i="0" u="none" strike="noStrike" cap="none" normalizeH="0" baseline="0" dirty="0">
                          <a:ln>
                            <a:noFill/>
                          </a:ln>
                          <a:solidFill>
                            <a:schemeClr val="bg1"/>
                          </a:solidFill>
                          <a:effectLst/>
                          <a:latin typeface="+mn-lt"/>
                        </a:rPr>
                      </a:br>
                      <a:r>
                        <a:rPr kumimoji="0" lang="en-US" sz="1900" b="0" i="0" u="none" strike="noStrike" cap="none" normalizeH="0" baseline="0" dirty="0">
                          <a:ln>
                            <a:noFill/>
                          </a:ln>
                          <a:solidFill>
                            <a:schemeClr val="bg1"/>
                          </a:solidFill>
                          <a:effectLst/>
                          <a:latin typeface="+mn-lt"/>
                        </a:rPr>
                        <a:t>taken</a:t>
                      </a:r>
                    </a:p>
                  </a:txBody>
                  <a:tcPr marT="45725" marB="45725" anchor="ctr" horzOverflow="overflow">
                    <a:lnL>
                      <a:noFill/>
                    </a:lnL>
                    <a:lnR w="38100" cap="flat" cmpd="sng" algn="ctr">
                      <a:solidFill>
                        <a:schemeClr val="bg1"/>
                      </a:solidFill>
                      <a:prstDash val="solid"/>
                      <a:round/>
                      <a:headEnd type="none" w="med" len="med"/>
                      <a:tailEnd type="none" w="med" len="med"/>
                    </a:lnR>
                    <a:lnT cap="flat">
                      <a:noFill/>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 of FRA</a:t>
                      </a:r>
                      <a:br>
                        <a:rPr kumimoji="0" lang="en-US" sz="1900" b="0" i="0" u="none" strike="noStrike" cap="none" normalizeH="0" baseline="0" dirty="0">
                          <a:ln>
                            <a:noFill/>
                          </a:ln>
                          <a:solidFill>
                            <a:schemeClr val="bg1"/>
                          </a:solidFill>
                          <a:effectLst/>
                          <a:latin typeface="+mn-lt"/>
                        </a:rPr>
                      </a:br>
                      <a:r>
                        <a:rPr kumimoji="0" lang="en-US" sz="1900" b="0" i="0" u="none" strike="noStrike" cap="none" normalizeH="0" baseline="0" dirty="0">
                          <a:ln>
                            <a:noFill/>
                          </a:ln>
                          <a:solidFill>
                            <a:schemeClr val="bg1"/>
                          </a:solidFill>
                          <a:effectLst/>
                          <a:latin typeface="+mn-lt"/>
                        </a:rPr>
                        <a:t>benefits received</a:t>
                      </a:r>
                    </a:p>
                  </a:txBody>
                  <a:tcPr marT="45725" marB="45725"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cap="flat">
                      <a:noFill/>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Amount of benefits received</a:t>
                      </a:r>
                    </a:p>
                  </a:txBody>
                  <a:tcPr marT="45725" marB="45725" anchor="ctr" horzOverflow="overflow">
                    <a:lnL w="38100" cap="flat" cmpd="sng" algn="ctr">
                      <a:solidFill>
                        <a:schemeClr val="bg1"/>
                      </a:solidFill>
                      <a:prstDash val="solid"/>
                      <a:round/>
                      <a:headEnd type="none" w="med" len="med"/>
                      <a:tailEnd type="none" w="med" len="med"/>
                    </a:lnL>
                    <a:lnR cap="flat">
                      <a:noFill/>
                    </a:lnR>
                    <a:lnT cap="flat">
                      <a:noFill/>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638245">
                <a:tc>
                  <a:txBody>
                    <a:bodyPr/>
                    <a:lstStyle/>
                    <a:p>
                      <a:pPr marL="0" marR="0" lvl="0" indent="0" algn="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1" i="0" u="none" strike="noStrike" cap="none" normalizeH="0" baseline="0" dirty="0">
                          <a:ln>
                            <a:noFill/>
                          </a:ln>
                          <a:solidFill>
                            <a:schemeClr val="tx1"/>
                          </a:solidFill>
                          <a:effectLst/>
                          <a:latin typeface="+mn-lt"/>
                        </a:rPr>
                        <a:t>Early </a:t>
                      </a:r>
                    </a:p>
                  </a:txBody>
                  <a:tcPr marR="182880" marT="45725" marB="45725" anchor="ctr" horzOverflow="overflow">
                    <a:lnL cap="flat">
                      <a:noFill/>
                    </a:lnL>
                    <a:lnR>
                      <a:noFill/>
                    </a:lnR>
                    <a:lnT>
                      <a:noFill/>
                    </a:lnT>
                    <a:lnB w="3175"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62</a:t>
                      </a:r>
                    </a:p>
                  </a:txBody>
                  <a:tcPr marT="45725" marB="45725" anchor="ctr" horzOverflow="overflow">
                    <a:lnL>
                      <a:noFill/>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67963A"/>
                    </a:solid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35%</a:t>
                      </a:r>
                    </a:p>
                  </a:txBody>
                  <a:tcPr marT="45725" marB="45725"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lumMod val="75000"/>
                      </a:schemeClr>
                    </a:solid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$700</a:t>
                      </a:r>
                    </a:p>
                  </a:txBody>
                  <a:tcPr marT="45725" marB="45725" anchor="ctr" horzOverflow="overflow">
                    <a:lnL w="38100" cap="flat" cmpd="sng" algn="ctr">
                      <a:solidFill>
                        <a:schemeClr val="bg1"/>
                      </a:solidFill>
                      <a:prstDash val="solid"/>
                      <a:round/>
                      <a:headEnd type="none" w="med" len="med"/>
                      <a:tailEnd type="none" w="med" len="med"/>
                    </a:lnL>
                    <a:lnR cap="flat">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1"/>
                  </a:ext>
                </a:extLst>
              </a:tr>
              <a:tr h="638245">
                <a:tc>
                  <a:txBody>
                    <a:bodyPr/>
                    <a:lstStyle/>
                    <a:p>
                      <a:pPr marL="0" marR="0" lvl="0" indent="0" algn="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1" i="0" u="none" strike="noStrike" cap="none" normalizeH="0" baseline="0" dirty="0">
                          <a:ln>
                            <a:noFill/>
                          </a:ln>
                          <a:solidFill>
                            <a:schemeClr val="tx1"/>
                          </a:solidFill>
                          <a:effectLst/>
                          <a:latin typeface="+mn-lt"/>
                        </a:rPr>
                        <a:t>Full retirement age</a:t>
                      </a:r>
                      <a:endParaRPr kumimoji="0" lang="en-US" sz="1900" b="1" i="0" u="none" strike="noStrike" cap="none" normalizeH="0" baseline="44000" dirty="0">
                        <a:ln>
                          <a:noFill/>
                        </a:ln>
                        <a:solidFill>
                          <a:schemeClr val="tx1"/>
                        </a:solidFill>
                        <a:effectLst/>
                        <a:latin typeface="+mn-lt"/>
                      </a:endParaRPr>
                    </a:p>
                  </a:txBody>
                  <a:tcPr marR="182880" marT="45725" marB="45725" anchor="ctr" horzOverflow="overflow">
                    <a:lnL cap="flat">
                      <a:noFill/>
                    </a:lnL>
                    <a:lnR>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66–67</a:t>
                      </a:r>
                      <a:endParaRPr kumimoji="0" lang="en-US" sz="1600" b="0" i="0" u="none" strike="noStrike" cap="none" normalizeH="0" baseline="44000" dirty="0">
                        <a:ln>
                          <a:noFill/>
                        </a:ln>
                        <a:solidFill>
                          <a:schemeClr val="bg1"/>
                        </a:solidFill>
                        <a:effectLst/>
                        <a:latin typeface="+mn-lt"/>
                      </a:endParaRPr>
                    </a:p>
                  </a:txBody>
                  <a:tcPr marT="45725" marB="45725" anchor="ctr" horzOverflow="overflow">
                    <a:lnL>
                      <a:noFill/>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67963A"/>
                    </a:solid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50%</a:t>
                      </a:r>
                    </a:p>
                  </a:txBody>
                  <a:tcPr marT="45725" marB="45725"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lumMod val="75000"/>
                      </a:schemeClr>
                    </a:solid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$1,000</a:t>
                      </a:r>
                    </a:p>
                  </a:txBody>
                  <a:tcPr marT="45725" marB="45725" anchor="ctr" horzOverflow="overflow">
                    <a:lnL w="38100" cap="flat" cmpd="sng" algn="ctr">
                      <a:solidFill>
                        <a:schemeClr val="bg1"/>
                      </a:solidFill>
                      <a:prstDash val="solid"/>
                      <a:round/>
                      <a:headEnd type="none" w="med" len="med"/>
                      <a:tailEnd type="none" w="med" len="med"/>
                    </a:lnL>
                    <a:lnR cap="flat">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2"/>
                  </a:ext>
                </a:extLst>
              </a:tr>
              <a:tr h="638245">
                <a:tc>
                  <a:txBody>
                    <a:bodyPr/>
                    <a:lstStyle/>
                    <a:p>
                      <a:pPr marL="0" marR="0" lvl="0" indent="0" algn="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1" i="0" u="none" strike="noStrike" cap="none" normalizeH="0" baseline="0" dirty="0">
                          <a:ln>
                            <a:noFill/>
                          </a:ln>
                          <a:solidFill>
                            <a:schemeClr val="tx1"/>
                          </a:solidFill>
                          <a:effectLst/>
                          <a:latin typeface="+mn-lt"/>
                        </a:rPr>
                        <a:t>Delayed</a:t>
                      </a:r>
                    </a:p>
                  </a:txBody>
                  <a:tcPr marR="182880" marT="45725" marB="45725" anchor="ctr" horzOverflow="overflow">
                    <a:lnL cap="flat">
                      <a:noFill/>
                    </a:lnL>
                    <a:lnR>
                      <a:noFill/>
                    </a:lnR>
                    <a:lnT w="3175"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70</a:t>
                      </a:r>
                    </a:p>
                  </a:txBody>
                  <a:tcPr marT="45725" marB="45725" anchor="ctr" horzOverflow="overflow">
                    <a:lnL>
                      <a:noFill/>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cap="flat">
                      <a:noFill/>
                    </a:lnB>
                    <a:lnTlToBr>
                      <a:noFill/>
                    </a:lnTlToBr>
                    <a:lnBlToTr>
                      <a:noFill/>
                    </a:lnBlToTr>
                    <a:solidFill>
                      <a:srgbClr val="67963A"/>
                    </a:solid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50%</a:t>
                      </a:r>
                    </a:p>
                  </a:txBody>
                  <a:tcPr marT="45725" marB="45725"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cap="flat">
                      <a:noFill/>
                    </a:lnB>
                    <a:lnTlToBr>
                      <a:noFill/>
                    </a:lnTlToBr>
                    <a:lnBlToTr>
                      <a:noFill/>
                    </a:lnBlToTr>
                    <a:solidFill>
                      <a:schemeClr val="tx2">
                        <a:lumMod val="75000"/>
                      </a:schemeClr>
                    </a:solid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$1,000</a:t>
                      </a:r>
                    </a:p>
                  </a:txBody>
                  <a:tcPr marT="45725" marB="45725" anchor="ctr" horzOverflow="overflow">
                    <a:lnL w="38100" cap="flat" cmpd="sng" algn="ctr">
                      <a:solidFill>
                        <a:schemeClr val="bg1"/>
                      </a:solidFill>
                      <a:prstDash val="solid"/>
                      <a:round/>
                      <a:headEnd type="none" w="med" len="med"/>
                      <a:tailEnd type="none" w="med" len="med"/>
                    </a:lnL>
                    <a:lnR cap="flat">
                      <a:noFill/>
                    </a:lnR>
                    <a:lnT w="12700" cap="flat" cmpd="sng" algn="ctr">
                      <a:solidFill>
                        <a:schemeClr val="bg1"/>
                      </a:solidFill>
                      <a:prstDash val="solid"/>
                      <a:round/>
                      <a:headEnd type="none" w="med" len="med"/>
                      <a:tailEnd type="none" w="med" len="med"/>
                    </a:lnT>
                    <a:lnB cap="flat">
                      <a:noFill/>
                    </a:lnB>
                    <a:lnTlToBr>
                      <a:noFill/>
                    </a:lnTlToBr>
                    <a:lnBlToTr>
                      <a:noFill/>
                    </a:lnBlToTr>
                    <a:solidFill>
                      <a:schemeClr val="bg2"/>
                    </a:solidFill>
                  </a:tcPr>
                </a:tc>
                <a:extLst>
                  <a:ext uri="{0D108BD9-81ED-4DB2-BD59-A6C34878D82A}">
                    <a16:rowId xmlns:a16="http://schemas.microsoft.com/office/drawing/2014/main" val="10003"/>
                  </a:ext>
                </a:extLst>
              </a:tr>
            </a:tbl>
          </a:graphicData>
        </a:graphic>
      </p:graphicFrame>
      <p:sp>
        <p:nvSpPr>
          <p:cNvPr id="3" name="Rectangle 2"/>
          <p:cNvSpPr/>
          <p:nvPr/>
        </p:nvSpPr>
        <p:spPr>
          <a:xfrm>
            <a:off x="827532" y="4985621"/>
            <a:ext cx="7488936" cy="400110"/>
          </a:xfrm>
          <a:prstGeom prst="rect">
            <a:avLst/>
          </a:prstGeom>
          <a:solidFill>
            <a:schemeClr val="accent4"/>
          </a:solidFill>
        </p:spPr>
        <p:txBody>
          <a:bodyPr wrap="square">
            <a:spAutoFit/>
          </a:bodyPr>
          <a:lstStyle/>
          <a:p>
            <a:pPr algn="ctr" eaLnBrk="1" hangingPunct="1"/>
            <a:r>
              <a:rPr lang="en-US" sz="2000" dirty="0">
                <a:ea typeface="Arial Unicode MS" panose="020B0604020202020204" pitchFamily="34" charset="-128"/>
                <a:cs typeface="Arial Unicode MS" panose="020B0604020202020204" pitchFamily="34" charset="-128"/>
              </a:rPr>
              <a:t>FRA benefit of the primary wage earner is </a:t>
            </a:r>
            <a:r>
              <a:rPr lang="en-US" sz="2000" b="1" dirty="0">
                <a:ea typeface="Arial Unicode MS" panose="020B0604020202020204" pitchFamily="34" charset="-128"/>
                <a:cs typeface="Arial Unicode MS" panose="020B0604020202020204" pitchFamily="34" charset="-128"/>
              </a:rPr>
              <a:t>$2,000</a:t>
            </a:r>
          </a:p>
        </p:txBody>
      </p:sp>
    </p:spTree>
    <p:extLst>
      <p:ext uri="{BB962C8B-B14F-4D97-AF65-F5344CB8AC3E}">
        <p14:creationId xmlns:p14="http://schemas.microsoft.com/office/powerpoint/2010/main" val="2056392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lvl="1"/>
            <a:r>
              <a:rPr lang="en-US" dirty="0">
                <a:sym typeface="Calibri" charset="0"/>
              </a:rPr>
              <a:t>The roots of Social Security</a:t>
            </a:r>
          </a:p>
        </p:txBody>
      </p:sp>
    </p:spTree>
    <p:extLst>
      <p:ext uri="{BB962C8B-B14F-4D97-AF65-F5344CB8AC3E}">
        <p14:creationId xmlns:p14="http://schemas.microsoft.com/office/powerpoint/2010/main" val="15036515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1"/>
          <p:cNvSpPr>
            <a:spLocks noGrp="1" noChangeArrowheads="1"/>
          </p:cNvSpPr>
          <p:nvPr>
            <p:ph type="title"/>
          </p:nvPr>
        </p:nvSpPr>
        <p:spPr/>
        <p:txBody>
          <a:bodyPr/>
          <a:lstStyle/>
          <a:p>
            <a:r>
              <a:rPr lang="en-US" dirty="0"/>
              <a:t>Maximize survivor benefits</a:t>
            </a:r>
          </a:p>
        </p:txBody>
      </p:sp>
      <p:sp>
        <p:nvSpPr>
          <p:cNvPr id="274444" name="Rectangle 12"/>
          <p:cNvSpPr>
            <a:spLocks noGrp="1" noChangeArrowheads="1"/>
          </p:cNvSpPr>
          <p:nvPr>
            <p:ph idx="1"/>
          </p:nvPr>
        </p:nvSpPr>
        <p:spPr>
          <a:xfrm>
            <a:off x="449263" y="1469038"/>
            <a:ext cx="8237537" cy="2815579"/>
          </a:xfrm>
        </p:spPr>
        <p:txBody>
          <a:bodyPr/>
          <a:lstStyle/>
          <a:p>
            <a:pPr marL="233362" lvl="1" indent="0">
              <a:buNone/>
            </a:pPr>
            <a:endParaRPr lang="en-US" sz="2400" dirty="0"/>
          </a:p>
          <a:p>
            <a:pPr lvl="1">
              <a:spcBef>
                <a:spcPts val="2000"/>
              </a:spcBef>
            </a:pPr>
            <a:r>
              <a:rPr lang="en-US" sz="2600" dirty="0"/>
              <a:t>At death, the surviving spouse will receive the greater </a:t>
            </a:r>
            <a:br>
              <a:rPr lang="en-US" sz="2600" dirty="0"/>
            </a:br>
            <a:r>
              <a:rPr lang="en-US" sz="2600" dirty="0"/>
              <a:t>of own benefit or the deceased spouse’s benefits</a:t>
            </a:r>
          </a:p>
          <a:p>
            <a:pPr lvl="1">
              <a:spcBef>
                <a:spcPts val="2000"/>
              </a:spcBef>
            </a:pPr>
            <a:r>
              <a:rPr lang="en-US" sz="2600" dirty="0"/>
              <a:t>Early benefit elections </a:t>
            </a:r>
            <a:r>
              <a:rPr lang="en-US" sz="2600" b="1" dirty="0"/>
              <a:t>= </a:t>
            </a:r>
            <a:r>
              <a:rPr lang="en-US" sz="2600" b="1" dirty="0">
                <a:solidFill>
                  <a:schemeClr val="tx2"/>
                </a:solidFill>
              </a:rPr>
              <a:t>REDUCED benefits for two lives</a:t>
            </a:r>
          </a:p>
        </p:txBody>
      </p:sp>
      <p:sp>
        <p:nvSpPr>
          <p:cNvPr id="4" name="Slide Number Placeholder 3"/>
          <p:cNvSpPr>
            <a:spLocks noGrp="1"/>
          </p:cNvSpPr>
          <p:nvPr>
            <p:ph type="sldNum" sz="quarter" idx="12"/>
          </p:nvPr>
        </p:nvSpPr>
        <p:spPr/>
        <p:txBody>
          <a:bodyPr/>
          <a:lstStyle/>
          <a:p>
            <a:pPr>
              <a:defRPr/>
            </a:pPr>
            <a:fld id="{2DFAB803-8FD5-48B1-B403-195CE984C8BB}" type="slidenum">
              <a:rPr lang="en-US" smtClean="0"/>
              <a:pPr>
                <a:defRPr/>
              </a:pPr>
              <a:t>30</a:t>
            </a:fld>
            <a:endParaRPr lang="en-US" dirty="0"/>
          </a:p>
        </p:txBody>
      </p:sp>
      <p:sp>
        <p:nvSpPr>
          <p:cNvPr id="13" name="TextBox 7"/>
          <p:cNvSpPr txBox="1">
            <a:spLocks noChangeArrowheads="1"/>
          </p:cNvSpPr>
          <p:nvPr/>
        </p:nvSpPr>
        <p:spPr bwMode="auto">
          <a:xfrm>
            <a:off x="461963" y="6389730"/>
            <a:ext cx="8383587" cy="126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spcBef>
                <a:spcPct val="20000"/>
              </a:spcBef>
              <a:buClr>
                <a:schemeClr val="tx2"/>
              </a:buClr>
              <a:buSzPct val="80000"/>
              <a:defRPr sz="2800">
                <a:solidFill>
                  <a:schemeClr val="tx1"/>
                </a:solidFill>
                <a:latin typeface="Calibri" panose="020F0502020204030204" pitchFamily="34" charset="0"/>
              </a:defRPr>
            </a:lvl1pPr>
            <a:lvl2pPr marL="742950" indent="-285750">
              <a:spcBef>
                <a:spcPct val="20000"/>
              </a:spcBef>
              <a:buClr>
                <a:schemeClr val="tx2"/>
              </a:buClr>
              <a:buSzPct val="80000"/>
              <a:buFont typeface="Wingdings" panose="05000000000000000000" pitchFamily="2" charset="2"/>
              <a:buChar char="§"/>
              <a:defRPr sz="2400">
                <a:solidFill>
                  <a:schemeClr val="tx1"/>
                </a:solidFill>
                <a:latin typeface="Calibri" panose="020F0502020204030204" pitchFamily="34" charset="0"/>
              </a:defRPr>
            </a:lvl2pPr>
            <a:lvl3pPr marL="1143000" indent="-228600">
              <a:spcBef>
                <a:spcPct val="20000"/>
              </a:spcBef>
              <a:buClr>
                <a:schemeClr val="tx2"/>
              </a:buClr>
              <a:buSzPct val="80000"/>
              <a:buFont typeface="Wingdings" panose="05000000000000000000" pitchFamily="2" charset="2"/>
              <a:buChar char="§"/>
              <a:defRPr sz="2000">
                <a:solidFill>
                  <a:schemeClr val="tx1"/>
                </a:solidFill>
                <a:latin typeface="Calibri" panose="020F0502020204030204" pitchFamily="34" charset="0"/>
              </a:defRPr>
            </a:lvl3pPr>
            <a:lvl4pPr marL="16002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eaLnBrk="1" hangingPunct="1">
              <a:lnSpc>
                <a:spcPct val="90000"/>
              </a:lnSpc>
              <a:buClr>
                <a:srgbClr val="FFFFFF"/>
              </a:buClr>
              <a:buSzPct val="100000"/>
              <a:defRPr/>
            </a:pPr>
            <a:r>
              <a:rPr lang="en-US" sz="900" dirty="0"/>
              <a:t>* Center for Retirement Research at Boston College, 2011.</a:t>
            </a:r>
          </a:p>
        </p:txBody>
      </p:sp>
      <p:sp>
        <p:nvSpPr>
          <p:cNvPr id="14" name="Rectangle 3"/>
          <p:cNvSpPr txBox="1">
            <a:spLocks noChangeArrowheads="1"/>
          </p:cNvSpPr>
          <p:nvPr/>
        </p:nvSpPr>
        <p:spPr bwMode="auto">
          <a:xfrm>
            <a:off x="854439" y="4332587"/>
            <a:ext cx="7435122" cy="629586"/>
          </a:xfrm>
          <a:prstGeom prst="rect">
            <a:avLst/>
          </a:prstGeom>
          <a:solidFill>
            <a:srgbClr val="E7F0DD"/>
          </a:solidFill>
          <a:ln>
            <a:noFill/>
          </a:ln>
        </p:spPr>
        <p:txBody>
          <a:bodyPr wrap="square" lIns="0" tIns="0" rIns="40638" bIns="0" anchor="ctr">
            <a:noAutofit/>
          </a:bodyPr>
          <a:lstStyle>
            <a:defPPr>
              <a:defRPr lang="en-US"/>
            </a:defPPr>
            <a:lvl1pPr marL="39688" eaLnBrk="1" hangingPunct="1">
              <a:defRPr sz="1700">
                <a:ea typeface="MS PGothic" panose="020B0600070205080204" pitchFamily="34" charset="-128"/>
              </a:defRPr>
            </a:lvl1pPr>
            <a:lvl2pPr marL="742950" indent="-285750">
              <a:defRPr sz="2400">
                <a:solidFill>
                  <a:srgbClr val="002D5B"/>
                </a:solidFill>
                <a:ea typeface="ヒラギノ角ゴ ProN W3" charset="-128"/>
              </a:defRPr>
            </a:lvl2pPr>
            <a:lvl3pPr marL="1143000" indent="-228600">
              <a:defRPr sz="2400">
                <a:solidFill>
                  <a:srgbClr val="002D5B"/>
                </a:solidFill>
                <a:ea typeface="ヒラギノ角ゴ ProN W3" charset="-128"/>
              </a:defRPr>
            </a:lvl3pPr>
            <a:lvl4pPr marL="1600200" indent="-228600">
              <a:defRPr sz="2400">
                <a:solidFill>
                  <a:srgbClr val="002D5B"/>
                </a:solidFill>
                <a:ea typeface="ヒラギノ角ゴ ProN W3" charset="-128"/>
              </a:defRPr>
            </a:lvl4pPr>
            <a:lvl5pPr marL="2057400" indent="-228600">
              <a:defRPr sz="2400">
                <a:solidFill>
                  <a:srgbClr val="002D5B"/>
                </a:solidFill>
                <a:ea typeface="ヒラギノ角ゴ ProN W3" charset="-128"/>
              </a:defRPr>
            </a:lvl5pPr>
            <a:lvl6pPr marL="2514600" indent="-228600" eaLnBrk="0" fontAlgn="base" hangingPunct="0">
              <a:spcBef>
                <a:spcPct val="0"/>
              </a:spcBef>
              <a:spcAft>
                <a:spcPct val="0"/>
              </a:spcAft>
              <a:defRPr sz="2400">
                <a:solidFill>
                  <a:srgbClr val="002D5B"/>
                </a:solidFill>
                <a:ea typeface="ヒラギノ角ゴ ProN W3" charset="-128"/>
              </a:defRPr>
            </a:lvl6pPr>
            <a:lvl7pPr marL="2971800" indent="-228600" eaLnBrk="0" fontAlgn="base" hangingPunct="0">
              <a:spcBef>
                <a:spcPct val="0"/>
              </a:spcBef>
              <a:spcAft>
                <a:spcPct val="0"/>
              </a:spcAft>
              <a:defRPr sz="2400">
                <a:solidFill>
                  <a:srgbClr val="002D5B"/>
                </a:solidFill>
                <a:ea typeface="ヒラギノ角ゴ ProN W3" charset="-128"/>
              </a:defRPr>
            </a:lvl7pPr>
            <a:lvl8pPr marL="3429000" indent="-228600" eaLnBrk="0" fontAlgn="base" hangingPunct="0">
              <a:spcBef>
                <a:spcPct val="0"/>
              </a:spcBef>
              <a:spcAft>
                <a:spcPct val="0"/>
              </a:spcAft>
              <a:defRPr sz="2400">
                <a:solidFill>
                  <a:srgbClr val="002D5B"/>
                </a:solidFill>
                <a:ea typeface="ヒラギノ角ゴ ProN W3" charset="-128"/>
              </a:defRPr>
            </a:lvl8pPr>
            <a:lvl9pPr marL="3886200" indent="-228600" eaLnBrk="0" fontAlgn="base" hangingPunct="0">
              <a:spcBef>
                <a:spcPct val="0"/>
              </a:spcBef>
              <a:spcAft>
                <a:spcPct val="0"/>
              </a:spcAft>
              <a:defRPr sz="2400">
                <a:solidFill>
                  <a:srgbClr val="002D5B"/>
                </a:solidFill>
                <a:ea typeface="ヒラギノ角ゴ ProN W3" charset="-128"/>
              </a:defRPr>
            </a:lvl9pPr>
          </a:lstStyle>
          <a:p>
            <a:pPr algn="ctr">
              <a:spcBef>
                <a:spcPct val="25000"/>
              </a:spcBef>
              <a:defRPr/>
            </a:pPr>
            <a:r>
              <a:rPr lang="en-US" sz="2600" b="1" dirty="0">
                <a:solidFill>
                  <a:srgbClr val="669639"/>
                </a:solidFill>
                <a:ea typeface="Arial Unicode MS" panose="020B0604020202020204" pitchFamily="34" charset="-128"/>
              </a:rPr>
              <a:t>53% </a:t>
            </a:r>
            <a:r>
              <a:rPr lang="en-US" sz="2400" dirty="0">
                <a:solidFill>
                  <a:srgbClr val="669639"/>
                </a:solidFill>
                <a:ea typeface="Arial Unicode MS" panose="020B0604020202020204" pitchFamily="34" charset="-128"/>
              </a:rPr>
              <a:t>of people take Social Security at </a:t>
            </a:r>
            <a:r>
              <a:rPr lang="en-US" sz="2400" b="1" dirty="0">
                <a:solidFill>
                  <a:srgbClr val="669639"/>
                </a:solidFill>
                <a:ea typeface="Arial Unicode MS" panose="020B0604020202020204" pitchFamily="34" charset="-128"/>
              </a:rPr>
              <a:t>age 62</a:t>
            </a:r>
            <a:r>
              <a:rPr lang="en-US" sz="2400" dirty="0">
                <a:solidFill>
                  <a:srgbClr val="669639"/>
                </a:solidFill>
                <a:ea typeface="Arial Unicode MS" panose="020B0604020202020204" pitchFamily="34" charset="-128"/>
              </a:rPr>
              <a:t>.</a:t>
            </a:r>
            <a:r>
              <a:rPr lang="en-US" sz="2200" baseline="30000" dirty="0">
                <a:solidFill>
                  <a:srgbClr val="669639"/>
                </a:solidFill>
                <a:ea typeface="Arial Unicode MS" panose="020B0604020202020204" pitchFamily="34" charset="-128"/>
              </a:rPr>
              <a:t>*</a:t>
            </a:r>
          </a:p>
        </p:txBody>
      </p:sp>
    </p:spTree>
    <p:extLst>
      <p:ext uri="{BB962C8B-B14F-4D97-AF65-F5344CB8AC3E}">
        <p14:creationId xmlns:p14="http://schemas.microsoft.com/office/powerpoint/2010/main" val="4263681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74444">
                                            <p:txEl>
                                              <p:pRg st="1" end="1"/>
                                            </p:txEl>
                                          </p:spTgt>
                                        </p:tgtEl>
                                        <p:attrNameLst>
                                          <p:attrName>style.visibility</p:attrName>
                                        </p:attrNameLst>
                                      </p:cBhvr>
                                      <p:to>
                                        <p:strVal val="visible"/>
                                      </p:to>
                                    </p:set>
                                    <p:animEffect transition="in" filter="fade">
                                      <p:cBhvr>
                                        <p:cTn id="7" dur="500"/>
                                        <p:tgtEl>
                                          <p:spTgt spid="27444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4444">
                                            <p:txEl>
                                              <p:pRg st="2" end="2"/>
                                            </p:txEl>
                                          </p:spTgt>
                                        </p:tgtEl>
                                        <p:attrNameLst>
                                          <p:attrName>style.visibility</p:attrName>
                                        </p:attrNameLst>
                                      </p:cBhvr>
                                      <p:to>
                                        <p:strVal val="visible"/>
                                      </p:to>
                                    </p:set>
                                    <p:animEffect transition="in" filter="fade">
                                      <p:cBhvr>
                                        <p:cTn id="12" dur="500"/>
                                        <p:tgtEl>
                                          <p:spTgt spid="274444">
                                            <p:txEl>
                                              <p:pRg st="2" end="2"/>
                                            </p:txEl>
                                          </p:spTgt>
                                        </p:tgtEl>
                                      </p:cBhvr>
                                    </p:animEffect>
                                  </p:childTnLst>
                                </p:cTn>
                              </p:par>
                            </p:childTnLst>
                          </p:cTn>
                        </p:par>
                        <p:par>
                          <p:cTn id="13" fill="hold">
                            <p:stCondLst>
                              <p:cond delay="500"/>
                            </p:stCondLst>
                            <p:childTnLst>
                              <p:par>
                                <p:cTn id="14" presetID="42"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1000"/>
                                        <p:tgtEl>
                                          <p:spTgt spid="14"/>
                                        </p:tgtEl>
                                      </p:cBhvr>
                                    </p:animEffect>
                                    <p:anim calcmode="lin" valueType="num">
                                      <p:cBhvr>
                                        <p:cTn id="17" dur="1000" fill="hold"/>
                                        <p:tgtEl>
                                          <p:spTgt spid="14"/>
                                        </p:tgtEl>
                                        <p:attrNameLst>
                                          <p:attrName>ppt_x</p:attrName>
                                        </p:attrNameLst>
                                      </p:cBhvr>
                                      <p:tavLst>
                                        <p:tav tm="0">
                                          <p:val>
                                            <p:strVal val="#ppt_x"/>
                                          </p:val>
                                        </p:tav>
                                        <p:tav tm="100000">
                                          <p:val>
                                            <p:strVal val="#ppt_x"/>
                                          </p:val>
                                        </p:tav>
                                      </p:tavLst>
                                    </p:anim>
                                    <p:anim calcmode="lin" valueType="num">
                                      <p:cBhvr>
                                        <p:cTn id="1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4444" grpId="0" build="p"/>
      <p:bldP spid="1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p:txBody>
          <a:bodyPr/>
          <a:lstStyle/>
          <a:p>
            <a:r>
              <a:rPr lang="en-US" altLang="en-US" dirty="0"/>
              <a:t>Widow and widower benefits</a:t>
            </a:r>
          </a:p>
        </p:txBody>
      </p:sp>
      <p:sp>
        <p:nvSpPr>
          <p:cNvPr id="11" name="Content Placeholder 10"/>
          <p:cNvSpPr>
            <a:spLocks noGrp="1"/>
          </p:cNvSpPr>
          <p:nvPr>
            <p:ph sz="half" idx="1"/>
          </p:nvPr>
        </p:nvSpPr>
        <p:spPr>
          <a:xfrm>
            <a:off x="457200" y="1342411"/>
            <a:ext cx="4038600" cy="3920247"/>
          </a:xfrm>
        </p:spPr>
        <p:txBody>
          <a:bodyPr/>
          <a:lstStyle/>
          <a:p>
            <a:pPr marL="0" indent="0"/>
            <a:r>
              <a:rPr lang="en-US" altLang="en-US" sz="2200" b="1" dirty="0">
                <a:solidFill>
                  <a:schemeClr val="tx2"/>
                </a:solidFill>
              </a:rPr>
              <a:t>Family members </a:t>
            </a:r>
            <a:r>
              <a:rPr lang="en-US" altLang="en-US" sz="2200" dirty="0">
                <a:solidFill>
                  <a:schemeClr val="tx2"/>
                </a:solidFill>
              </a:rPr>
              <a:t>who can</a:t>
            </a:r>
            <a:br>
              <a:rPr lang="en-US" altLang="en-US" sz="2200" dirty="0">
                <a:solidFill>
                  <a:schemeClr val="tx2"/>
                </a:solidFill>
              </a:rPr>
            </a:br>
            <a:r>
              <a:rPr lang="en-US" altLang="en-US" sz="2200" dirty="0">
                <a:solidFill>
                  <a:schemeClr val="tx2"/>
                </a:solidFill>
              </a:rPr>
              <a:t>collect benefits include a </a:t>
            </a:r>
            <a:br>
              <a:rPr lang="en-US" altLang="en-US" sz="2200" dirty="0">
                <a:solidFill>
                  <a:schemeClr val="tx2"/>
                </a:solidFill>
              </a:rPr>
            </a:br>
            <a:r>
              <a:rPr lang="en-US" altLang="en-US" sz="2200" dirty="0">
                <a:solidFill>
                  <a:schemeClr val="tx2"/>
                </a:solidFill>
              </a:rPr>
              <a:t>widow or widower who is:</a:t>
            </a:r>
          </a:p>
          <a:p>
            <a:pPr marL="233363" lvl="1" indent="-233363"/>
            <a:r>
              <a:rPr lang="en-US" altLang="en-US" sz="2200" dirty="0"/>
              <a:t>60 or older</a:t>
            </a:r>
          </a:p>
          <a:p>
            <a:pPr marL="233363" lvl="1" indent="-233363"/>
            <a:r>
              <a:rPr lang="en-US" altLang="en-US" sz="2200" dirty="0"/>
              <a:t>50 or older, if disabled</a:t>
            </a:r>
          </a:p>
          <a:p>
            <a:pPr marL="233363" lvl="1" indent="-233363"/>
            <a:r>
              <a:rPr lang="en-US" altLang="en-US" sz="2200" dirty="0"/>
              <a:t>Any age if he or she is caring</a:t>
            </a:r>
            <a:br>
              <a:rPr lang="en-US" altLang="en-US" sz="2200" dirty="0"/>
            </a:br>
            <a:r>
              <a:rPr lang="en-US" altLang="en-US" sz="2200" dirty="0"/>
              <a:t>for your child who is younger than 16 or disabled and entitled to Social Security benefits on the deceased’s record</a:t>
            </a:r>
            <a:endParaRPr lang="en-US" sz="2200" dirty="0"/>
          </a:p>
        </p:txBody>
      </p:sp>
      <p:sp>
        <p:nvSpPr>
          <p:cNvPr id="12" name="Content Placeholder 11"/>
          <p:cNvSpPr>
            <a:spLocks noGrp="1"/>
          </p:cNvSpPr>
          <p:nvPr>
            <p:ph sz="half" idx="2"/>
          </p:nvPr>
        </p:nvSpPr>
        <p:spPr>
          <a:xfrm>
            <a:off x="4727439" y="1342411"/>
            <a:ext cx="4038600" cy="3920247"/>
          </a:xfrm>
        </p:spPr>
        <p:txBody>
          <a:bodyPr/>
          <a:lstStyle/>
          <a:p>
            <a:pPr marL="0" indent="0"/>
            <a:r>
              <a:rPr lang="en-US" altLang="en-US" sz="2200" b="1" dirty="0">
                <a:solidFill>
                  <a:schemeClr val="tx2"/>
                </a:solidFill>
              </a:rPr>
              <a:t>Children</a:t>
            </a:r>
            <a:r>
              <a:rPr lang="en-US" altLang="en-US" sz="2200" dirty="0">
                <a:solidFill>
                  <a:schemeClr val="tx2"/>
                </a:solidFill>
              </a:rPr>
              <a:t> can receive benefits if:</a:t>
            </a:r>
          </a:p>
          <a:p>
            <a:pPr marL="233363" lvl="1" indent="-233363"/>
            <a:r>
              <a:rPr lang="en-US" altLang="en-US" sz="2200" dirty="0"/>
              <a:t>They are unmarried</a:t>
            </a:r>
          </a:p>
          <a:p>
            <a:pPr marL="233363" lvl="1" indent="-233363"/>
            <a:r>
              <a:rPr lang="en-US" altLang="en-US" sz="2200" dirty="0"/>
              <a:t>Younger than 18 years old</a:t>
            </a:r>
          </a:p>
          <a:p>
            <a:pPr marL="233363" lvl="1" indent="-233363"/>
            <a:r>
              <a:rPr lang="en-US" altLang="en-US" sz="2200" dirty="0"/>
              <a:t>Between 18 and 19 years old, but in elementary or secondary school as full-time students</a:t>
            </a:r>
          </a:p>
          <a:p>
            <a:pPr marL="233363" lvl="1" indent="-233363"/>
            <a:r>
              <a:rPr lang="en-US" altLang="en-US" sz="2200" dirty="0"/>
              <a:t>Age 18 or older and severely disabled (the disability must have originated before age 22)</a:t>
            </a:r>
          </a:p>
        </p:txBody>
      </p:sp>
      <p:sp>
        <p:nvSpPr>
          <p:cNvPr id="5" name="Slide Number Placeholder 4"/>
          <p:cNvSpPr>
            <a:spLocks noGrp="1"/>
          </p:cNvSpPr>
          <p:nvPr>
            <p:ph type="sldNum" sz="quarter" idx="12"/>
          </p:nvPr>
        </p:nvSpPr>
        <p:spPr/>
        <p:txBody>
          <a:bodyPr/>
          <a:lstStyle/>
          <a:p>
            <a:fld id="{2DFAB803-8FD5-48B1-B403-195CE984C8BB}" type="slidenum">
              <a:rPr lang="en-US" smtClean="0"/>
              <a:pPr/>
              <a:t>31</a:t>
            </a:fld>
            <a:endParaRPr lang="en-US" dirty="0"/>
          </a:p>
        </p:txBody>
      </p:sp>
      <p:sp>
        <p:nvSpPr>
          <p:cNvPr id="18" name="Rectangle 3"/>
          <p:cNvSpPr txBox="1">
            <a:spLocks noChangeArrowheads="1"/>
          </p:cNvSpPr>
          <p:nvPr/>
        </p:nvSpPr>
        <p:spPr bwMode="auto">
          <a:xfrm>
            <a:off x="1143000" y="5149169"/>
            <a:ext cx="6858000" cy="1046152"/>
          </a:xfrm>
          <a:prstGeom prst="rect">
            <a:avLst/>
          </a:prstGeom>
          <a:solidFill>
            <a:srgbClr val="E7F0DD"/>
          </a:solidFill>
          <a:ln>
            <a:noFill/>
          </a:ln>
        </p:spPr>
        <p:txBody>
          <a:bodyPr wrap="square" lIns="0" tIns="0" rIns="40638" bIns="0" anchor="ctr">
            <a:noAutofit/>
          </a:bodyPr>
          <a:lstStyle>
            <a:defPPr>
              <a:defRPr lang="en-US"/>
            </a:defPPr>
            <a:lvl1pPr marL="39688" eaLnBrk="1" hangingPunct="1">
              <a:defRPr sz="1700">
                <a:ea typeface="MS PGothic" panose="020B0600070205080204" pitchFamily="34" charset="-128"/>
              </a:defRPr>
            </a:lvl1pPr>
            <a:lvl2pPr marL="742950" indent="-285750">
              <a:defRPr sz="2400">
                <a:solidFill>
                  <a:srgbClr val="002D5B"/>
                </a:solidFill>
                <a:ea typeface="ヒラギノ角ゴ ProN W3" charset="-128"/>
              </a:defRPr>
            </a:lvl2pPr>
            <a:lvl3pPr marL="1143000" indent="-228600">
              <a:defRPr sz="2400">
                <a:solidFill>
                  <a:srgbClr val="002D5B"/>
                </a:solidFill>
                <a:ea typeface="ヒラギノ角ゴ ProN W3" charset="-128"/>
              </a:defRPr>
            </a:lvl3pPr>
            <a:lvl4pPr marL="1600200" indent="-228600">
              <a:defRPr sz="2400">
                <a:solidFill>
                  <a:srgbClr val="002D5B"/>
                </a:solidFill>
                <a:ea typeface="ヒラギノ角ゴ ProN W3" charset="-128"/>
              </a:defRPr>
            </a:lvl4pPr>
            <a:lvl5pPr marL="2057400" indent="-228600">
              <a:defRPr sz="2400">
                <a:solidFill>
                  <a:srgbClr val="002D5B"/>
                </a:solidFill>
                <a:ea typeface="ヒラギノ角ゴ ProN W3" charset="-128"/>
              </a:defRPr>
            </a:lvl5pPr>
            <a:lvl6pPr marL="2514600" indent="-228600" eaLnBrk="0" fontAlgn="base" hangingPunct="0">
              <a:spcBef>
                <a:spcPct val="0"/>
              </a:spcBef>
              <a:spcAft>
                <a:spcPct val="0"/>
              </a:spcAft>
              <a:defRPr sz="2400">
                <a:solidFill>
                  <a:srgbClr val="002D5B"/>
                </a:solidFill>
                <a:ea typeface="ヒラギノ角ゴ ProN W3" charset="-128"/>
              </a:defRPr>
            </a:lvl6pPr>
            <a:lvl7pPr marL="2971800" indent="-228600" eaLnBrk="0" fontAlgn="base" hangingPunct="0">
              <a:spcBef>
                <a:spcPct val="0"/>
              </a:spcBef>
              <a:spcAft>
                <a:spcPct val="0"/>
              </a:spcAft>
              <a:defRPr sz="2400">
                <a:solidFill>
                  <a:srgbClr val="002D5B"/>
                </a:solidFill>
                <a:ea typeface="ヒラギノ角ゴ ProN W3" charset="-128"/>
              </a:defRPr>
            </a:lvl7pPr>
            <a:lvl8pPr marL="3429000" indent="-228600" eaLnBrk="0" fontAlgn="base" hangingPunct="0">
              <a:spcBef>
                <a:spcPct val="0"/>
              </a:spcBef>
              <a:spcAft>
                <a:spcPct val="0"/>
              </a:spcAft>
              <a:defRPr sz="2400">
                <a:solidFill>
                  <a:srgbClr val="002D5B"/>
                </a:solidFill>
                <a:ea typeface="ヒラギノ角ゴ ProN W3" charset="-128"/>
              </a:defRPr>
            </a:lvl8pPr>
            <a:lvl9pPr marL="3886200" indent="-228600" eaLnBrk="0" fontAlgn="base" hangingPunct="0">
              <a:spcBef>
                <a:spcPct val="0"/>
              </a:spcBef>
              <a:spcAft>
                <a:spcPct val="0"/>
              </a:spcAft>
              <a:defRPr sz="2400">
                <a:solidFill>
                  <a:srgbClr val="002D5B"/>
                </a:solidFill>
                <a:ea typeface="ヒラギノ角ゴ ProN W3" charset="-128"/>
              </a:defRPr>
            </a:lvl9pPr>
          </a:lstStyle>
          <a:p>
            <a:pPr algn="ctr">
              <a:lnSpc>
                <a:spcPts val="2400"/>
              </a:lnSpc>
              <a:spcBef>
                <a:spcPts val="1600"/>
              </a:spcBef>
            </a:pPr>
            <a:r>
              <a:rPr lang="en-US" sz="2200" dirty="0">
                <a:solidFill>
                  <a:srgbClr val="669639"/>
                </a:solidFill>
                <a:ea typeface="Arial Unicode MS" panose="020B0604020202020204" pitchFamily="34" charset="-128"/>
                <a:sym typeface="Calibri" charset="0"/>
              </a:rPr>
              <a:t>Additionally, parents of the deceased can receive benefits on the deceased’s earnings if they were </a:t>
            </a:r>
            <a:r>
              <a:rPr lang="en-US" sz="2200" b="1" dirty="0">
                <a:solidFill>
                  <a:srgbClr val="669639"/>
                </a:solidFill>
                <a:ea typeface="Arial Unicode MS" panose="020B0604020202020204" pitchFamily="34" charset="-128"/>
                <a:sym typeface="Calibri" charset="0"/>
              </a:rPr>
              <a:t>dependent on the deceased</a:t>
            </a:r>
            <a:r>
              <a:rPr lang="en-US" sz="2200" dirty="0">
                <a:solidFill>
                  <a:srgbClr val="669639"/>
                </a:solidFill>
                <a:ea typeface="Arial Unicode MS" panose="020B0604020202020204" pitchFamily="34" charset="-128"/>
                <a:sym typeface="Calibri" charset="0"/>
              </a:rPr>
              <a:t> for at least half of their support. </a:t>
            </a:r>
          </a:p>
        </p:txBody>
      </p:sp>
    </p:spTree>
    <p:extLst>
      <p:ext uri="{BB962C8B-B14F-4D97-AF65-F5344CB8AC3E}">
        <p14:creationId xmlns:p14="http://schemas.microsoft.com/office/powerpoint/2010/main" val="1032953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67"/>
          <p:cNvSpPr>
            <a:spLocks noGrp="1" noChangeArrowheads="1"/>
          </p:cNvSpPr>
          <p:nvPr>
            <p:ph type="title"/>
          </p:nvPr>
        </p:nvSpPr>
        <p:spPr/>
        <p:txBody>
          <a:bodyPr/>
          <a:lstStyle/>
          <a:p>
            <a:r>
              <a:rPr lang="en-US" altLang="en-US" dirty="0"/>
              <a:t>When to take survivor benefits</a:t>
            </a:r>
          </a:p>
        </p:txBody>
      </p:sp>
      <p:sp>
        <p:nvSpPr>
          <p:cNvPr id="2" name="Slide Number Placeholder 1"/>
          <p:cNvSpPr>
            <a:spLocks noGrp="1"/>
          </p:cNvSpPr>
          <p:nvPr>
            <p:ph type="sldNum" sz="quarter" idx="12"/>
          </p:nvPr>
        </p:nvSpPr>
        <p:spPr/>
        <p:txBody>
          <a:bodyPr/>
          <a:lstStyle/>
          <a:p>
            <a:fld id="{5A296027-BCC7-4F88-9C12-58AA7227D77E}" type="slidenum">
              <a:rPr lang="en-US" smtClean="0"/>
              <a:pPr/>
              <a:t>32</a:t>
            </a:fld>
            <a:endParaRPr lang="en-US" dirty="0"/>
          </a:p>
        </p:txBody>
      </p:sp>
      <p:sp>
        <p:nvSpPr>
          <p:cNvPr id="4099" name="Text Box 34"/>
          <p:cNvSpPr txBox="1">
            <a:spLocks noChangeArrowheads="1"/>
          </p:cNvSpPr>
          <p:nvPr>
            <p:custDataLst>
              <p:tags r:id="rId1"/>
            </p:custDataLst>
          </p:nvPr>
        </p:nvSpPr>
        <p:spPr bwMode="auto">
          <a:xfrm>
            <a:off x="455612" y="6247626"/>
            <a:ext cx="80886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defPPr>
              <a:defRPr lang="en-US"/>
            </a:defPPr>
            <a:lvl1pPr eaLnBrk="1" hangingPunct="1">
              <a:spcBef>
                <a:spcPct val="20000"/>
              </a:spcBef>
              <a:buClr>
                <a:schemeClr val="tx2"/>
              </a:buClr>
              <a:buSzPct val="80000"/>
              <a:defRPr sz="900"/>
            </a:lvl1pPr>
            <a:lvl2pPr marL="742950" indent="-285750">
              <a:spcBef>
                <a:spcPct val="20000"/>
              </a:spcBef>
              <a:buClr>
                <a:schemeClr val="tx2"/>
              </a:buClr>
              <a:buSzPct val="80000"/>
              <a:buFont typeface="Wingdings" panose="05000000000000000000" pitchFamily="2" charset="2"/>
              <a:buChar char="§"/>
              <a:defRPr sz="2400"/>
            </a:lvl2pPr>
            <a:lvl3pPr marL="1143000" indent="-228600">
              <a:spcBef>
                <a:spcPct val="20000"/>
              </a:spcBef>
              <a:buClr>
                <a:schemeClr val="tx2"/>
              </a:buClr>
              <a:buSzPct val="80000"/>
              <a:buFont typeface="Wingdings" panose="05000000000000000000" pitchFamily="2" charset="2"/>
              <a:buChar char="§"/>
              <a:defRPr sz="2000"/>
            </a:lvl3pPr>
            <a:lvl4pPr marL="1600200" indent="-228600">
              <a:spcBef>
                <a:spcPct val="20000"/>
              </a:spcBef>
              <a:buClr>
                <a:schemeClr val="tx2"/>
              </a:buClr>
              <a:buSzPct val="80000"/>
              <a:buFont typeface="Wingdings" panose="05000000000000000000" pitchFamily="2" charset="2"/>
              <a:buChar char="§"/>
            </a:lvl4pPr>
            <a:lvl5pPr marL="2057400" indent="-228600">
              <a:spcBef>
                <a:spcPct val="20000"/>
              </a:spcBef>
              <a:buClr>
                <a:schemeClr val="tx2"/>
              </a:buClr>
              <a:buSzPct val="80000"/>
              <a:buFont typeface="Wingdings" panose="05000000000000000000" pitchFamily="2" charset="2"/>
              <a:buChar cha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lvl9pPr>
          </a:lstStyle>
          <a:p>
            <a:r>
              <a:rPr lang="en-US" altLang="en-US" dirty="0"/>
              <a:t>Percentage is based on someone born 1943–1954; please consult ssa.gov for more information. The survivor benefit is 100% of the covered spouse’s benefit. There is no cost-of-living increase for 2016.</a:t>
            </a:r>
          </a:p>
        </p:txBody>
      </p:sp>
      <p:graphicFrame>
        <p:nvGraphicFramePr>
          <p:cNvPr id="266313" name="Group 73"/>
          <p:cNvGraphicFramePr>
            <a:graphicFrameLocks noGrp="1"/>
          </p:cNvGraphicFramePr>
          <p:nvPr>
            <p:extLst>
              <p:ext uri="{D42A27DB-BD31-4B8C-83A1-F6EECF244321}">
                <p14:modId xmlns:p14="http://schemas.microsoft.com/office/powerpoint/2010/main" val="332723021"/>
              </p:ext>
            </p:extLst>
          </p:nvPr>
        </p:nvGraphicFramePr>
        <p:xfrm>
          <a:off x="1523950" y="1608647"/>
          <a:ext cx="5754884" cy="3513206"/>
        </p:xfrm>
        <a:graphic>
          <a:graphicData uri="http://schemas.openxmlformats.org/drawingml/2006/table">
            <a:tbl>
              <a:tblPr/>
              <a:tblGrid>
                <a:gridCol w="2280164">
                  <a:extLst>
                    <a:ext uri="{9D8B030D-6E8A-4147-A177-3AD203B41FA5}">
                      <a16:colId xmlns:a16="http://schemas.microsoft.com/office/drawing/2014/main" val="20000"/>
                    </a:ext>
                  </a:extLst>
                </a:gridCol>
                <a:gridCol w="1737360">
                  <a:extLst>
                    <a:ext uri="{9D8B030D-6E8A-4147-A177-3AD203B41FA5}">
                      <a16:colId xmlns:a16="http://schemas.microsoft.com/office/drawing/2014/main" val="20001"/>
                    </a:ext>
                  </a:extLst>
                </a:gridCol>
                <a:gridCol w="1737360">
                  <a:extLst>
                    <a:ext uri="{9D8B030D-6E8A-4147-A177-3AD203B41FA5}">
                      <a16:colId xmlns:a16="http://schemas.microsoft.com/office/drawing/2014/main" val="20002"/>
                    </a:ext>
                  </a:extLst>
                </a:gridCol>
              </a:tblGrid>
              <a:tr h="960226">
                <a:tc>
                  <a:txBody>
                    <a:bodyPr/>
                    <a:lstStyle/>
                    <a:p>
                      <a:pPr marL="0" marR="0" lvl="0" indent="0" algn="l" defTabSz="914400" rtl="0" eaLnBrk="1" fontAlgn="base" latinLnBrk="0" hangingPunct="1">
                        <a:lnSpc>
                          <a:spcPct val="95000"/>
                        </a:lnSpc>
                        <a:spcBef>
                          <a:spcPct val="55000"/>
                        </a:spcBef>
                        <a:spcAft>
                          <a:spcPct val="0"/>
                        </a:spcAft>
                        <a:buClr>
                          <a:srgbClr val="F5D345"/>
                        </a:buClr>
                        <a:buSzPct val="85000"/>
                        <a:buFontTx/>
                        <a:buNone/>
                        <a:tabLst/>
                      </a:pPr>
                      <a:endParaRPr kumimoji="0" lang="en-US" sz="1900" b="0" i="0" u="none" strike="noStrike" cap="none" normalizeH="0" baseline="0" dirty="0">
                        <a:ln>
                          <a:noFill/>
                        </a:ln>
                        <a:solidFill>
                          <a:schemeClr val="tx1"/>
                        </a:solidFill>
                        <a:effectLst/>
                        <a:latin typeface="+mn-lt"/>
                      </a:endParaRPr>
                    </a:p>
                  </a:txBody>
                  <a:tcPr marR="182880" marT="45725" marB="45725"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Age </a:t>
                      </a:r>
                      <a:br>
                        <a:rPr kumimoji="0" lang="en-US" sz="1900" b="0" i="0" u="none" strike="noStrike" cap="none" normalizeH="0" baseline="0" dirty="0">
                          <a:ln>
                            <a:noFill/>
                          </a:ln>
                          <a:solidFill>
                            <a:schemeClr val="bg1"/>
                          </a:solidFill>
                          <a:effectLst/>
                          <a:latin typeface="+mn-lt"/>
                        </a:rPr>
                      </a:br>
                      <a:r>
                        <a:rPr kumimoji="0" lang="en-US" sz="1900" b="0" i="0" u="none" strike="noStrike" cap="none" normalizeH="0" baseline="0" dirty="0">
                          <a:ln>
                            <a:noFill/>
                          </a:ln>
                          <a:solidFill>
                            <a:schemeClr val="bg1"/>
                          </a:solidFill>
                          <a:effectLst/>
                          <a:latin typeface="+mn-lt"/>
                        </a:rPr>
                        <a:t>Social Security</a:t>
                      </a:r>
                      <a:br>
                        <a:rPr kumimoji="0" lang="en-US" sz="1900" b="0" i="0" u="none" strike="noStrike" cap="none" normalizeH="0" baseline="0" dirty="0">
                          <a:ln>
                            <a:noFill/>
                          </a:ln>
                          <a:solidFill>
                            <a:schemeClr val="bg1"/>
                          </a:solidFill>
                          <a:effectLst/>
                          <a:latin typeface="+mn-lt"/>
                        </a:rPr>
                      </a:br>
                      <a:r>
                        <a:rPr kumimoji="0" lang="en-US" sz="1900" b="0" i="0" u="none" strike="noStrike" cap="none" normalizeH="0" baseline="0" dirty="0">
                          <a:ln>
                            <a:noFill/>
                          </a:ln>
                          <a:solidFill>
                            <a:schemeClr val="bg1"/>
                          </a:solidFill>
                          <a:effectLst/>
                          <a:latin typeface="+mn-lt"/>
                        </a:rPr>
                        <a:t>taken</a:t>
                      </a:r>
                    </a:p>
                  </a:txBody>
                  <a:tcPr marT="45725" marB="45725" anchor="ctr" horzOverflow="overflow">
                    <a:lnL>
                      <a:noFill/>
                    </a:lnL>
                    <a:lnR w="38100" cap="flat" cmpd="sng" algn="ctr">
                      <a:solidFill>
                        <a:schemeClr val="bg1"/>
                      </a:solidFill>
                      <a:prstDash val="solid"/>
                      <a:round/>
                      <a:headEnd type="none" w="med" len="med"/>
                      <a:tailEnd type="none" w="med" len="med"/>
                    </a:lnR>
                    <a:lnT cap="flat">
                      <a:noFill/>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 of FRA</a:t>
                      </a:r>
                      <a:br>
                        <a:rPr kumimoji="0" lang="en-US" sz="1900" b="0" i="0" u="none" strike="noStrike" cap="none" normalizeH="0" baseline="0" dirty="0">
                          <a:ln>
                            <a:noFill/>
                          </a:ln>
                          <a:solidFill>
                            <a:schemeClr val="bg1"/>
                          </a:solidFill>
                          <a:effectLst/>
                          <a:latin typeface="+mn-lt"/>
                        </a:rPr>
                      </a:br>
                      <a:r>
                        <a:rPr kumimoji="0" lang="en-US" sz="1900" b="0" i="0" u="none" strike="noStrike" cap="none" normalizeH="0" baseline="0" dirty="0">
                          <a:ln>
                            <a:noFill/>
                          </a:ln>
                          <a:solidFill>
                            <a:schemeClr val="bg1"/>
                          </a:solidFill>
                          <a:effectLst/>
                          <a:latin typeface="+mn-lt"/>
                        </a:rPr>
                        <a:t>benefits received</a:t>
                      </a:r>
                    </a:p>
                  </a:txBody>
                  <a:tcPr marT="45725" marB="45725"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cap="flat">
                      <a:noFill/>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638245">
                <a:tc>
                  <a:txBody>
                    <a:bodyPr/>
                    <a:lstStyle/>
                    <a:p>
                      <a:pPr marL="0" marR="0" lvl="0" indent="0" algn="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1" i="0" u="none" strike="noStrike" cap="none" normalizeH="0" baseline="0" dirty="0">
                          <a:ln>
                            <a:noFill/>
                          </a:ln>
                          <a:solidFill>
                            <a:schemeClr val="tx1"/>
                          </a:solidFill>
                          <a:effectLst/>
                          <a:latin typeface="+mn-lt"/>
                        </a:rPr>
                        <a:t>Early, not disabled</a:t>
                      </a:r>
                    </a:p>
                  </a:txBody>
                  <a:tcPr marR="182880" marT="45725" marB="45725" anchor="ctr" horzOverflow="overflow">
                    <a:lnL cap="flat">
                      <a:noFill/>
                    </a:lnL>
                    <a:lnR>
                      <a:noFill/>
                    </a:lnR>
                    <a:lnT>
                      <a:noFill/>
                    </a:lnT>
                    <a:lnB w="3175"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60</a:t>
                      </a:r>
                    </a:p>
                  </a:txBody>
                  <a:tcPr marT="45725" marB="45725" anchor="ctr" horzOverflow="overflow">
                    <a:lnL>
                      <a:noFill/>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67963A"/>
                    </a:solid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71%</a:t>
                      </a:r>
                    </a:p>
                  </a:txBody>
                  <a:tcPr marT="45725" marB="45725"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lumMod val="75000"/>
                      </a:schemeClr>
                    </a:solidFill>
                  </a:tcPr>
                </a:tc>
                <a:extLst>
                  <a:ext uri="{0D108BD9-81ED-4DB2-BD59-A6C34878D82A}">
                    <a16:rowId xmlns:a16="http://schemas.microsoft.com/office/drawing/2014/main" val="10001"/>
                  </a:ext>
                </a:extLst>
              </a:tr>
              <a:tr h="638245">
                <a:tc>
                  <a:txBody>
                    <a:bodyPr/>
                    <a:lstStyle/>
                    <a:p>
                      <a:pPr marL="0" marR="0" lvl="0" indent="0" algn="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1" i="0" u="none" strike="noStrike" cap="none" normalizeH="0" baseline="0" dirty="0">
                          <a:ln>
                            <a:noFill/>
                          </a:ln>
                          <a:solidFill>
                            <a:schemeClr val="tx1"/>
                          </a:solidFill>
                          <a:effectLst/>
                          <a:latin typeface="+mn-lt"/>
                        </a:rPr>
                        <a:t>Early, higher % </a:t>
                      </a:r>
                    </a:p>
                  </a:txBody>
                  <a:tcPr marR="182880" marT="45725" marB="45725" anchor="ctr" horzOverflow="overflow">
                    <a:lnL cap="flat">
                      <a:noFill/>
                    </a:lnL>
                    <a:lnR>
                      <a:noFill/>
                    </a:lnR>
                    <a:lnT>
                      <a:noFill/>
                    </a:lnT>
                    <a:lnB w="3175"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rgbClr val="FFFFFF"/>
                          </a:solidFill>
                          <a:effectLst/>
                          <a:latin typeface="+mn-lt"/>
                        </a:rPr>
                        <a:t>62</a:t>
                      </a:r>
                    </a:p>
                  </a:txBody>
                  <a:tcPr marT="45725" marB="45725" anchor="ctr" horzOverflow="overflow">
                    <a:lnL>
                      <a:noFill/>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67963A"/>
                    </a:solid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rgbClr val="FFFFFF"/>
                          </a:solidFill>
                          <a:effectLst/>
                          <a:latin typeface="+mn-lt"/>
                        </a:rPr>
                        <a:t>81%</a:t>
                      </a:r>
                    </a:p>
                  </a:txBody>
                  <a:tcPr marT="45725" marB="45725"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lumMod val="75000"/>
                      </a:schemeClr>
                    </a:solidFill>
                  </a:tcPr>
                </a:tc>
                <a:extLst>
                  <a:ext uri="{0D108BD9-81ED-4DB2-BD59-A6C34878D82A}">
                    <a16:rowId xmlns:a16="http://schemas.microsoft.com/office/drawing/2014/main" val="10002"/>
                  </a:ext>
                </a:extLst>
              </a:tr>
              <a:tr h="638245">
                <a:tc>
                  <a:txBody>
                    <a:bodyPr/>
                    <a:lstStyle/>
                    <a:p>
                      <a:pPr marL="0" marR="0" lvl="0" indent="0" algn="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1" i="0" u="none" strike="noStrike" cap="none" normalizeH="0" baseline="0" dirty="0">
                          <a:ln>
                            <a:noFill/>
                          </a:ln>
                          <a:solidFill>
                            <a:schemeClr val="tx1"/>
                          </a:solidFill>
                          <a:effectLst/>
                          <a:latin typeface="+mn-lt"/>
                        </a:rPr>
                        <a:t>Full retirement age</a:t>
                      </a:r>
                      <a:endParaRPr kumimoji="0" lang="en-US" sz="1900" b="1" i="0" u="none" strike="noStrike" cap="none" normalizeH="0" baseline="44000" dirty="0">
                        <a:ln>
                          <a:noFill/>
                        </a:ln>
                        <a:solidFill>
                          <a:schemeClr val="tx1"/>
                        </a:solidFill>
                        <a:effectLst/>
                        <a:latin typeface="+mn-lt"/>
                      </a:endParaRPr>
                    </a:p>
                  </a:txBody>
                  <a:tcPr marR="182880" marT="45725" marB="45725" anchor="ctr" horzOverflow="overflow">
                    <a:lnL cap="flat">
                      <a:noFill/>
                    </a:lnL>
                    <a:lnR>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66–67</a:t>
                      </a:r>
                      <a:endParaRPr kumimoji="0" lang="en-US" sz="1600" b="0" i="0" u="none" strike="noStrike" cap="none" normalizeH="0" baseline="44000" dirty="0">
                        <a:ln>
                          <a:noFill/>
                        </a:ln>
                        <a:solidFill>
                          <a:schemeClr val="bg1"/>
                        </a:solidFill>
                        <a:effectLst/>
                        <a:latin typeface="+mn-lt"/>
                      </a:endParaRPr>
                    </a:p>
                  </a:txBody>
                  <a:tcPr marT="45725" marB="45725" anchor="ctr" horzOverflow="overflow">
                    <a:lnL>
                      <a:noFill/>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67963A"/>
                    </a:solid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100%</a:t>
                      </a:r>
                    </a:p>
                  </a:txBody>
                  <a:tcPr marT="45725" marB="45725"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lumMod val="75000"/>
                      </a:schemeClr>
                    </a:solidFill>
                  </a:tcPr>
                </a:tc>
                <a:extLst>
                  <a:ext uri="{0D108BD9-81ED-4DB2-BD59-A6C34878D82A}">
                    <a16:rowId xmlns:a16="http://schemas.microsoft.com/office/drawing/2014/main" val="10003"/>
                  </a:ext>
                </a:extLst>
              </a:tr>
              <a:tr h="638245">
                <a:tc>
                  <a:txBody>
                    <a:bodyPr/>
                    <a:lstStyle/>
                    <a:p>
                      <a:pPr marL="0" marR="0" lvl="0" indent="0" algn="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1" i="0" u="none" strike="noStrike" cap="none" normalizeH="0" baseline="0" dirty="0">
                          <a:ln>
                            <a:noFill/>
                          </a:ln>
                          <a:solidFill>
                            <a:schemeClr val="tx1"/>
                          </a:solidFill>
                          <a:effectLst/>
                          <a:latin typeface="+mn-lt"/>
                        </a:rPr>
                        <a:t>Delayed</a:t>
                      </a:r>
                    </a:p>
                  </a:txBody>
                  <a:tcPr marR="182880" marT="45725" marB="45725" anchor="ctr" horzOverflow="overflow">
                    <a:lnL cap="flat">
                      <a:noFill/>
                    </a:lnL>
                    <a:lnR>
                      <a:noFill/>
                    </a:lnR>
                    <a:lnT w="3175"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70</a:t>
                      </a:r>
                    </a:p>
                  </a:txBody>
                  <a:tcPr marT="45725" marB="45725" anchor="ctr" horzOverflow="overflow">
                    <a:lnL>
                      <a:noFill/>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cap="flat">
                      <a:noFill/>
                    </a:lnB>
                    <a:lnTlToBr>
                      <a:noFill/>
                    </a:lnTlToBr>
                    <a:lnBlToTr>
                      <a:noFill/>
                    </a:lnBlToTr>
                    <a:solidFill>
                      <a:srgbClr val="67963A"/>
                    </a:solid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100%</a:t>
                      </a:r>
                    </a:p>
                  </a:txBody>
                  <a:tcPr marT="45725" marB="45725"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cap="flat">
                      <a:noFill/>
                    </a:lnB>
                    <a:lnTlToBr>
                      <a:noFill/>
                    </a:lnTlToBr>
                    <a:lnBlToTr>
                      <a:noFill/>
                    </a:lnBlToTr>
                    <a:solidFill>
                      <a:schemeClr val="tx2">
                        <a:lumMod val="75000"/>
                      </a:schemeClr>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797282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Divorce rules</a:t>
            </a:r>
          </a:p>
        </p:txBody>
      </p:sp>
      <p:sp>
        <p:nvSpPr>
          <p:cNvPr id="4" name="Text Placeholder 3"/>
          <p:cNvSpPr>
            <a:spLocks noGrp="1"/>
          </p:cNvSpPr>
          <p:nvPr>
            <p:ph idx="1"/>
          </p:nvPr>
        </p:nvSpPr>
        <p:spPr>
          <a:xfrm>
            <a:off x="1011677" y="1520825"/>
            <a:ext cx="7470843" cy="5108575"/>
          </a:xfrm>
        </p:spPr>
        <p:txBody>
          <a:bodyPr/>
          <a:lstStyle/>
          <a:p>
            <a:pPr marL="0" lvl="1" indent="0">
              <a:spcBef>
                <a:spcPts val="1800"/>
              </a:spcBef>
              <a:buClr>
                <a:srgbClr val="F37720"/>
              </a:buClr>
              <a:buSzPct val="130000"/>
              <a:buNone/>
            </a:pPr>
            <a:r>
              <a:rPr lang="en-US" dirty="0"/>
              <a:t>Marriage lasted </a:t>
            </a:r>
            <a:r>
              <a:rPr lang="en-US" b="1" dirty="0"/>
              <a:t>10 years </a:t>
            </a:r>
            <a:r>
              <a:rPr lang="en-US" dirty="0"/>
              <a:t>or longer</a:t>
            </a:r>
          </a:p>
          <a:p>
            <a:pPr marL="0" lvl="1" indent="0">
              <a:spcBef>
                <a:spcPts val="1800"/>
              </a:spcBef>
              <a:buClr>
                <a:srgbClr val="F37720"/>
              </a:buClr>
              <a:buSzPct val="130000"/>
              <a:buNone/>
            </a:pPr>
            <a:r>
              <a:rPr lang="en-US" dirty="0"/>
              <a:t>Currently </a:t>
            </a:r>
            <a:r>
              <a:rPr lang="en-US" b="1" dirty="0"/>
              <a:t>unmarried</a:t>
            </a:r>
            <a:r>
              <a:rPr lang="en-US" dirty="0"/>
              <a:t> </a:t>
            </a:r>
          </a:p>
          <a:p>
            <a:pPr marL="0" lvl="1" indent="0">
              <a:spcBef>
                <a:spcPts val="1800"/>
              </a:spcBef>
              <a:buClr>
                <a:srgbClr val="F37720"/>
              </a:buClr>
              <a:buSzPct val="130000"/>
              <a:buNone/>
            </a:pPr>
            <a:r>
              <a:rPr lang="en-US" dirty="0"/>
              <a:t>Divorced for at least </a:t>
            </a:r>
            <a:r>
              <a:rPr lang="en-US" b="1" dirty="0"/>
              <a:t>2 years</a:t>
            </a:r>
          </a:p>
          <a:p>
            <a:pPr marL="0" lvl="1" indent="0">
              <a:spcBef>
                <a:spcPts val="1800"/>
              </a:spcBef>
              <a:buClr>
                <a:srgbClr val="F37720"/>
              </a:buClr>
              <a:buSzPct val="130000"/>
              <a:buNone/>
            </a:pPr>
            <a:r>
              <a:rPr lang="en-US" dirty="0"/>
              <a:t>Need to be </a:t>
            </a:r>
            <a:r>
              <a:rPr lang="en-US" b="1" dirty="0"/>
              <a:t>age 62 </a:t>
            </a:r>
            <a:r>
              <a:rPr lang="en-US" dirty="0"/>
              <a:t>to receive spousal benefit, </a:t>
            </a:r>
            <a:r>
              <a:rPr lang="en-US" b="1" dirty="0"/>
              <a:t>or age 60 </a:t>
            </a:r>
            <a:r>
              <a:rPr lang="en-US" dirty="0"/>
              <a:t>to receive a survivor benefit</a:t>
            </a:r>
          </a:p>
          <a:p>
            <a:pPr marL="0" lvl="1" indent="0">
              <a:spcBef>
                <a:spcPts val="1800"/>
              </a:spcBef>
              <a:buClr>
                <a:srgbClr val="F37720"/>
              </a:buClr>
              <a:buSzPct val="130000"/>
              <a:buNone/>
            </a:pPr>
            <a:r>
              <a:rPr lang="en-US" dirty="0"/>
              <a:t>Ex-spouse must be </a:t>
            </a:r>
            <a:r>
              <a:rPr lang="en-US" b="1" dirty="0"/>
              <a:t>at least 62 </a:t>
            </a:r>
            <a:r>
              <a:rPr lang="en-US" dirty="0"/>
              <a:t>and worked 40 quarters to receive a spousal benefit</a:t>
            </a:r>
          </a:p>
          <a:p>
            <a:pPr marL="0" lvl="1" indent="0">
              <a:spcBef>
                <a:spcPts val="1800"/>
              </a:spcBef>
              <a:buClr>
                <a:srgbClr val="F37720"/>
              </a:buClr>
              <a:buSzPct val="130000"/>
              <a:buNone/>
            </a:pPr>
            <a:r>
              <a:rPr lang="en-US" dirty="0"/>
              <a:t>If ex-spouse remarried and client does not, client remains entitled to spousal and survivor benefits of ex-spouse </a:t>
            </a:r>
          </a:p>
        </p:txBody>
      </p:sp>
      <p:sp>
        <p:nvSpPr>
          <p:cNvPr id="5" name="Slide Number Placeholder 4"/>
          <p:cNvSpPr>
            <a:spLocks noGrp="1"/>
          </p:cNvSpPr>
          <p:nvPr>
            <p:ph type="sldNum" sz="quarter" idx="12"/>
          </p:nvPr>
        </p:nvSpPr>
        <p:spPr/>
        <p:txBody>
          <a:bodyPr/>
          <a:lstStyle/>
          <a:p>
            <a:fld id="{790AA57D-B0F8-44C3-92D1-ACF1CC8731DC}" type="slidenum">
              <a:rPr lang="en-US" smtClean="0"/>
              <a:pPr/>
              <a:t>33</a:t>
            </a:fld>
            <a:endParaRPr lang="en-US" dirty="0"/>
          </a:p>
        </p:txBody>
      </p:sp>
      <p:sp>
        <p:nvSpPr>
          <p:cNvPr id="13" name="Oval 12"/>
          <p:cNvSpPr/>
          <p:nvPr/>
        </p:nvSpPr>
        <p:spPr>
          <a:xfrm>
            <a:off x="564201" y="1546699"/>
            <a:ext cx="418290" cy="418290"/>
          </a:xfrm>
          <a:prstGeom prst="ellipse">
            <a:avLst/>
          </a:prstGeom>
          <a:solidFill>
            <a:srgbClr val="D6E6F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2400" b="1" dirty="0">
                <a:solidFill>
                  <a:srgbClr val="67963A"/>
                </a:solidFill>
              </a:rPr>
              <a:t>1</a:t>
            </a:r>
          </a:p>
        </p:txBody>
      </p:sp>
      <p:sp>
        <p:nvSpPr>
          <p:cNvPr id="15" name="Oval 14"/>
          <p:cNvSpPr/>
          <p:nvPr/>
        </p:nvSpPr>
        <p:spPr>
          <a:xfrm>
            <a:off x="564201" y="2143328"/>
            <a:ext cx="418290" cy="418290"/>
          </a:xfrm>
          <a:prstGeom prst="ellipse">
            <a:avLst/>
          </a:prstGeom>
          <a:solidFill>
            <a:srgbClr val="D6E6F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2400" b="1" dirty="0">
                <a:solidFill>
                  <a:srgbClr val="67963A"/>
                </a:solidFill>
              </a:rPr>
              <a:t>2</a:t>
            </a:r>
          </a:p>
        </p:txBody>
      </p:sp>
      <p:sp>
        <p:nvSpPr>
          <p:cNvPr id="16" name="Oval 15"/>
          <p:cNvSpPr/>
          <p:nvPr/>
        </p:nvSpPr>
        <p:spPr>
          <a:xfrm>
            <a:off x="564201" y="2743200"/>
            <a:ext cx="418290" cy="418290"/>
          </a:xfrm>
          <a:prstGeom prst="ellipse">
            <a:avLst/>
          </a:prstGeom>
          <a:solidFill>
            <a:srgbClr val="D6E6F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2400" b="1" dirty="0">
                <a:solidFill>
                  <a:srgbClr val="67963A"/>
                </a:solidFill>
              </a:rPr>
              <a:t>3</a:t>
            </a:r>
          </a:p>
        </p:txBody>
      </p:sp>
      <p:sp>
        <p:nvSpPr>
          <p:cNvPr id="17" name="Oval 16"/>
          <p:cNvSpPr/>
          <p:nvPr/>
        </p:nvSpPr>
        <p:spPr>
          <a:xfrm>
            <a:off x="564201" y="3352800"/>
            <a:ext cx="418290" cy="418290"/>
          </a:xfrm>
          <a:prstGeom prst="ellipse">
            <a:avLst/>
          </a:prstGeom>
          <a:solidFill>
            <a:srgbClr val="D6E6F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2400" b="1" dirty="0">
                <a:solidFill>
                  <a:srgbClr val="67963A"/>
                </a:solidFill>
              </a:rPr>
              <a:t>4</a:t>
            </a:r>
          </a:p>
        </p:txBody>
      </p:sp>
      <p:sp>
        <p:nvSpPr>
          <p:cNvPr id="18" name="Oval 17"/>
          <p:cNvSpPr/>
          <p:nvPr/>
        </p:nvSpPr>
        <p:spPr>
          <a:xfrm>
            <a:off x="564201" y="4267200"/>
            <a:ext cx="418290" cy="418290"/>
          </a:xfrm>
          <a:prstGeom prst="ellipse">
            <a:avLst/>
          </a:prstGeom>
          <a:solidFill>
            <a:srgbClr val="D6E6F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2400" b="1" dirty="0">
                <a:solidFill>
                  <a:srgbClr val="67963A"/>
                </a:solidFill>
              </a:rPr>
              <a:t>5</a:t>
            </a:r>
          </a:p>
        </p:txBody>
      </p:sp>
      <p:sp>
        <p:nvSpPr>
          <p:cNvPr id="19" name="Oval 18"/>
          <p:cNvSpPr/>
          <p:nvPr/>
        </p:nvSpPr>
        <p:spPr>
          <a:xfrm>
            <a:off x="564201" y="5257800"/>
            <a:ext cx="418290" cy="418290"/>
          </a:xfrm>
          <a:prstGeom prst="ellipse">
            <a:avLst/>
          </a:prstGeom>
          <a:solidFill>
            <a:srgbClr val="D6E6F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2400" b="1" dirty="0">
                <a:solidFill>
                  <a:srgbClr val="67963A"/>
                </a:solidFill>
              </a:rPr>
              <a:t>6</a:t>
            </a:r>
          </a:p>
        </p:txBody>
      </p:sp>
      <p:cxnSp>
        <p:nvCxnSpPr>
          <p:cNvPr id="20" name="Straight Connector 19"/>
          <p:cNvCxnSpPr/>
          <p:nvPr/>
        </p:nvCxnSpPr>
        <p:spPr>
          <a:xfrm>
            <a:off x="1106927" y="2030349"/>
            <a:ext cx="7808473" cy="0"/>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1106927" y="2647544"/>
            <a:ext cx="7808473" cy="0"/>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1106927" y="3237688"/>
            <a:ext cx="7808473" cy="0"/>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1106927" y="4200728"/>
            <a:ext cx="7808473" cy="0"/>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1106927" y="5152416"/>
            <a:ext cx="7808473" cy="0"/>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8699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67"/>
          <p:cNvSpPr>
            <a:spLocks noGrp="1" noChangeArrowheads="1"/>
          </p:cNvSpPr>
          <p:nvPr>
            <p:ph type="title"/>
          </p:nvPr>
        </p:nvSpPr>
        <p:spPr/>
        <p:txBody>
          <a:bodyPr/>
          <a:lstStyle/>
          <a:p>
            <a:r>
              <a:rPr lang="en-US" altLang="en-US" dirty="0"/>
              <a:t>When to take divorce benefits</a:t>
            </a:r>
          </a:p>
        </p:txBody>
      </p:sp>
      <p:sp>
        <p:nvSpPr>
          <p:cNvPr id="2" name="Slide Number Placeholder 1"/>
          <p:cNvSpPr>
            <a:spLocks noGrp="1"/>
          </p:cNvSpPr>
          <p:nvPr>
            <p:ph type="sldNum" sz="quarter" idx="12"/>
          </p:nvPr>
        </p:nvSpPr>
        <p:spPr/>
        <p:txBody>
          <a:bodyPr/>
          <a:lstStyle/>
          <a:p>
            <a:fld id="{5A296027-BCC7-4F88-9C12-58AA7227D77E}" type="slidenum">
              <a:rPr lang="en-US" smtClean="0"/>
              <a:pPr/>
              <a:t>34</a:t>
            </a:fld>
            <a:endParaRPr lang="en-US" dirty="0"/>
          </a:p>
        </p:txBody>
      </p:sp>
      <p:sp>
        <p:nvSpPr>
          <p:cNvPr id="4099" name="Text Box 34"/>
          <p:cNvSpPr txBox="1">
            <a:spLocks noChangeArrowheads="1"/>
          </p:cNvSpPr>
          <p:nvPr>
            <p:custDataLst>
              <p:tags r:id="rId1"/>
            </p:custDataLst>
          </p:nvPr>
        </p:nvSpPr>
        <p:spPr bwMode="auto">
          <a:xfrm>
            <a:off x="455613" y="6247626"/>
            <a:ext cx="825576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defPPr>
              <a:defRPr lang="en-US"/>
            </a:defPPr>
            <a:lvl1pPr eaLnBrk="1" hangingPunct="1">
              <a:spcBef>
                <a:spcPct val="20000"/>
              </a:spcBef>
              <a:buClr>
                <a:schemeClr val="tx2"/>
              </a:buClr>
              <a:buSzPct val="80000"/>
              <a:defRPr sz="900"/>
            </a:lvl1pPr>
            <a:lvl2pPr marL="742950" indent="-285750">
              <a:spcBef>
                <a:spcPct val="20000"/>
              </a:spcBef>
              <a:buClr>
                <a:schemeClr val="tx2"/>
              </a:buClr>
              <a:buSzPct val="80000"/>
              <a:buFont typeface="Wingdings" panose="05000000000000000000" pitchFamily="2" charset="2"/>
              <a:buChar char="§"/>
              <a:defRPr sz="2400"/>
            </a:lvl2pPr>
            <a:lvl3pPr marL="1143000" indent="-228600">
              <a:spcBef>
                <a:spcPct val="20000"/>
              </a:spcBef>
              <a:buClr>
                <a:schemeClr val="tx2"/>
              </a:buClr>
              <a:buSzPct val="80000"/>
              <a:buFont typeface="Wingdings" panose="05000000000000000000" pitchFamily="2" charset="2"/>
              <a:buChar char="§"/>
              <a:defRPr sz="2000"/>
            </a:lvl3pPr>
            <a:lvl4pPr marL="1600200" indent="-228600">
              <a:spcBef>
                <a:spcPct val="20000"/>
              </a:spcBef>
              <a:buClr>
                <a:schemeClr val="tx2"/>
              </a:buClr>
              <a:buSzPct val="80000"/>
              <a:buFont typeface="Wingdings" panose="05000000000000000000" pitchFamily="2" charset="2"/>
              <a:buChar char="§"/>
            </a:lvl4pPr>
            <a:lvl5pPr marL="2057400" indent="-228600">
              <a:spcBef>
                <a:spcPct val="20000"/>
              </a:spcBef>
              <a:buClr>
                <a:schemeClr val="tx2"/>
              </a:buClr>
              <a:buSzPct val="80000"/>
              <a:buFont typeface="Wingdings" panose="05000000000000000000" pitchFamily="2" charset="2"/>
              <a:buChar cha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lvl9pPr>
          </a:lstStyle>
          <a:p>
            <a:r>
              <a:rPr lang="en-US" altLang="en-US" dirty="0"/>
              <a:t>Percentage is based on someone born 1935–1936; please consult ssa.gov for more information. Person must not be currently married and must have been married to the same individual for at least 10 years. Divorce benefit is 50% of the covered spouse’s benefit. There is no cost-of-living increase for 2016.</a:t>
            </a:r>
          </a:p>
        </p:txBody>
      </p:sp>
      <p:graphicFrame>
        <p:nvGraphicFramePr>
          <p:cNvPr id="266313" name="Group 73"/>
          <p:cNvGraphicFramePr>
            <a:graphicFrameLocks noGrp="1"/>
          </p:cNvGraphicFramePr>
          <p:nvPr>
            <p:extLst>
              <p:ext uri="{D42A27DB-BD31-4B8C-83A1-F6EECF244321}">
                <p14:modId xmlns:p14="http://schemas.microsoft.com/office/powerpoint/2010/main" val="694326771"/>
              </p:ext>
            </p:extLst>
          </p:nvPr>
        </p:nvGraphicFramePr>
        <p:xfrm>
          <a:off x="825878" y="1608647"/>
          <a:ext cx="7492244" cy="2874961"/>
        </p:xfrm>
        <a:graphic>
          <a:graphicData uri="http://schemas.openxmlformats.org/drawingml/2006/table">
            <a:tbl>
              <a:tblPr/>
              <a:tblGrid>
                <a:gridCol w="2280164">
                  <a:extLst>
                    <a:ext uri="{9D8B030D-6E8A-4147-A177-3AD203B41FA5}">
                      <a16:colId xmlns:a16="http://schemas.microsoft.com/office/drawing/2014/main" val="20000"/>
                    </a:ext>
                  </a:extLst>
                </a:gridCol>
                <a:gridCol w="1737360">
                  <a:extLst>
                    <a:ext uri="{9D8B030D-6E8A-4147-A177-3AD203B41FA5}">
                      <a16:colId xmlns:a16="http://schemas.microsoft.com/office/drawing/2014/main" val="20001"/>
                    </a:ext>
                  </a:extLst>
                </a:gridCol>
                <a:gridCol w="1737360">
                  <a:extLst>
                    <a:ext uri="{9D8B030D-6E8A-4147-A177-3AD203B41FA5}">
                      <a16:colId xmlns:a16="http://schemas.microsoft.com/office/drawing/2014/main" val="20002"/>
                    </a:ext>
                  </a:extLst>
                </a:gridCol>
                <a:gridCol w="1737360">
                  <a:extLst>
                    <a:ext uri="{9D8B030D-6E8A-4147-A177-3AD203B41FA5}">
                      <a16:colId xmlns:a16="http://schemas.microsoft.com/office/drawing/2014/main" val="20003"/>
                    </a:ext>
                  </a:extLst>
                </a:gridCol>
              </a:tblGrid>
              <a:tr h="960226">
                <a:tc>
                  <a:txBody>
                    <a:bodyPr/>
                    <a:lstStyle/>
                    <a:p>
                      <a:pPr marL="0" marR="0" lvl="0" indent="0" algn="l" defTabSz="914400" rtl="0" eaLnBrk="1" fontAlgn="base" latinLnBrk="0" hangingPunct="1">
                        <a:lnSpc>
                          <a:spcPct val="95000"/>
                        </a:lnSpc>
                        <a:spcBef>
                          <a:spcPct val="55000"/>
                        </a:spcBef>
                        <a:spcAft>
                          <a:spcPct val="0"/>
                        </a:spcAft>
                        <a:buClr>
                          <a:srgbClr val="F5D345"/>
                        </a:buClr>
                        <a:buSzPct val="85000"/>
                        <a:buFontTx/>
                        <a:buNone/>
                        <a:tabLst/>
                      </a:pPr>
                      <a:endParaRPr kumimoji="0" lang="en-US" sz="1900" b="0" i="0" u="none" strike="noStrike" cap="none" normalizeH="0" baseline="0" dirty="0">
                        <a:ln>
                          <a:noFill/>
                        </a:ln>
                        <a:solidFill>
                          <a:schemeClr val="tx1"/>
                        </a:solidFill>
                        <a:effectLst/>
                        <a:latin typeface="+mn-lt"/>
                      </a:endParaRPr>
                    </a:p>
                  </a:txBody>
                  <a:tcPr marR="182880" marT="45725" marB="45725"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Age </a:t>
                      </a:r>
                      <a:br>
                        <a:rPr kumimoji="0" lang="en-US" sz="1900" b="0" i="0" u="none" strike="noStrike" cap="none" normalizeH="0" baseline="0" dirty="0">
                          <a:ln>
                            <a:noFill/>
                          </a:ln>
                          <a:solidFill>
                            <a:schemeClr val="bg1"/>
                          </a:solidFill>
                          <a:effectLst/>
                          <a:latin typeface="+mn-lt"/>
                        </a:rPr>
                      </a:br>
                      <a:r>
                        <a:rPr kumimoji="0" lang="en-US" sz="1900" b="0" i="0" u="none" strike="noStrike" cap="none" normalizeH="0" baseline="0" dirty="0">
                          <a:ln>
                            <a:noFill/>
                          </a:ln>
                          <a:solidFill>
                            <a:schemeClr val="bg1"/>
                          </a:solidFill>
                          <a:effectLst/>
                          <a:latin typeface="+mn-lt"/>
                        </a:rPr>
                        <a:t>Social Security</a:t>
                      </a:r>
                      <a:br>
                        <a:rPr kumimoji="0" lang="en-US" sz="1900" b="0" i="0" u="none" strike="noStrike" cap="none" normalizeH="0" baseline="0" dirty="0">
                          <a:ln>
                            <a:noFill/>
                          </a:ln>
                          <a:solidFill>
                            <a:schemeClr val="bg1"/>
                          </a:solidFill>
                          <a:effectLst/>
                          <a:latin typeface="+mn-lt"/>
                        </a:rPr>
                      </a:br>
                      <a:r>
                        <a:rPr kumimoji="0" lang="en-US" sz="1900" b="0" i="0" u="none" strike="noStrike" cap="none" normalizeH="0" baseline="0" dirty="0">
                          <a:ln>
                            <a:noFill/>
                          </a:ln>
                          <a:solidFill>
                            <a:schemeClr val="bg1"/>
                          </a:solidFill>
                          <a:effectLst/>
                          <a:latin typeface="+mn-lt"/>
                        </a:rPr>
                        <a:t>taken</a:t>
                      </a:r>
                    </a:p>
                  </a:txBody>
                  <a:tcPr marT="45725" marB="45725" anchor="ctr" horzOverflow="overflow">
                    <a:lnL>
                      <a:noFill/>
                    </a:lnL>
                    <a:lnR w="38100" cap="flat" cmpd="sng" algn="ctr">
                      <a:solidFill>
                        <a:schemeClr val="bg1"/>
                      </a:solidFill>
                      <a:prstDash val="solid"/>
                      <a:round/>
                      <a:headEnd type="none" w="med" len="med"/>
                      <a:tailEnd type="none" w="med" len="med"/>
                    </a:lnR>
                    <a:lnT cap="flat">
                      <a:noFill/>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 of FRA</a:t>
                      </a:r>
                      <a:br>
                        <a:rPr kumimoji="0" lang="en-US" sz="1900" b="0" i="0" u="none" strike="noStrike" cap="none" normalizeH="0" baseline="0" dirty="0">
                          <a:ln>
                            <a:noFill/>
                          </a:ln>
                          <a:solidFill>
                            <a:schemeClr val="bg1"/>
                          </a:solidFill>
                          <a:effectLst/>
                          <a:latin typeface="+mn-lt"/>
                        </a:rPr>
                      </a:br>
                      <a:r>
                        <a:rPr kumimoji="0" lang="en-US" sz="1900" b="0" i="0" u="none" strike="noStrike" cap="none" normalizeH="0" baseline="0" dirty="0">
                          <a:ln>
                            <a:noFill/>
                          </a:ln>
                          <a:solidFill>
                            <a:schemeClr val="bg1"/>
                          </a:solidFill>
                          <a:effectLst/>
                          <a:latin typeface="+mn-lt"/>
                        </a:rPr>
                        <a:t>benefits received</a:t>
                      </a:r>
                    </a:p>
                  </a:txBody>
                  <a:tcPr marT="45725" marB="45725"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cap="flat">
                      <a:noFill/>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Amount of benefits received</a:t>
                      </a:r>
                    </a:p>
                  </a:txBody>
                  <a:tcPr marT="45725" marB="45725" anchor="ctr" horzOverflow="overflow">
                    <a:lnL w="38100" cap="flat" cmpd="sng" algn="ctr">
                      <a:solidFill>
                        <a:schemeClr val="bg1"/>
                      </a:solidFill>
                      <a:prstDash val="solid"/>
                      <a:round/>
                      <a:headEnd type="none" w="med" len="med"/>
                      <a:tailEnd type="none" w="med" len="med"/>
                    </a:lnL>
                    <a:lnR cap="flat">
                      <a:noFill/>
                    </a:lnR>
                    <a:lnT cap="flat">
                      <a:noFill/>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638245">
                <a:tc>
                  <a:txBody>
                    <a:bodyPr/>
                    <a:lstStyle/>
                    <a:p>
                      <a:pPr marL="0" marR="0" lvl="0" indent="0" algn="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1" i="0" u="none" strike="noStrike" cap="none" normalizeH="0" baseline="0" dirty="0">
                          <a:ln>
                            <a:noFill/>
                          </a:ln>
                          <a:solidFill>
                            <a:schemeClr val="tx1"/>
                          </a:solidFill>
                          <a:effectLst/>
                          <a:latin typeface="+mn-lt"/>
                        </a:rPr>
                        <a:t>Early </a:t>
                      </a:r>
                    </a:p>
                  </a:txBody>
                  <a:tcPr marR="182880" marT="45725" marB="45725" anchor="ctr" horzOverflow="overflow">
                    <a:lnL cap="flat">
                      <a:noFill/>
                    </a:lnL>
                    <a:lnR>
                      <a:noFill/>
                    </a:lnR>
                    <a:lnT>
                      <a:noFill/>
                    </a:lnT>
                    <a:lnB w="3175"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62</a:t>
                      </a:r>
                    </a:p>
                  </a:txBody>
                  <a:tcPr marT="45725" marB="45725" anchor="ctr" horzOverflow="overflow">
                    <a:lnL>
                      <a:noFill/>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67963A"/>
                    </a:solid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35%</a:t>
                      </a:r>
                    </a:p>
                  </a:txBody>
                  <a:tcPr marT="45725" marB="45725"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lumMod val="75000"/>
                      </a:schemeClr>
                    </a:solid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$700</a:t>
                      </a:r>
                    </a:p>
                  </a:txBody>
                  <a:tcPr marT="45725" marB="45725" anchor="ctr" horzOverflow="overflow">
                    <a:lnL w="38100" cap="flat" cmpd="sng" algn="ctr">
                      <a:solidFill>
                        <a:schemeClr val="bg1"/>
                      </a:solidFill>
                      <a:prstDash val="solid"/>
                      <a:round/>
                      <a:headEnd type="none" w="med" len="med"/>
                      <a:tailEnd type="none" w="med" len="med"/>
                    </a:lnL>
                    <a:lnR cap="flat">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1"/>
                  </a:ext>
                </a:extLst>
              </a:tr>
              <a:tr h="638245">
                <a:tc>
                  <a:txBody>
                    <a:bodyPr/>
                    <a:lstStyle/>
                    <a:p>
                      <a:pPr marL="0" marR="0" lvl="0" indent="0" algn="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1" i="0" u="none" strike="noStrike" cap="none" normalizeH="0" baseline="0" dirty="0">
                          <a:ln>
                            <a:noFill/>
                          </a:ln>
                          <a:solidFill>
                            <a:schemeClr val="tx1"/>
                          </a:solidFill>
                          <a:effectLst/>
                          <a:latin typeface="+mn-lt"/>
                        </a:rPr>
                        <a:t>Full retirement age</a:t>
                      </a:r>
                      <a:endParaRPr kumimoji="0" lang="en-US" sz="1900" b="1" i="0" u="none" strike="noStrike" cap="none" normalizeH="0" baseline="44000" dirty="0">
                        <a:ln>
                          <a:noFill/>
                        </a:ln>
                        <a:solidFill>
                          <a:schemeClr val="tx1"/>
                        </a:solidFill>
                        <a:effectLst/>
                        <a:latin typeface="+mn-lt"/>
                      </a:endParaRPr>
                    </a:p>
                  </a:txBody>
                  <a:tcPr marR="182880" marT="45725" marB="45725" anchor="ctr" horzOverflow="overflow">
                    <a:lnL cap="flat">
                      <a:noFill/>
                    </a:lnL>
                    <a:lnR>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66–67</a:t>
                      </a:r>
                      <a:endParaRPr kumimoji="0" lang="en-US" sz="1600" b="0" i="0" u="none" strike="noStrike" cap="none" normalizeH="0" baseline="44000" dirty="0">
                        <a:ln>
                          <a:noFill/>
                        </a:ln>
                        <a:solidFill>
                          <a:schemeClr val="bg1"/>
                        </a:solidFill>
                        <a:effectLst/>
                        <a:latin typeface="+mn-lt"/>
                      </a:endParaRPr>
                    </a:p>
                  </a:txBody>
                  <a:tcPr marT="45725" marB="45725" anchor="ctr" horzOverflow="overflow">
                    <a:lnL>
                      <a:noFill/>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67963A"/>
                    </a:solid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50%</a:t>
                      </a:r>
                    </a:p>
                  </a:txBody>
                  <a:tcPr marT="45725" marB="45725"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lumMod val="75000"/>
                      </a:schemeClr>
                    </a:solid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$1,000</a:t>
                      </a:r>
                    </a:p>
                  </a:txBody>
                  <a:tcPr marT="45725" marB="45725" anchor="ctr" horzOverflow="overflow">
                    <a:lnL w="38100" cap="flat" cmpd="sng" algn="ctr">
                      <a:solidFill>
                        <a:schemeClr val="bg1"/>
                      </a:solidFill>
                      <a:prstDash val="solid"/>
                      <a:round/>
                      <a:headEnd type="none" w="med" len="med"/>
                      <a:tailEnd type="none" w="med" len="med"/>
                    </a:lnL>
                    <a:lnR cap="flat">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2"/>
                  </a:ext>
                </a:extLst>
              </a:tr>
              <a:tr h="638245">
                <a:tc>
                  <a:txBody>
                    <a:bodyPr/>
                    <a:lstStyle/>
                    <a:p>
                      <a:pPr marL="0" marR="0" lvl="0" indent="0" algn="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1" i="0" u="none" strike="noStrike" cap="none" normalizeH="0" baseline="0" dirty="0">
                          <a:ln>
                            <a:noFill/>
                          </a:ln>
                          <a:solidFill>
                            <a:schemeClr val="tx1"/>
                          </a:solidFill>
                          <a:effectLst/>
                          <a:latin typeface="+mn-lt"/>
                        </a:rPr>
                        <a:t>Delayed</a:t>
                      </a:r>
                    </a:p>
                  </a:txBody>
                  <a:tcPr marR="182880" marT="45725" marB="45725" anchor="ctr" horzOverflow="overflow">
                    <a:lnL cap="flat">
                      <a:noFill/>
                    </a:lnL>
                    <a:lnR>
                      <a:noFill/>
                    </a:lnR>
                    <a:lnT w="3175"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70</a:t>
                      </a:r>
                    </a:p>
                  </a:txBody>
                  <a:tcPr marT="45725" marB="45725" anchor="ctr" horzOverflow="overflow">
                    <a:lnL>
                      <a:noFill/>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cap="flat">
                      <a:noFill/>
                    </a:lnB>
                    <a:lnTlToBr>
                      <a:noFill/>
                    </a:lnTlToBr>
                    <a:lnBlToTr>
                      <a:noFill/>
                    </a:lnBlToTr>
                    <a:solidFill>
                      <a:srgbClr val="67963A"/>
                    </a:solid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50%</a:t>
                      </a:r>
                    </a:p>
                  </a:txBody>
                  <a:tcPr marT="45725" marB="45725"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cap="flat">
                      <a:noFill/>
                    </a:lnB>
                    <a:lnTlToBr>
                      <a:noFill/>
                    </a:lnTlToBr>
                    <a:lnBlToTr>
                      <a:noFill/>
                    </a:lnBlToTr>
                    <a:solidFill>
                      <a:schemeClr val="tx2">
                        <a:lumMod val="75000"/>
                      </a:schemeClr>
                    </a:solidFill>
                  </a:tcPr>
                </a:tc>
                <a:tc>
                  <a:txBody>
                    <a:bodyPr/>
                    <a:lstStyle/>
                    <a:p>
                      <a:pPr marL="0" marR="0" lvl="0" indent="0" algn="ctr" defTabSz="914400" rtl="0" eaLnBrk="1" fontAlgn="base" latinLnBrk="0" hangingPunct="1">
                        <a:lnSpc>
                          <a:spcPct val="95000"/>
                        </a:lnSpc>
                        <a:spcBef>
                          <a:spcPct val="55000"/>
                        </a:spcBef>
                        <a:spcAft>
                          <a:spcPct val="0"/>
                        </a:spcAft>
                        <a:buClr>
                          <a:srgbClr val="F5D345"/>
                        </a:buClr>
                        <a:buSzPct val="85000"/>
                        <a:buFontTx/>
                        <a:buNone/>
                        <a:tabLst/>
                      </a:pPr>
                      <a:r>
                        <a:rPr kumimoji="0" lang="en-US" sz="1900" b="0" i="0" u="none" strike="noStrike" cap="none" normalizeH="0" baseline="0" dirty="0">
                          <a:ln>
                            <a:noFill/>
                          </a:ln>
                          <a:solidFill>
                            <a:schemeClr val="bg1"/>
                          </a:solidFill>
                          <a:effectLst/>
                          <a:latin typeface="+mn-lt"/>
                        </a:rPr>
                        <a:t>$1,000</a:t>
                      </a:r>
                    </a:p>
                  </a:txBody>
                  <a:tcPr marT="45725" marB="45725" anchor="ctr" horzOverflow="overflow">
                    <a:lnL w="38100" cap="flat" cmpd="sng" algn="ctr">
                      <a:solidFill>
                        <a:schemeClr val="bg1"/>
                      </a:solidFill>
                      <a:prstDash val="solid"/>
                      <a:round/>
                      <a:headEnd type="none" w="med" len="med"/>
                      <a:tailEnd type="none" w="med" len="med"/>
                    </a:lnL>
                    <a:lnR cap="flat">
                      <a:noFill/>
                    </a:lnR>
                    <a:lnT w="12700" cap="flat" cmpd="sng" algn="ctr">
                      <a:solidFill>
                        <a:schemeClr val="bg1"/>
                      </a:solidFill>
                      <a:prstDash val="solid"/>
                      <a:round/>
                      <a:headEnd type="none" w="med" len="med"/>
                      <a:tailEnd type="none" w="med" len="med"/>
                    </a:lnT>
                    <a:lnB cap="flat">
                      <a:noFill/>
                    </a:lnB>
                    <a:lnTlToBr>
                      <a:noFill/>
                    </a:lnTlToBr>
                    <a:lnBlToTr>
                      <a:noFill/>
                    </a:lnBlToTr>
                    <a:solidFill>
                      <a:schemeClr val="bg2"/>
                    </a:solidFill>
                  </a:tcPr>
                </a:tc>
                <a:extLst>
                  <a:ext uri="{0D108BD9-81ED-4DB2-BD59-A6C34878D82A}">
                    <a16:rowId xmlns:a16="http://schemas.microsoft.com/office/drawing/2014/main" val="10003"/>
                  </a:ext>
                </a:extLst>
              </a:tr>
            </a:tbl>
          </a:graphicData>
        </a:graphic>
      </p:graphicFrame>
      <p:sp>
        <p:nvSpPr>
          <p:cNvPr id="7" name="Rectangle 6"/>
          <p:cNvSpPr/>
          <p:nvPr/>
        </p:nvSpPr>
        <p:spPr>
          <a:xfrm>
            <a:off x="795378" y="5077951"/>
            <a:ext cx="7488936" cy="400110"/>
          </a:xfrm>
          <a:prstGeom prst="rect">
            <a:avLst/>
          </a:prstGeom>
          <a:solidFill>
            <a:schemeClr val="accent4"/>
          </a:solidFill>
        </p:spPr>
        <p:txBody>
          <a:bodyPr wrap="square">
            <a:spAutoFit/>
          </a:bodyPr>
          <a:lstStyle/>
          <a:p>
            <a:pPr algn="ctr" eaLnBrk="1" hangingPunct="1"/>
            <a:r>
              <a:rPr lang="en-US" sz="2000" dirty="0">
                <a:ea typeface="Arial Unicode MS" panose="020B0604020202020204" pitchFamily="34" charset="-128"/>
                <a:cs typeface="Arial Unicode MS" panose="020B0604020202020204" pitchFamily="34" charset="-128"/>
              </a:rPr>
              <a:t>FRA benefit of the primary wage earner is </a:t>
            </a:r>
            <a:r>
              <a:rPr lang="en-US" sz="2000" b="1" dirty="0">
                <a:ea typeface="Arial Unicode MS" panose="020B0604020202020204" pitchFamily="34" charset="-128"/>
                <a:cs typeface="Arial Unicode MS" panose="020B0604020202020204" pitchFamily="34" charset="-128"/>
              </a:rPr>
              <a:t>$2,000</a:t>
            </a:r>
            <a:r>
              <a:rPr lang="en-US" sz="2000" dirty="0">
                <a:latin typeface="Times New Roman" panose="02020603050405020304" pitchFamily="18" charset="0"/>
                <a:ea typeface="Arial Unicode MS" panose="020B0604020202020204" pitchFamily="34" charset="-128"/>
                <a:cs typeface="Times New Roman" panose="02020603050405020304" pitchFamily="18" charset="0"/>
              </a:rPr>
              <a:t>.</a:t>
            </a:r>
          </a:p>
        </p:txBody>
      </p:sp>
    </p:spTree>
    <p:extLst>
      <p:ext uri="{BB962C8B-B14F-4D97-AF65-F5344CB8AC3E}">
        <p14:creationId xmlns:p14="http://schemas.microsoft.com/office/powerpoint/2010/main" val="1637302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Divorced Survivor Benefits	</a:t>
            </a:r>
          </a:p>
        </p:txBody>
      </p:sp>
      <p:sp>
        <p:nvSpPr>
          <p:cNvPr id="3" name="Slide Number Placeholder 2"/>
          <p:cNvSpPr>
            <a:spLocks noGrp="1"/>
          </p:cNvSpPr>
          <p:nvPr>
            <p:ph type="sldNum" sz="quarter" idx="12"/>
          </p:nvPr>
        </p:nvSpPr>
        <p:spPr/>
        <p:txBody>
          <a:bodyPr/>
          <a:lstStyle/>
          <a:p>
            <a:pPr>
              <a:defRPr/>
            </a:pPr>
            <a:fld id="{5A296027-BCC7-4F88-9C12-58AA7227D77E}" type="slidenum">
              <a:rPr lang="en-US" smtClean="0"/>
              <a:pPr>
                <a:defRPr/>
              </a:pPr>
              <a:t>35</a:t>
            </a:fld>
            <a:endParaRPr lang="en-US" dirty="0"/>
          </a:p>
        </p:txBody>
      </p:sp>
      <p:sp>
        <p:nvSpPr>
          <p:cNvPr id="4" name="TextBox 3"/>
          <p:cNvSpPr txBox="1"/>
          <p:nvPr/>
        </p:nvSpPr>
        <p:spPr>
          <a:xfrm>
            <a:off x="1207911" y="2054578"/>
            <a:ext cx="7224889" cy="6863417"/>
          </a:xfrm>
          <a:prstGeom prst="rect">
            <a:avLst/>
          </a:prstGeom>
          <a:noFill/>
        </p:spPr>
        <p:txBody>
          <a:bodyPr wrap="square" rtlCol="0">
            <a:spAutoFit/>
          </a:bodyPr>
          <a:lstStyle/>
          <a:p>
            <a:pPr marL="285750" indent="-285750">
              <a:buFont typeface="Arial" panose="020B0604020202020204" pitchFamily="34" charset="0"/>
              <a:buChar char="•"/>
            </a:pPr>
            <a:r>
              <a:rPr lang="en-US" sz="2800" dirty="0"/>
              <a:t>Will step up to 100% ex-spouses benefits</a:t>
            </a:r>
          </a:p>
          <a:p>
            <a:pPr marL="285750" indent="-285750">
              <a:buFont typeface="Arial" panose="020B0604020202020204" pitchFamily="34" charset="0"/>
              <a:buChar char="•"/>
            </a:pPr>
            <a:r>
              <a:rPr lang="en-US" sz="2800" dirty="0"/>
              <a:t>Must still be currently unmarried</a:t>
            </a:r>
          </a:p>
          <a:p>
            <a:pPr marL="285750" indent="-285750">
              <a:buFont typeface="Arial" panose="020B0604020202020204" pitchFamily="34" charset="0"/>
              <a:buChar char="•"/>
            </a:pPr>
            <a:r>
              <a:rPr lang="en-US" sz="2800" dirty="0"/>
              <a:t>One exception- can remarry after the age of 60 and continue receiving benefits</a:t>
            </a:r>
          </a:p>
          <a:p>
            <a:endParaRPr lang="en-US" sz="2800" dirty="0"/>
          </a:p>
          <a:p>
            <a:endParaRPr lang="en-US" sz="2800" dirty="0"/>
          </a:p>
          <a:p>
            <a:endParaRPr lang="en-US" sz="2800" dirty="0"/>
          </a:p>
          <a:p>
            <a:endParaRPr lang="en-US" sz="2800"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1321196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2123873" y="3762173"/>
            <a:ext cx="4886528" cy="50320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p:cNvSpPr/>
          <p:nvPr/>
        </p:nvSpPr>
        <p:spPr>
          <a:xfrm>
            <a:off x="2123873" y="3208507"/>
            <a:ext cx="4886528" cy="50320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p:nvSpPr>
        <p:spPr>
          <a:xfrm>
            <a:off x="2123873" y="2654841"/>
            <a:ext cx="4886528" cy="50320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2123873" y="2101174"/>
            <a:ext cx="4886528" cy="50320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p:cNvSpPr/>
          <p:nvPr/>
        </p:nvSpPr>
        <p:spPr>
          <a:xfrm>
            <a:off x="2123873" y="4315840"/>
            <a:ext cx="4886528" cy="50320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26" name="Rectangle 15"/>
          <p:cNvSpPr>
            <a:spLocks noGrp="1" noChangeArrowheads="1"/>
          </p:cNvSpPr>
          <p:nvPr>
            <p:ph type="title"/>
          </p:nvPr>
        </p:nvSpPr>
        <p:spPr/>
        <p:txBody>
          <a:bodyPr/>
          <a:lstStyle/>
          <a:p>
            <a:r>
              <a:rPr lang="en-US" altLang="en-US" dirty="0"/>
              <a:t>Social Security elections</a:t>
            </a:r>
          </a:p>
        </p:txBody>
      </p:sp>
      <p:sp>
        <p:nvSpPr>
          <p:cNvPr id="2" name="Slide Number Placeholder 1"/>
          <p:cNvSpPr>
            <a:spLocks noGrp="1"/>
          </p:cNvSpPr>
          <p:nvPr>
            <p:ph type="sldNum" sz="quarter" idx="12"/>
          </p:nvPr>
        </p:nvSpPr>
        <p:spPr/>
        <p:txBody>
          <a:bodyPr/>
          <a:lstStyle/>
          <a:p>
            <a:fld id="{5A296027-BCC7-4F88-9C12-58AA7227D77E}" type="slidenum">
              <a:rPr lang="en-US" smtClean="0"/>
              <a:pPr/>
              <a:t>36</a:t>
            </a:fld>
            <a:endParaRPr lang="en-US" dirty="0"/>
          </a:p>
        </p:txBody>
      </p:sp>
      <p:sp>
        <p:nvSpPr>
          <p:cNvPr id="268300" name="Rectangle 12"/>
          <p:cNvSpPr>
            <a:spLocks noChangeArrowheads="1"/>
          </p:cNvSpPr>
          <p:nvPr/>
        </p:nvSpPr>
        <p:spPr bwMode="auto">
          <a:xfrm>
            <a:off x="2123873" y="4747109"/>
            <a:ext cx="4882896" cy="1061829"/>
          </a:xfrm>
          <a:prstGeom prst="rect">
            <a:avLst/>
          </a:prstGeom>
          <a:solidFill>
            <a:schemeClr val="accent4"/>
          </a:solidFill>
          <a:extLst/>
        </p:spPr>
        <p:txBody>
          <a:bodyPr wrap="square" bIns="91440">
            <a:spAutoFit/>
          </a:bodyPr>
          <a:lstStyle/>
          <a:p>
            <a:pPr algn="ctr" eaLnBrk="1" hangingPunct="1"/>
            <a:r>
              <a:rPr lang="en-US" altLang="en-US" sz="2000" dirty="0"/>
              <a:t>The</a:t>
            </a:r>
            <a:r>
              <a:rPr lang="en-US" altLang="en-US" sz="2000" b="1" dirty="0"/>
              <a:t> greater the age difference</a:t>
            </a:r>
            <a:r>
              <a:rPr lang="en-US" altLang="en-US" sz="2000" dirty="0"/>
              <a:t>, the longer the benefit payment and the bigger the impact when making an early election</a:t>
            </a:r>
          </a:p>
        </p:txBody>
      </p:sp>
      <p:sp>
        <p:nvSpPr>
          <p:cNvPr id="268301" name="Rectangle 13"/>
          <p:cNvSpPr>
            <a:spLocks noChangeArrowheads="1"/>
          </p:cNvSpPr>
          <p:nvPr/>
        </p:nvSpPr>
        <p:spPr bwMode="auto">
          <a:xfrm>
            <a:off x="1295400" y="2142022"/>
            <a:ext cx="6553200" cy="265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algn="ctr" eaLnBrk="1" hangingPunct="1">
              <a:lnSpc>
                <a:spcPct val="95000"/>
              </a:lnSpc>
              <a:spcBef>
                <a:spcPct val="55000"/>
              </a:spcBef>
              <a:buClr>
                <a:srgbClr val="F5D345"/>
              </a:buClr>
              <a:buSzPct val="85000"/>
            </a:pPr>
            <a:r>
              <a:rPr lang="en-US" altLang="en-US" sz="2400" b="1" dirty="0">
                <a:latin typeface="Calibri" panose="020F0502020204030204" pitchFamily="34" charset="0"/>
              </a:rPr>
              <a:t>Need income</a:t>
            </a:r>
          </a:p>
          <a:p>
            <a:pPr algn="ctr" eaLnBrk="1" hangingPunct="1">
              <a:lnSpc>
                <a:spcPct val="95000"/>
              </a:lnSpc>
              <a:spcBef>
                <a:spcPct val="55000"/>
              </a:spcBef>
              <a:buClr>
                <a:srgbClr val="F5D345"/>
              </a:buClr>
              <a:buSzPct val="85000"/>
            </a:pPr>
            <a:r>
              <a:rPr lang="en-US" altLang="en-US" sz="2400" b="1" dirty="0">
                <a:latin typeface="Calibri" panose="020F0502020204030204" pitchFamily="34" charset="0"/>
              </a:rPr>
              <a:t>Health</a:t>
            </a:r>
          </a:p>
          <a:p>
            <a:pPr algn="ctr" eaLnBrk="1" hangingPunct="1">
              <a:lnSpc>
                <a:spcPct val="95000"/>
              </a:lnSpc>
              <a:spcBef>
                <a:spcPct val="55000"/>
              </a:spcBef>
              <a:buClr>
                <a:srgbClr val="F5D345"/>
              </a:buClr>
              <a:buSzPct val="85000"/>
            </a:pPr>
            <a:r>
              <a:rPr lang="en-US" altLang="en-US" sz="2400" b="1" dirty="0">
                <a:latin typeface="Calibri" panose="020F0502020204030204" pitchFamily="34" charset="0"/>
              </a:rPr>
              <a:t>Longevity </a:t>
            </a:r>
          </a:p>
          <a:p>
            <a:pPr algn="ctr" eaLnBrk="1" hangingPunct="1">
              <a:lnSpc>
                <a:spcPct val="95000"/>
              </a:lnSpc>
              <a:spcBef>
                <a:spcPct val="55000"/>
              </a:spcBef>
              <a:buClr>
                <a:srgbClr val="F5D345"/>
              </a:buClr>
              <a:buSzPct val="85000"/>
            </a:pPr>
            <a:r>
              <a:rPr lang="en-US" altLang="en-US" sz="2400" b="1" dirty="0">
                <a:latin typeface="Calibri" panose="020F0502020204030204" pitchFamily="34" charset="0"/>
              </a:rPr>
              <a:t>Married</a:t>
            </a:r>
          </a:p>
          <a:p>
            <a:pPr algn="ctr" eaLnBrk="1" hangingPunct="1">
              <a:lnSpc>
                <a:spcPct val="95000"/>
              </a:lnSpc>
              <a:spcBef>
                <a:spcPct val="55000"/>
              </a:spcBef>
              <a:buClr>
                <a:srgbClr val="F5D345"/>
              </a:buClr>
              <a:buSzPct val="85000"/>
            </a:pPr>
            <a:r>
              <a:rPr lang="en-US" altLang="en-US" sz="2400" b="1" dirty="0">
                <a:latin typeface="Calibri" panose="020F0502020204030204" pitchFamily="34" charset="0"/>
              </a:rPr>
              <a:t>Age difference between spouses</a:t>
            </a:r>
          </a:p>
        </p:txBody>
      </p:sp>
      <p:sp>
        <p:nvSpPr>
          <p:cNvPr id="13" name="TextBox 1"/>
          <p:cNvSpPr txBox="1">
            <a:spLocks noChangeArrowheads="1"/>
          </p:cNvSpPr>
          <p:nvPr/>
        </p:nvSpPr>
        <p:spPr bwMode="auto">
          <a:xfrm>
            <a:off x="435489" y="1327393"/>
            <a:ext cx="824381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1pPr>
            <a:lvl2pPr marL="742950" indent="-28575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2pPr>
            <a:lvl3pPr marL="1143000" indent="-22860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3pPr>
            <a:lvl4pPr marL="1600200" indent="-22860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4pPr>
            <a:lvl5pPr marL="2057400" indent="-22860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5pPr>
            <a:lvl6pPr marL="25146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6pPr>
            <a:lvl7pPr marL="29718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7pPr>
            <a:lvl8pPr marL="34290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8pPr>
            <a:lvl9pPr marL="38862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9pPr>
          </a:lstStyle>
          <a:p>
            <a:pPr eaLnBrk="1" hangingPunct="1"/>
            <a:r>
              <a:rPr lang="en-US" dirty="0">
                <a:solidFill>
                  <a:schemeClr val="tx2"/>
                </a:solidFill>
                <a:ea typeface="Arial Unicode MS" panose="020B0604020202020204" pitchFamily="34" charset="-128"/>
                <a:cs typeface="Arial Unicode MS" panose="020B0604020202020204" pitchFamily="34" charset="-128"/>
              </a:rPr>
              <a:t>Factors to consider</a:t>
            </a:r>
          </a:p>
        </p:txBody>
      </p:sp>
      <p:sp>
        <p:nvSpPr>
          <p:cNvPr id="3" name="TextBox 2"/>
          <p:cNvSpPr txBox="1"/>
          <p:nvPr/>
        </p:nvSpPr>
        <p:spPr>
          <a:xfrm>
            <a:off x="2101185" y="2052532"/>
            <a:ext cx="375424" cy="584775"/>
          </a:xfrm>
          <a:prstGeom prst="rect">
            <a:avLst/>
          </a:prstGeom>
          <a:noFill/>
        </p:spPr>
        <p:txBody>
          <a:bodyPr wrap="none" rtlCol="0">
            <a:spAutoFit/>
          </a:bodyPr>
          <a:lstStyle/>
          <a:p>
            <a:r>
              <a:rPr lang="en-US" sz="3200" b="1" dirty="0">
                <a:solidFill>
                  <a:schemeClr val="bg1"/>
                </a:solidFill>
              </a:rPr>
              <a:t>?</a:t>
            </a:r>
          </a:p>
        </p:txBody>
      </p:sp>
      <p:sp>
        <p:nvSpPr>
          <p:cNvPr id="14" name="TextBox 13"/>
          <p:cNvSpPr txBox="1"/>
          <p:nvPr/>
        </p:nvSpPr>
        <p:spPr>
          <a:xfrm>
            <a:off x="2101185" y="2610256"/>
            <a:ext cx="375424" cy="584775"/>
          </a:xfrm>
          <a:prstGeom prst="rect">
            <a:avLst/>
          </a:prstGeom>
          <a:noFill/>
        </p:spPr>
        <p:txBody>
          <a:bodyPr wrap="none" rtlCol="0">
            <a:spAutoFit/>
          </a:bodyPr>
          <a:lstStyle/>
          <a:p>
            <a:r>
              <a:rPr lang="en-US" sz="3200" b="1" dirty="0">
                <a:solidFill>
                  <a:schemeClr val="bg1"/>
                </a:solidFill>
              </a:rPr>
              <a:t>?</a:t>
            </a:r>
          </a:p>
        </p:txBody>
      </p:sp>
      <p:sp>
        <p:nvSpPr>
          <p:cNvPr id="15" name="TextBox 14"/>
          <p:cNvSpPr txBox="1"/>
          <p:nvPr/>
        </p:nvSpPr>
        <p:spPr>
          <a:xfrm>
            <a:off x="2101185" y="3161488"/>
            <a:ext cx="375424" cy="584775"/>
          </a:xfrm>
          <a:prstGeom prst="rect">
            <a:avLst/>
          </a:prstGeom>
          <a:noFill/>
        </p:spPr>
        <p:txBody>
          <a:bodyPr wrap="none" rtlCol="0">
            <a:spAutoFit/>
          </a:bodyPr>
          <a:lstStyle/>
          <a:p>
            <a:r>
              <a:rPr lang="en-US" sz="3200" b="1" dirty="0">
                <a:solidFill>
                  <a:schemeClr val="bg1"/>
                </a:solidFill>
              </a:rPr>
              <a:t>?</a:t>
            </a:r>
          </a:p>
        </p:txBody>
      </p:sp>
      <p:sp>
        <p:nvSpPr>
          <p:cNvPr id="16" name="TextBox 15"/>
          <p:cNvSpPr txBox="1"/>
          <p:nvPr/>
        </p:nvSpPr>
        <p:spPr>
          <a:xfrm>
            <a:off x="2101185" y="3715968"/>
            <a:ext cx="375424" cy="584775"/>
          </a:xfrm>
          <a:prstGeom prst="rect">
            <a:avLst/>
          </a:prstGeom>
          <a:noFill/>
        </p:spPr>
        <p:txBody>
          <a:bodyPr wrap="none" rtlCol="0">
            <a:spAutoFit/>
          </a:bodyPr>
          <a:lstStyle/>
          <a:p>
            <a:r>
              <a:rPr lang="en-US" sz="3200" b="1" dirty="0">
                <a:solidFill>
                  <a:schemeClr val="bg1"/>
                </a:solidFill>
              </a:rPr>
              <a:t>?</a:t>
            </a:r>
          </a:p>
        </p:txBody>
      </p:sp>
      <p:sp>
        <p:nvSpPr>
          <p:cNvPr id="17" name="TextBox 16"/>
          <p:cNvSpPr txBox="1"/>
          <p:nvPr/>
        </p:nvSpPr>
        <p:spPr>
          <a:xfrm>
            <a:off x="2101185" y="4259096"/>
            <a:ext cx="375424" cy="584775"/>
          </a:xfrm>
          <a:prstGeom prst="rect">
            <a:avLst/>
          </a:prstGeom>
          <a:noFill/>
        </p:spPr>
        <p:txBody>
          <a:bodyPr wrap="none" rtlCol="0">
            <a:spAutoFit/>
          </a:bodyPr>
          <a:lstStyle/>
          <a:p>
            <a:r>
              <a:rPr lang="en-US" sz="3200" b="1" dirty="0">
                <a:solidFill>
                  <a:schemeClr val="bg1"/>
                </a:solidFill>
              </a:rPr>
              <a:t>?</a:t>
            </a:r>
          </a:p>
        </p:txBody>
      </p:sp>
    </p:spTree>
    <p:extLst>
      <p:ext uri="{BB962C8B-B14F-4D97-AF65-F5344CB8AC3E}">
        <p14:creationId xmlns:p14="http://schemas.microsoft.com/office/powerpoint/2010/main" val="2989095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afterEffect">
                                  <p:stCondLst>
                                    <p:cond delay="200"/>
                                  </p:stCondLst>
                                  <p:childTnLst>
                                    <p:set>
                                      <p:cBhvr>
                                        <p:cTn id="6" dur="1" fill="hold">
                                          <p:stCondLst>
                                            <p:cond delay="0"/>
                                          </p:stCondLst>
                                        </p:cTn>
                                        <p:tgtEl>
                                          <p:spTgt spid="268301">
                                            <p:txEl>
                                              <p:pRg st="0" end="0"/>
                                            </p:txEl>
                                          </p:spTgt>
                                        </p:tgtEl>
                                        <p:attrNameLst>
                                          <p:attrName>style.visibility</p:attrName>
                                        </p:attrNameLst>
                                      </p:cBhvr>
                                      <p:to>
                                        <p:strVal val="visible"/>
                                      </p:to>
                                    </p:set>
                                    <p:animEffect transition="in" filter="fade">
                                      <p:cBhvr>
                                        <p:cTn id="7" dur="1000"/>
                                        <p:tgtEl>
                                          <p:spTgt spid="268301">
                                            <p:txEl>
                                              <p:pRg st="0" end="0"/>
                                            </p:txEl>
                                          </p:spTgt>
                                        </p:tgtEl>
                                      </p:cBhvr>
                                    </p:animEffect>
                                    <p:anim calcmode="lin" valueType="num">
                                      <p:cBhvr>
                                        <p:cTn id="8" dur="1000" fill="hold"/>
                                        <p:tgtEl>
                                          <p:spTgt spid="268301">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268301">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68301">
                                            <p:txEl>
                                              <p:pRg st="0" end="0"/>
                                            </p:txEl>
                                          </p:spTgt>
                                        </p:tgtEl>
                                        <p:attrNameLst>
                                          <p:attrName>ppt_y</p:attrName>
                                        </p:attrNameLst>
                                      </p:cBhvr>
                                      <p:tavLst>
                                        <p:tav tm="0">
                                          <p:val>
                                            <p:strVal val="#ppt_y-.03"/>
                                          </p:val>
                                        </p:tav>
                                        <p:tav tm="100000">
                                          <p:val>
                                            <p:strVal val="#ppt_y"/>
                                          </p:val>
                                        </p:tav>
                                      </p:tavLst>
                                    </p:anim>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37" presetClass="entr" presetSubtype="0" fill="hold" grpId="0" nodeType="clickEffect">
                                  <p:stCondLst>
                                    <p:cond delay="0"/>
                                  </p:stCondLst>
                                  <p:childTnLst>
                                    <p:set>
                                      <p:cBhvr>
                                        <p:cTn id="17" dur="1" fill="hold">
                                          <p:stCondLst>
                                            <p:cond delay="0"/>
                                          </p:stCondLst>
                                        </p:cTn>
                                        <p:tgtEl>
                                          <p:spTgt spid="268301">
                                            <p:txEl>
                                              <p:pRg st="1" end="1"/>
                                            </p:txEl>
                                          </p:spTgt>
                                        </p:tgtEl>
                                        <p:attrNameLst>
                                          <p:attrName>style.visibility</p:attrName>
                                        </p:attrNameLst>
                                      </p:cBhvr>
                                      <p:to>
                                        <p:strVal val="visible"/>
                                      </p:to>
                                    </p:set>
                                    <p:animEffect transition="in" filter="fade">
                                      <p:cBhvr>
                                        <p:cTn id="18" dur="1000"/>
                                        <p:tgtEl>
                                          <p:spTgt spid="268301">
                                            <p:txEl>
                                              <p:pRg st="1" end="1"/>
                                            </p:txEl>
                                          </p:spTgt>
                                        </p:tgtEl>
                                      </p:cBhvr>
                                    </p:animEffect>
                                    <p:anim calcmode="lin" valueType="num">
                                      <p:cBhvr>
                                        <p:cTn id="19" dur="1000" fill="hold"/>
                                        <p:tgtEl>
                                          <p:spTgt spid="268301">
                                            <p:txEl>
                                              <p:pRg st="1" end="1"/>
                                            </p:txEl>
                                          </p:spTgt>
                                        </p:tgtEl>
                                        <p:attrNameLst>
                                          <p:attrName>ppt_x</p:attrName>
                                        </p:attrNameLst>
                                      </p:cBhvr>
                                      <p:tavLst>
                                        <p:tav tm="0">
                                          <p:val>
                                            <p:strVal val="#ppt_x"/>
                                          </p:val>
                                        </p:tav>
                                        <p:tav tm="100000">
                                          <p:val>
                                            <p:strVal val="#ppt_x"/>
                                          </p:val>
                                        </p:tav>
                                      </p:tavLst>
                                    </p:anim>
                                    <p:anim calcmode="lin" valueType="num">
                                      <p:cBhvr>
                                        <p:cTn id="20" dur="900" decel="100000" fill="hold"/>
                                        <p:tgtEl>
                                          <p:spTgt spid="268301">
                                            <p:txEl>
                                              <p:pRg st="1" end="1"/>
                                            </p:txEl>
                                          </p:spTgt>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268301">
                                            <p:txEl>
                                              <p:pRg st="1" end="1"/>
                                            </p:txEl>
                                          </p:spTgt>
                                        </p:tgtEl>
                                        <p:attrNameLst>
                                          <p:attrName>ppt_y</p:attrName>
                                        </p:attrNameLst>
                                      </p:cBhvr>
                                      <p:tavLst>
                                        <p:tav tm="0">
                                          <p:val>
                                            <p:strVal val="#ppt_y-.03"/>
                                          </p:val>
                                        </p:tav>
                                        <p:tav tm="100000">
                                          <p:val>
                                            <p:strVal val="#ppt_y"/>
                                          </p:val>
                                        </p:tav>
                                      </p:tavLst>
                                    </p:anim>
                                  </p:childTnLst>
                                </p:cTn>
                              </p:par>
                              <p:par>
                                <p:cTn id="22" presetID="10" presetClass="entr" presetSubtype="0"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500"/>
                                        <p:tgtEl>
                                          <p:spTgt spid="21"/>
                                        </p:tgtEl>
                                      </p:cBhvr>
                                    </p:animEffect>
                                  </p:childTnLst>
                                </p:cTn>
                              </p:par>
                            </p:childTnLst>
                          </p:cTn>
                        </p:par>
                      </p:childTnLst>
                    </p:cTn>
                  </p:par>
                  <p:par>
                    <p:cTn id="25" fill="hold">
                      <p:stCondLst>
                        <p:cond delay="indefinite"/>
                      </p:stCondLst>
                      <p:childTnLst>
                        <p:par>
                          <p:cTn id="26" fill="hold">
                            <p:stCondLst>
                              <p:cond delay="0"/>
                            </p:stCondLst>
                            <p:childTnLst>
                              <p:par>
                                <p:cTn id="27" presetID="37" presetClass="entr" presetSubtype="0" fill="hold" grpId="0" nodeType="clickEffect">
                                  <p:stCondLst>
                                    <p:cond delay="0"/>
                                  </p:stCondLst>
                                  <p:childTnLst>
                                    <p:set>
                                      <p:cBhvr>
                                        <p:cTn id="28" dur="1" fill="hold">
                                          <p:stCondLst>
                                            <p:cond delay="0"/>
                                          </p:stCondLst>
                                        </p:cTn>
                                        <p:tgtEl>
                                          <p:spTgt spid="268301">
                                            <p:txEl>
                                              <p:pRg st="2" end="2"/>
                                            </p:txEl>
                                          </p:spTgt>
                                        </p:tgtEl>
                                        <p:attrNameLst>
                                          <p:attrName>style.visibility</p:attrName>
                                        </p:attrNameLst>
                                      </p:cBhvr>
                                      <p:to>
                                        <p:strVal val="visible"/>
                                      </p:to>
                                    </p:set>
                                    <p:animEffect transition="in" filter="fade">
                                      <p:cBhvr>
                                        <p:cTn id="29" dur="1000"/>
                                        <p:tgtEl>
                                          <p:spTgt spid="268301">
                                            <p:txEl>
                                              <p:pRg st="2" end="2"/>
                                            </p:txEl>
                                          </p:spTgt>
                                        </p:tgtEl>
                                      </p:cBhvr>
                                    </p:animEffect>
                                    <p:anim calcmode="lin" valueType="num">
                                      <p:cBhvr>
                                        <p:cTn id="30" dur="1000" fill="hold"/>
                                        <p:tgtEl>
                                          <p:spTgt spid="268301">
                                            <p:txEl>
                                              <p:pRg st="2" end="2"/>
                                            </p:txEl>
                                          </p:spTgt>
                                        </p:tgtEl>
                                        <p:attrNameLst>
                                          <p:attrName>ppt_x</p:attrName>
                                        </p:attrNameLst>
                                      </p:cBhvr>
                                      <p:tavLst>
                                        <p:tav tm="0">
                                          <p:val>
                                            <p:strVal val="#ppt_x"/>
                                          </p:val>
                                        </p:tav>
                                        <p:tav tm="100000">
                                          <p:val>
                                            <p:strVal val="#ppt_x"/>
                                          </p:val>
                                        </p:tav>
                                      </p:tavLst>
                                    </p:anim>
                                    <p:anim calcmode="lin" valueType="num">
                                      <p:cBhvr>
                                        <p:cTn id="31" dur="900" decel="100000" fill="hold"/>
                                        <p:tgtEl>
                                          <p:spTgt spid="268301">
                                            <p:txEl>
                                              <p:pRg st="2" end="2"/>
                                            </p:txEl>
                                          </p:spTgt>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268301">
                                            <p:txEl>
                                              <p:pRg st="2" end="2"/>
                                            </p:txEl>
                                          </p:spTgt>
                                        </p:tgtEl>
                                        <p:attrNameLst>
                                          <p:attrName>ppt_y</p:attrName>
                                        </p:attrNameLst>
                                      </p:cBhvr>
                                      <p:tavLst>
                                        <p:tav tm="0">
                                          <p:val>
                                            <p:strVal val="#ppt_y-.03"/>
                                          </p:val>
                                        </p:tav>
                                        <p:tav tm="100000">
                                          <p:val>
                                            <p:strVal val="#ppt_y"/>
                                          </p:val>
                                        </p:tav>
                                      </p:tavLst>
                                    </p:anim>
                                  </p:childTnLst>
                                </p:cTn>
                              </p:par>
                              <p:par>
                                <p:cTn id="33" presetID="10" presetClass="entr" presetSubtype="0"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500"/>
                                        <p:tgtEl>
                                          <p:spTgt spid="23"/>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37" presetClass="entr" presetSubtype="0" fill="hold" grpId="0" nodeType="clickEffect">
                                  <p:stCondLst>
                                    <p:cond delay="0"/>
                                  </p:stCondLst>
                                  <p:childTnLst>
                                    <p:set>
                                      <p:cBhvr>
                                        <p:cTn id="39" dur="1" fill="hold">
                                          <p:stCondLst>
                                            <p:cond delay="0"/>
                                          </p:stCondLst>
                                        </p:cTn>
                                        <p:tgtEl>
                                          <p:spTgt spid="268301">
                                            <p:txEl>
                                              <p:pRg st="3" end="3"/>
                                            </p:txEl>
                                          </p:spTgt>
                                        </p:tgtEl>
                                        <p:attrNameLst>
                                          <p:attrName>style.visibility</p:attrName>
                                        </p:attrNameLst>
                                      </p:cBhvr>
                                      <p:to>
                                        <p:strVal val="visible"/>
                                      </p:to>
                                    </p:set>
                                    <p:animEffect transition="in" filter="fade">
                                      <p:cBhvr>
                                        <p:cTn id="40" dur="1000"/>
                                        <p:tgtEl>
                                          <p:spTgt spid="268301">
                                            <p:txEl>
                                              <p:pRg st="3" end="3"/>
                                            </p:txEl>
                                          </p:spTgt>
                                        </p:tgtEl>
                                      </p:cBhvr>
                                    </p:animEffect>
                                    <p:anim calcmode="lin" valueType="num">
                                      <p:cBhvr>
                                        <p:cTn id="41" dur="1000" fill="hold"/>
                                        <p:tgtEl>
                                          <p:spTgt spid="268301">
                                            <p:txEl>
                                              <p:pRg st="3" end="3"/>
                                            </p:txEl>
                                          </p:spTgt>
                                        </p:tgtEl>
                                        <p:attrNameLst>
                                          <p:attrName>ppt_x</p:attrName>
                                        </p:attrNameLst>
                                      </p:cBhvr>
                                      <p:tavLst>
                                        <p:tav tm="0">
                                          <p:val>
                                            <p:strVal val="#ppt_x"/>
                                          </p:val>
                                        </p:tav>
                                        <p:tav tm="100000">
                                          <p:val>
                                            <p:strVal val="#ppt_x"/>
                                          </p:val>
                                        </p:tav>
                                      </p:tavLst>
                                    </p:anim>
                                    <p:anim calcmode="lin" valueType="num">
                                      <p:cBhvr>
                                        <p:cTn id="42" dur="900" decel="100000" fill="hold"/>
                                        <p:tgtEl>
                                          <p:spTgt spid="268301">
                                            <p:txEl>
                                              <p:pRg st="3" end="3"/>
                                            </p:txEl>
                                          </p:spTgt>
                                        </p:tgtEl>
                                        <p:attrNameLst>
                                          <p:attrName>ppt_y</p:attrName>
                                        </p:attrNameLst>
                                      </p:cBhvr>
                                      <p:tavLst>
                                        <p:tav tm="0">
                                          <p:val>
                                            <p:strVal val="#ppt_y+1"/>
                                          </p:val>
                                        </p:tav>
                                        <p:tav tm="100000">
                                          <p:val>
                                            <p:strVal val="#ppt_y-.03"/>
                                          </p:val>
                                        </p:tav>
                                      </p:tavLst>
                                    </p:anim>
                                    <p:anim calcmode="lin" valueType="num">
                                      <p:cBhvr>
                                        <p:cTn id="43" dur="100" accel="100000" fill="hold">
                                          <p:stCondLst>
                                            <p:cond delay="900"/>
                                          </p:stCondLst>
                                        </p:cTn>
                                        <p:tgtEl>
                                          <p:spTgt spid="268301">
                                            <p:txEl>
                                              <p:pRg st="3" end="3"/>
                                            </p:txEl>
                                          </p:spTgt>
                                        </p:tgtEl>
                                        <p:attrNameLst>
                                          <p:attrName>ppt_y</p:attrName>
                                        </p:attrNameLst>
                                      </p:cBhvr>
                                      <p:tavLst>
                                        <p:tav tm="0">
                                          <p:val>
                                            <p:strVal val="#ppt_y-.03"/>
                                          </p:val>
                                        </p:tav>
                                        <p:tav tm="100000">
                                          <p:val>
                                            <p:strVal val="#ppt_y"/>
                                          </p:val>
                                        </p:tav>
                                      </p:tavLst>
                                    </p:anim>
                                  </p:childTnLst>
                                </p:cTn>
                              </p:par>
                              <p:par>
                                <p:cTn id="44" presetID="10" presetClass="entr" presetSubtype="0" fill="hold" grpId="0" nodeType="with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fade">
                                      <p:cBhvr>
                                        <p:cTn id="46" dur="500"/>
                                        <p:tgtEl>
                                          <p:spTgt spid="22"/>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37" presetClass="entr" presetSubtype="0" fill="hold" grpId="0" nodeType="clickEffect">
                                  <p:stCondLst>
                                    <p:cond delay="0"/>
                                  </p:stCondLst>
                                  <p:childTnLst>
                                    <p:set>
                                      <p:cBhvr>
                                        <p:cTn id="50" dur="1" fill="hold">
                                          <p:stCondLst>
                                            <p:cond delay="0"/>
                                          </p:stCondLst>
                                        </p:cTn>
                                        <p:tgtEl>
                                          <p:spTgt spid="268301">
                                            <p:txEl>
                                              <p:pRg st="4" end="4"/>
                                            </p:txEl>
                                          </p:spTgt>
                                        </p:tgtEl>
                                        <p:attrNameLst>
                                          <p:attrName>style.visibility</p:attrName>
                                        </p:attrNameLst>
                                      </p:cBhvr>
                                      <p:to>
                                        <p:strVal val="visible"/>
                                      </p:to>
                                    </p:set>
                                    <p:animEffect transition="in" filter="fade">
                                      <p:cBhvr>
                                        <p:cTn id="51" dur="1000"/>
                                        <p:tgtEl>
                                          <p:spTgt spid="268301">
                                            <p:txEl>
                                              <p:pRg st="4" end="4"/>
                                            </p:txEl>
                                          </p:spTgt>
                                        </p:tgtEl>
                                      </p:cBhvr>
                                    </p:animEffect>
                                    <p:anim calcmode="lin" valueType="num">
                                      <p:cBhvr>
                                        <p:cTn id="52" dur="1000" fill="hold"/>
                                        <p:tgtEl>
                                          <p:spTgt spid="268301">
                                            <p:txEl>
                                              <p:pRg st="4" end="4"/>
                                            </p:txEl>
                                          </p:spTgt>
                                        </p:tgtEl>
                                        <p:attrNameLst>
                                          <p:attrName>ppt_x</p:attrName>
                                        </p:attrNameLst>
                                      </p:cBhvr>
                                      <p:tavLst>
                                        <p:tav tm="0">
                                          <p:val>
                                            <p:strVal val="#ppt_x"/>
                                          </p:val>
                                        </p:tav>
                                        <p:tav tm="100000">
                                          <p:val>
                                            <p:strVal val="#ppt_x"/>
                                          </p:val>
                                        </p:tav>
                                      </p:tavLst>
                                    </p:anim>
                                    <p:anim calcmode="lin" valueType="num">
                                      <p:cBhvr>
                                        <p:cTn id="53" dur="900" decel="100000" fill="hold"/>
                                        <p:tgtEl>
                                          <p:spTgt spid="268301">
                                            <p:txEl>
                                              <p:pRg st="4" end="4"/>
                                            </p:txEl>
                                          </p:spTgt>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268301">
                                            <p:txEl>
                                              <p:pRg st="4" end="4"/>
                                            </p:txEl>
                                          </p:spTgt>
                                        </p:tgtEl>
                                        <p:attrNameLst>
                                          <p:attrName>ppt_y</p:attrName>
                                        </p:attrNameLst>
                                      </p:cBhvr>
                                      <p:tavLst>
                                        <p:tav tm="0">
                                          <p:val>
                                            <p:strVal val="#ppt_y-.03"/>
                                          </p:val>
                                        </p:tav>
                                        <p:tav tm="100000">
                                          <p:val>
                                            <p:strVal val="#ppt_y"/>
                                          </p:val>
                                        </p:tav>
                                      </p:tavLst>
                                    </p:anim>
                                  </p:childTnLst>
                                </p:cTn>
                              </p:par>
                              <p:par>
                                <p:cTn id="55" presetID="10" presetClass="entr" presetSubtype="0" fill="hold" grpId="0" nodeType="withEffect">
                                  <p:stCondLst>
                                    <p:cond delay="0"/>
                                  </p:stCondLst>
                                  <p:childTnLst>
                                    <p:set>
                                      <p:cBhvr>
                                        <p:cTn id="56" dur="1" fill="hold">
                                          <p:stCondLst>
                                            <p:cond delay="0"/>
                                          </p:stCondLst>
                                        </p:cTn>
                                        <p:tgtEl>
                                          <p:spTgt spid="25"/>
                                        </p:tgtEl>
                                        <p:attrNameLst>
                                          <p:attrName>style.visibility</p:attrName>
                                        </p:attrNameLst>
                                      </p:cBhvr>
                                      <p:to>
                                        <p:strVal val="visible"/>
                                      </p:to>
                                    </p:set>
                                    <p:animEffect transition="in" filter="fade">
                                      <p:cBhvr>
                                        <p:cTn id="57" dur="500"/>
                                        <p:tgtEl>
                                          <p:spTgt spid="25"/>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7" presetClass="entr" presetSubtype="1" fill="hold" grpId="0" nodeType="clickEffect">
                                  <p:stCondLst>
                                    <p:cond delay="0"/>
                                  </p:stCondLst>
                                  <p:childTnLst>
                                    <p:set>
                                      <p:cBhvr>
                                        <p:cTn id="61" dur="1" fill="hold">
                                          <p:stCondLst>
                                            <p:cond delay="0"/>
                                          </p:stCondLst>
                                        </p:cTn>
                                        <p:tgtEl>
                                          <p:spTgt spid="268300"/>
                                        </p:tgtEl>
                                        <p:attrNameLst>
                                          <p:attrName>style.visibility</p:attrName>
                                        </p:attrNameLst>
                                      </p:cBhvr>
                                      <p:to>
                                        <p:strVal val="visible"/>
                                      </p:to>
                                    </p:set>
                                    <p:anim calcmode="lin" valueType="num">
                                      <p:cBhvr>
                                        <p:cTn id="62" dur="500" fill="hold"/>
                                        <p:tgtEl>
                                          <p:spTgt spid="268300"/>
                                        </p:tgtEl>
                                        <p:attrNameLst>
                                          <p:attrName>ppt_x</p:attrName>
                                        </p:attrNameLst>
                                      </p:cBhvr>
                                      <p:tavLst>
                                        <p:tav tm="0">
                                          <p:val>
                                            <p:strVal val="#ppt_x"/>
                                          </p:val>
                                        </p:tav>
                                        <p:tav tm="100000">
                                          <p:val>
                                            <p:strVal val="#ppt_x"/>
                                          </p:val>
                                        </p:tav>
                                      </p:tavLst>
                                    </p:anim>
                                    <p:anim calcmode="lin" valueType="num">
                                      <p:cBhvr>
                                        <p:cTn id="63" dur="500" fill="hold"/>
                                        <p:tgtEl>
                                          <p:spTgt spid="268300"/>
                                        </p:tgtEl>
                                        <p:attrNameLst>
                                          <p:attrName>ppt_y</p:attrName>
                                        </p:attrNameLst>
                                      </p:cBhvr>
                                      <p:tavLst>
                                        <p:tav tm="0">
                                          <p:val>
                                            <p:strVal val="#ppt_y-#ppt_h/2"/>
                                          </p:val>
                                        </p:tav>
                                        <p:tav tm="100000">
                                          <p:val>
                                            <p:strVal val="#ppt_y"/>
                                          </p:val>
                                        </p:tav>
                                      </p:tavLst>
                                    </p:anim>
                                    <p:anim calcmode="lin" valueType="num">
                                      <p:cBhvr>
                                        <p:cTn id="64" dur="500" fill="hold"/>
                                        <p:tgtEl>
                                          <p:spTgt spid="268300"/>
                                        </p:tgtEl>
                                        <p:attrNameLst>
                                          <p:attrName>ppt_w</p:attrName>
                                        </p:attrNameLst>
                                      </p:cBhvr>
                                      <p:tavLst>
                                        <p:tav tm="0">
                                          <p:val>
                                            <p:strVal val="#ppt_w"/>
                                          </p:val>
                                        </p:tav>
                                        <p:tav tm="100000">
                                          <p:val>
                                            <p:strVal val="#ppt_w"/>
                                          </p:val>
                                        </p:tav>
                                      </p:tavLst>
                                    </p:anim>
                                    <p:anim calcmode="lin" valueType="num">
                                      <p:cBhvr>
                                        <p:cTn id="65" dur="500" fill="hold"/>
                                        <p:tgtEl>
                                          <p:spTgt spid="26830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1" grpId="0" animBg="1"/>
      <p:bldP spid="5" grpId="0" animBg="1"/>
      <p:bldP spid="25" grpId="0" animBg="1"/>
      <p:bldP spid="268300" grpId="0" animBg="1"/>
      <p:bldP spid="268301"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Social Security Disability </a:t>
            </a:r>
          </a:p>
        </p:txBody>
      </p:sp>
      <p:sp>
        <p:nvSpPr>
          <p:cNvPr id="3" name="Slide Number Placeholder 2"/>
          <p:cNvSpPr>
            <a:spLocks noGrp="1"/>
          </p:cNvSpPr>
          <p:nvPr>
            <p:ph type="sldNum" sz="quarter" idx="12"/>
          </p:nvPr>
        </p:nvSpPr>
        <p:spPr/>
        <p:txBody>
          <a:bodyPr/>
          <a:lstStyle/>
          <a:p>
            <a:pPr>
              <a:defRPr/>
            </a:pPr>
            <a:fld id="{5A296027-BCC7-4F88-9C12-58AA7227D77E}" type="slidenum">
              <a:rPr lang="en-US" smtClean="0"/>
              <a:pPr>
                <a:defRPr/>
              </a:pPr>
              <a:t>37</a:t>
            </a:fld>
            <a:endParaRPr lang="en-US" dirty="0"/>
          </a:p>
        </p:txBody>
      </p:sp>
      <p:sp>
        <p:nvSpPr>
          <p:cNvPr id="4" name="TextBox 3"/>
          <p:cNvSpPr txBox="1"/>
          <p:nvPr/>
        </p:nvSpPr>
        <p:spPr>
          <a:xfrm>
            <a:off x="449263" y="1774209"/>
            <a:ext cx="8237537" cy="4431983"/>
          </a:xfrm>
          <a:prstGeom prst="rect">
            <a:avLst/>
          </a:prstGeom>
          <a:noFill/>
        </p:spPr>
        <p:txBody>
          <a:bodyPr wrap="square" rtlCol="0">
            <a:spAutoFit/>
          </a:bodyPr>
          <a:lstStyle/>
          <a:p>
            <a:r>
              <a:rPr lang="en-US" sz="2400" dirty="0"/>
              <a:t>1)Must have worked in jobs covered by social security</a:t>
            </a:r>
          </a:p>
          <a:p>
            <a:r>
              <a:rPr lang="en-US" sz="2400" dirty="0"/>
              <a:t>2) Will pay benefits for people who can not work for at least a year due to disability </a:t>
            </a:r>
          </a:p>
          <a:p>
            <a:r>
              <a:rPr lang="en-US" sz="2400" dirty="0"/>
              <a:t>3) If you are working in 2016 and your earnings average more than $1,130 a month, you generally cannot be considered disabled. </a:t>
            </a:r>
          </a:p>
          <a:p>
            <a:r>
              <a:rPr lang="en-US" sz="2400" dirty="0"/>
              <a:t>4) 1</a:t>
            </a:r>
            <a:r>
              <a:rPr lang="en-US" sz="2400" baseline="30000" dirty="0"/>
              <a:t>st</a:t>
            </a:r>
            <a:r>
              <a:rPr lang="en-US" sz="2400" dirty="0"/>
              <a:t> check comes 6 months after your disability occurred</a:t>
            </a:r>
          </a:p>
          <a:p>
            <a:r>
              <a:rPr lang="en-US" sz="2400" dirty="0"/>
              <a:t>5) Can do regular “check-ins” to confirm you are still disabled</a:t>
            </a:r>
          </a:p>
          <a:p>
            <a:endParaRPr lang="en-US" dirty="0"/>
          </a:p>
          <a:p>
            <a:r>
              <a:rPr lang="en-US" dirty="0"/>
              <a:t>*If you are receiving Social Security disability benefits when you reach full retirement age, your disability benefits automatically convert to retirement benefits, but the amount remains the same.</a:t>
            </a:r>
          </a:p>
          <a:p>
            <a:endParaRPr lang="en-US" dirty="0"/>
          </a:p>
        </p:txBody>
      </p:sp>
    </p:spTree>
    <p:extLst>
      <p:ext uri="{BB962C8B-B14F-4D97-AF65-F5344CB8AC3E}">
        <p14:creationId xmlns:p14="http://schemas.microsoft.com/office/powerpoint/2010/main" val="33779368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hlinkClick r:id="rId3"/>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5159142" y="1574056"/>
            <a:ext cx="3508201" cy="4569366"/>
          </a:xfrm>
          <a:prstGeom prst="rect">
            <a:avLst/>
          </a:prstGeom>
          <a:noFill/>
          <a:ln w="9525">
            <a:solidFill>
              <a:srgbClr val="CBCDD2"/>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
        <p:nvSpPr>
          <p:cNvPr id="5" name="Right Arrow 4"/>
          <p:cNvSpPr/>
          <p:nvPr/>
        </p:nvSpPr>
        <p:spPr>
          <a:xfrm>
            <a:off x="359924" y="1526327"/>
            <a:ext cx="4980562" cy="701303"/>
          </a:xfrm>
          <a:prstGeom prst="rightArrow">
            <a:avLst>
              <a:gd name="adj1" fmla="val 63871"/>
              <a:gd name="adj2" fmla="val 50000"/>
            </a:avLst>
          </a:prstGeom>
          <a:solidFill>
            <a:srgbClr val="D6E6F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9922" name="Rectangle 2"/>
          <p:cNvSpPr>
            <a:spLocks noGrp="1" noChangeArrowheads="1"/>
          </p:cNvSpPr>
          <p:nvPr>
            <p:ph type="title"/>
          </p:nvPr>
        </p:nvSpPr>
        <p:spPr/>
        <p:txBody>
          <a:bodyPr/>
          <a:lstStyle/>
          <a:p>
            <a:r>
              <a:rPr lang="en-US" altLang="en-US" dirty="0"/>
              <a:t>Do over</a:t>
            </a:r>
          </a:p>
        </p:txBody>
      </p:sp>
      <p:sp>
        <p:nvSpPr>
          <p:cNvPr id="209923" name="Rectangle 3"/>
          <p:cNvSpPr>
            <a:spLocks noGrp="1" noChangeArrowheads="1"/>
          </p:cNvSpPr>
          <p:nvPr>
            <p:ph idx="1"/>
          </p:nvPr>
        </p:nvSpPr>
        <p:spPr>
          <a:xfrm>
            <a:off x="449263" y="1643063"/>
            <a:ext cx="4579937" cy="4833937"/>
          </a:xfrm>
        </p:spPr>
        <p:txBody>
          <a:bodyPr/>
          <a:lstStyle/>
          <a:p>
            <a:pPr marL="233363" lvl="1" indent="-233363">
              <a:spcBef>
                <a:spcPts val="1200"/>
              </a:spcBef>
            </a:pPr>
            <a:r>
              <a:rPr lang="en-US" altLang="en-US" dirty="0"/>
              <a:t>File Form SSA-521 within 1 </a:t>
            </a:r>
            <a:r>
              <a:rPr lang="en-US" altLang="en-US" dirty="0" err="1"/>
              <a:t>yr</a:t>
            </a:r>
            <a:endParaRPr lang="en-US" altLang="en-US" sz="1600" b="1" dirty="0">
              <a:solidFill>
                <a:srgbClr val="000000"/>
              </a:solidFill>
            </a:endParaRPr>
          </a:p>
          <a:p>
            <a:pPr marL="233363" lvl="1" indent="-233363">
              <a:spcBef>
                <a:spcPts val="1200"/>
              </a:spcBef>
            </a:pPr>
            <a:r>
              <a:rPr lang="en-US" altLang="en-US" dirty="0"/>
              <a:t>No interest or penalty paid</a:t>
            </a:r>
          </a:p>
          <a:p>
            <a:pPr marL="233363" lvl="1" indent="-233363">
              <a:spcBef>
                <a:spcPts val="1200"/>
              </a:spcBef>
            </a:pPr>
            <a:r>
              <a:rPr lang="en-US" altLang="en-US" dirty="0"/>
              <a:t>Withdraw application</a:t>
            </a:r>
          </a:p>
          <a:p>
            <a:pPr marL="233363" lvl="1" indent="-233363">
              <a:spcBef>
                <a:spcPts val="1200"/>
              </a:spcBef>
            </a:pPr>
            <a:r>
              <a:rPr lang="en-US" altLang="en-US" dirty="0"/>
              <a:t>Apply later</a:t>
            </a:r>
          </a:p>
          <a:p>
            <a:pPr marL="233363" lvl="1" indent="-233363">
              <a:spcBef>
                <a:spcPts val="1200"/>
              </a:spcBef>
            </a:pPr>
            <a:r>
              <a:rPr lang="en-US" altLang="en-US" dirty="0"/>
              <a:t>Kind of like a “trial run”</a:t>
            </a:r>
          </a:p>
          <a:p>
            <a:pPr marL="233363" lvl="1" indent="-233363">
              <a:spcBef>
                <a:spcPts val="1200"/>
              </a:spcBef>
            </a:pPr>
            <a:r>
              <a:rPr lang="en-US" altLang="en-US" dirty="0"/>
              <a:t>After filing </a:t>
            </a:r>
            <a:r>
              <a:rPr lang="en-US" altLang="en-US" dirty="0" err="1"/>
              <a:t>SSA</a:t>
            </a:r>
            <a:r>
              <a:rPr lang="en-US" altLang="en-US" dirty="0"/>
              <a:t>-521, </a:t>
            </a:r>
            <a:r>
              <a:rPr lang="en-US" altLang="en-US" dirty="0" err="1"/>
              <a:t>SSA</a:t>
            </a:r>
            <a:r>
              <a:rPr lang="en-US" altLang="en-US" dirty="0"/>
              <a:t> will </a:t>
            </a:r>
            <a:br>
              <a:rPr lang="en-US" altLang="en-US" dirty="0"/>
            </a:br>
            <a:r>
              <a:rPr lang="en-US" altLang="en-US" dirty="0"/>
              <a:t>send letter indicating amount</a:t>
            </a:r>
            <a:br>
              <a:rPr lang="en-US" altLang="en-US" dirty="0"/>
            </a:br>
            <a:r>
              <a:rPr lang="en-US" altLang="en-US" dirty="0"/>
              <a:t>of benefits to be repaid</a:t>
            </a:r>
          </a:p>
        </p:txBody>
      </p:sp>
      <p:sp>
        <p:nvSpPr>
          <p:cNvPr id="14" name="Slide Number Placeholder 13"/>
          <p:cNvSpPr>
            <a:spLocks noGrp="1"/>
          </p:cNvSpPr>
          <p:nvPr>
            <p:ph type="sldNum" sz="quarter" idx="12"/>
          </p:nvPr>
        </p:nvSpPr>
        <p:spPr/>
        <p:txBody>
          <a:bodyPr/>
          <a:lstStyle/>
          <a:p>
            <a:fld id="{2DFAB803-8FD5-48B1-B403-195CE984C8BB}" type="slidenum">
              <a:rPr lang="en-US" smtClean="0"/>
              <a:pPr/>
              <a:t>38</a:t>
            </a:fld>
            <a:endParaRPr lang="en-US" dirty="0"/>
          </a:p>
        </p:txBody>
      </p:sp>
      <p:pic>
        <p:nvPicPr>
          <p:cNvPr id="2050"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2319307" y="1291949"/>
            <a:ext cx="4505385" cy="5219653"/>
          </a:xfrm>
          <a:prstGeom prst="rect">
            <a:avLst/>
          </a:prstGeom>
          <a:noFill/>
          <a:ln w="9525">
            <a:solidFill>
              <a:srgbClr val="CBCDD2"/>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232311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nodeType="clickEffect">
                                  <p:stCondLst>
                                    <p:cond delay="0"/>
                                  </p:stCondLst>
                                  <p:childTnLst>
                                    <p:anim calcmode="lin" valueType="num">
                                      <p:cBhvr>
                                        <p:cTn id="6" dur="500"/>
                                        <p:tgtEl>
                                          <p:spTgt spid="2050"/>
                                        </p:tgtEl>
                                        <p:attrNameLst>
                                          <p:attrName>ppt_w</p:attrName>
                                        </p:attrNameLst>
                                      </p:cBhvr>
                                      <p:tavLst>
                                        <p:tav tm="0">
                                          <p:val>
                                            <p:strVal val="ppt_w"/>
                                          </p:val>
                                        </p:tav>
                                        <p:tav tm="100000">
                                          <p:val>
                                            <p:fltVal val="0"/>
                                          </p:val>
                                        </p:tav>
                                      </p:tavLst>
                                    </p:anim>
                                    <p:anim calcmode="lin" valueType="num">
                                      <p:cBhvr>
                                        <p:cTn id="7" dur="500"/>
                                        <p:tgtEl>
                                          <p:spTgt spid="2050"/>
                                        </p:tgtEl>
                                        <p:attrNameLst>
                                          <p:attrName>ppt_h</p:attrName>
                                        </p:attrNameLst>
                                      </p:cBhvr>
                                      <p:tavLst>
                                        <p:tav tm="0">
                                          <p:val>
                                            <p:strVal val="ppt_h"/>
                                          </p:val>
                                        </p:tav>
                                        <p:tav tm="100000">
                                          <p:val>
                                            <p:fltVal val="0"/>
                                          </p:val>
                                        </p:tav>
                                      </p:tavLst>
                                    </p:anim>
                                    <p:animEffect transition="out" filter="fade">
                                      <p:cBhvr>
                                        <p:cTn id="8" dur="500"/>
                                        <p:tgtEl>
                                          <p:spTgt spid="2050"/>
                                        </p:tgtEl>
                                      </p:cBhvr>
                                    </p:animEffect>
                                    <p:set>
                                      <p:cBhvr>
                                        <p:cTn id="9" dur="1" fill="hold">
                                          <p:stCondLst>
                                            <p:cond delay="499"/>
                                          </p:stCondLst>
                                        </p:cTn>
                                        <p:tgtEl>
                                          <p:spTgt spid="2050"/>
                                        </p:tgtEl>
                                        <p:attrNameLst>
                                          <p:attrName>style.visibility</p:attrName>
                                        </p:attrNameLst>
                                      </p:cBhvr>
                                      <p:to>
                                        <p:strVal val="hidden"/>
                                      </p:to>
                                    </p:se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500"/>
                                        <p:tgtEl>
                                          <p:spTgt spid="5"/>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09923">
                                            <p:txEl>
                                              <p:pRg st="0" end="0"/>
                                            </p:txEl>
                                          </p:spTgt>
                                        </p:tgtEl>
                                        <p:attrNameLst>
                                          <p:attrName>style.visibility</p:attrName>
                                        </p:attrNameLst>
                                      </p:cBhvr>
                                      <p:to>
                                        <p:strVal val="visible"/>
                                      </p:to>
                                    </p:set>
                                    <p:animEffect transition="in" filter="wipe(left)">
                                      <p:cBhvr>
                                        <p:cTn id="16" dur="500"/>
                                        <p:tgtEl>
                                          <p:spTgt spid="209923">
                                            <p:txEl>
                                              <p:pRg st="0" end="0"/>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fade">
                                      <p:cBhvr>
                                        <p:cTn id="19" dur="500"/>
                                        <p:tgtEl>
                                          <p:spTgt spid="102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09923">
                                            <p:txEl>
                                              <p:pRg st="1" end="1"/>
                                            </p:txEl>
                                          </p:spTgt>
                                        </p:tgtEl>
                                        <p:attrNameLst>
                                          <p:attrName>style.visibility</p:attrName>
                                        </p:attrNameLst>
                                      </p:cBhvr>
                                      <p:to>
                                        <p:strVal val="visible"/>
                                      </p:to>
                                    </p:set>
                                    <p:animEffect transition="in" filter="wipe(left)">
                                      <p:cBhvr>
                                        <p:cTn id="24" dur="500"/>
                                        <p:tgtEl>
                                          <p:spTgt spid="209923">
                                            <p:txEl>
                                              <p:pRg st="1" end="1"/>
                                            </p:txEl>
                                          </p:spTgt>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209923">
                                            <p:txEl>
                                              <p:pRg st="2" end="2"/>
                                            </p:txEl>
                                          </p:spTgt>
                                        </p:tgtEl>
                                        <p:attrNameLst>
                                          <p:attrName>style.visibility</p:attrName>
                                        </p:attrNameLst>
                                      </p:cBhvr>
                                      <p:to>
                                        <p:strVal val="visible"/>
                                      </p:to>
                                    </p:set>
                                    <p:animEffect transition="in" filter="wipe(left)">
                                      <p:cBhvr>
                                        <p:cTn id="28" dur="500"/>
                                        <p:tgtEl>
                                          <p:spTgt spid="209923">
                                            <p:txEl>
                                              <p:pRg st="2" end="2"/>
                                            </p:txEl>
                                          </p:spTgt>
                                        </p:tgtEl>
                                      </p:cBhvr>
                                    </p:animEffect>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209923">
                                            <p:txEl>
                                              <p:pRg st="3" end="3"/>
                                            </p:txEl>
                                          </p:spTgt>
                                        </p:tgtEl>
                                        <p:attrNameLst>
                                          <p:attrName>style.visibility</p:attrName>
                                        </p:attrNameLst>
                                      </p:cBhvr>
                                      <p:to>
                                        <p:strVal val="visible"/>
                                      </p:to>
                                    </p:set>
                                    <p:animEffect transition="in" filter="wipe(left)">
                                      <p:cBhvr>
                                        <p:cTn id="32" dur="500"/>
                                        <p:tgtEl>
                                          <p:spTgt spid="209923">
                                            <p:txEl>
                                              <p:pRg st="3" end="3"/>
                                            </p:txEl>
                                          </p:spTgt>
                                        </p:tgtEl>
                                      </p:cBhvr>
                                    </p:animEffect>
                                  </p:childTnLst>
                                </p:cTn>
                              </p:par>
                            </p:childTnLst>
                          </p:cTn>
                        </p:par>
                        <p:par>
                          <p:cTn id="33" fill="hold">
                            <p:stCondLst>
                              <p:cond delay="1500"/>
                            </p:stCondLst>
                            <p:childTnLst>
                              <p:par>
                                <p:cTn id="34" presetID="22" presetClass="entr" presetSubtype="8" fill="hold" grpId="0" nodeType="afterEffect">
                                  <p:stCondLst>
                                    <p:cond delay="0"/>
                                  </p:stCondLst>
                                  <p:childTnLst>
                                    <p:set>
                                      <p:cBhvr>
                                        <p:cTn id="35" dur="1" fill="hold">
                                          <p:stCondLst>
                                            <p:cond delay="0"/>
                                          </p:stCondLst>
                                        </p:cTn>
                                        <p:tgtEl>
                                          <p:spTgt spid="209923">
                                            <p:txEl>
                                              <p:pRg st="4" end="4"/>
                                            </p:txEl>
                                          </p:spTgt>
                                        </p:tgtEl>
                                        <p:attrNameLst>
                                          <p:attrName>style.visibility</p:attrName>
                                        </p:attrNameLst>
                                      </p:cBhvr>
                                      <p:to>
                                        <p:strVal val="visible"/>
                                      </p:to>
                                    </p:set>
                                    <p:animEffect transition="in" filter="wipe(left)">
                                      <p:cBhvr>
                                        <p:cTn id="36" dur="500"/>
                                        <p:tgtEl>
                                          <p:spTgt spid="209923">
                                            <p:txEl>
                                              <p:pRg st="4" end="4"/>
                                            </p:txEl>
                                          </p:spTgt>
                                        </p:tgtEl>
                                      </p:cBhvr>
                                    </p:animEffect>
                                  </p:childTnLst>
                                </p:cTn>
                              </p:par>
                            </p:childTnLst>
                          </p:cTn>
                        </p:par>
                        <p:par>
                          <p:cTn id="37" fill="hold">
                            <p:stCondLst>
                              <p:cond delay="2000"/>
                            </p:stCondLst>
                            <p:childTnLst>
                              <p:par>
                                <p:cTn id="38" presetID="22" presetClass="entr" presetSubtype="8" fill="hold" grpId="0" nodeType="afterEffect">
                                  <p:stCondLst>
                                    <p:cond delay="0"/>
                                  </p:stCondLst>
                                  <p:childTnLst>
                                    <p:set>
                                      <p:cBhvr>
                                        <p:cTn id="39" dur="1" fill="hold">
                                          <p:stCondLst>
                                            <p:cond delay="0"/>
                                          </p:stCondLst>
                                        </p:cTn>
                                        <p:tgtEl>
                                          <p:spTgt spid="209923">
                                            <p:txEl>
                                              <p:pRg st="5" end="5"/>
                                            </p:txEl>
                                          </p:spTgt>
                                        </p:tgtEl>
                                        <p:attrNameLst>
                                          <p:attrName>style.visibility</p:attrName>
                                        </p:attrNameLst>
                                      </p:cBhvr>
                                      <p:to>
                                        <p:strVal val="visible"/>
                                      </p:to>
                                    </p:set>
                                    <p:animEffect transition="in" filter="wipe(left)">
                                      <p:cBhvr>
                                        <p:cTn id="40" dur="500"/>
                                        <p:tgtEl>
                                          <p:spTgt spid="20992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09923" grpId="0" uiExpand="1"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3"/>
          <p:cNvSpPr>
            <a:spLocks noGrp="1" noChangeArrowheads="1"/>
          </p:cNvSpPr>
          <p:nvPr>
            <p:ph type="title"/>
          </p:nvPr>
        </p:nvSpPr>
        <p:spPr>
          <a:xfrm>
            <a:off x="449263" y="270094"/>
            <a:ext cx="8237537" cy="906462"/>
          </a:xfrm>
        </p:spPr>
        <p:txBody>
          <a:bodyPr/>
          <a:lstStyle/>
          <a:p>
            <a:pPr>
              <a:lnSpc>
                <a:spcPts val="3800"/>
              </a:lnSpc>
            </a:pPr>
            <a:r>
              <a:rPr lang="en-US" dirty="0">
                <a:sym typeface="Calibri Bold" charset="0"/>
              </a:rPr>
              <a:t>Know when your benefits are taxable</a:t>
            </a:r>
          </a:p>
        </p:txBody>
      </p:sp>
      <p:sp>
        <p:nvSpPr>
          <p:cNvPr id="6" name="Slide Number Placeholder 5"/>
          <p:cNvSpPr>
            <a:spLocks noGrp="1"/>
          </p:cNvSpPr>
          <p:nvPr>
            <p:ph type="sldNum" sz="quarter" idx="12"/>
          </p:nvPr>
        </p:nvSpPr>
        <p:spPr/>
        <p:txBody>
          <a:bodyPr/>
          <a:lstStyle/>
          <a:p>
            <a:pPr>
              <a:defRPr/>
            </a:pPr>
            <a:fld id="{5A296027-BCC7-4F88-9C12-58AA7227D77E}" type="slidenum">
              <a:rPr lang="en-US" smtClean="0"/>
              <a:pPr>
                <a:defRPr/>
              </a:pPr>
              <a:t>39</a:t>
            </a:fld>
            <a:endParaRPr lang="en-US" dirty="0"/>
          </a:p>
        </p:txBody>
      </p:sp>
      <p:sp>
        <p:nvSpPr>
          <p:cNvPr id="119812" name="Rectangle 4"/>
          <p:cNvSpPr>
            <a:spLocks/>
          </p:cNvSpPr>
          <p:nvPr/>
        </p:nvSpPr>
        <p:spPr bwMode="auto">
          <a:xfrm>
            <a:off x="530492" y="4137385"/>
            <a:ext cx="4667230" cy="309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8" bIns="0"/>
          <a:lstStyle>
            <a:lvl1pPr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1pPr>
            <a:lvl2pPr marL="742950" indent="-28575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2pPr>
            <a:lvl3pPr marL="1143000" indent="-22860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3pPr>
            <a:lvl4pPr marL="1600200" indent="-22860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4pPr>
            <a:lvl5pPr marL="2057400" indent="-22860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5pPr>
            <a:lvl6pPr marL="25146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6pPr>
            <a:lvl7pPr marL="29718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7pPr>
            <a:lvl8pPr marL="34290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8pPr>
            <a:lvl9pPr marL="38862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9pPr>
          </a:lstStyle>
          <a:p>
            <a:pPr marL="39688" eaLnBrk="1" hangingPunct="1"/>
            <a:r>
              <a:rPr lang="en-US" sz="2000" b="1" dirty="0">
                <a:solidFill>
                  <a:schemeClr val="tx1"/>
                </a:solidFill>
                <a:ea typeface="Arial Unicode MS" panose="020B0604020202020204" pitchFamily="34" charset="-128"/>
                <a:cs typeface="Arial Unicode MS" panose="020B0604020202020204" pitchFamily="34" charset="-128"/>
                <a:sym typeface="Calibri Bold" panose="020F0702030404030204" pitchFamily="34" charset="0"/>
              </a:rPr>
              <a:t>How much of Social Security is taxable?</a:t>
            </a:r>
          </a:p>
        </p:txBody>
      </p:sp>
      <p:sp>
        <p:nvSpPr>
          <p:cNvPr id="119848" name="Rectangle 68"/>
          <p:cNvSpPr>
            <a:spLocks/>
          </p:cNvSpPr>
          <p:nvPr/>
        </p:nvSpPr>
        <p:spPr bwMode="auto">
          <a:xfrm>
            <a:off x="530492" y="2023705"/>
            <a:ext cx="4241805" cy="252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8" bIns="0"/>
          <a:lstStyle>
            <a:lvl1pPr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1pPr>
            <a:lvl2pPr marL="742950" indent="-28575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2pPr>
            <a:lvl3pPr marL="1143000" indent="-22860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3pPr>
            <a:lvl4pPr marL="1600200" indent="-22860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4pPr>
            <a:lvl5pPr marL="2057400" indent="-22860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5pPr>
            <a:lvl6pPr marL="25146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6pPr>
            <a:lvl7pPr marL="29718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7pPr>
            <a:lvl8pPr marL="34290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8pPr>
            <a:lvl9pPr marL="38862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9pPr>
          </a:lstStyle>
          <a:p>
            <a:pPr marL="39688" eaLnBrk="1" hangingPunct="1"/>
            <a:r>
              <a:rPr lang="en-US" sz="2000" b="1" dirty="0">
                <a:solidFill>
                  <a:schemeClr val="tx1"/>
                </a:solidFill>
                <a:ea typeface="Arial Unicode MS" panose="020B0604020202020204" pitchFamily="34" charset="-128"/>
                <a:cs typeface="Arial Unicode MS" panose="020B0604020202020204" pitchFamily="34" charset="-128"/>
                <a:sym typeface="Calibri Bold" panose="020F0702030404030204" pitchFamily="34" charset="0"/>
              </a:rPr>
              <a:t>What counts as combined income?</a:t>
            </a:r>
          </a:p>
        </p:txBody>
      </p:sp>
      <p:sp>
        <p:nvSpPr>
          <p:cNvPr id="10" name="TextBox 1"/>
          <p:cNvSpPr txBox="1">
            <a:spLocks noChangeArrowheads="1"/>
          </p:cNvSpPr>
          <p:nvPr/>
        </p:nvSpPr>
        <p:spPr bwMode="auto">
          <a:xfrm>
            <a:off x="460656" y="1337121"/>
            <a:ext cx="8243816" cy="44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1pPr>
            <a:lvl2pPr marL="742950" indent="-28575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2pPr>
            <a:lvl3pPr marL="1143000" indent="-22860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3pPr>
            <a:lvl4pPr marL="1600200" indent="-22860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4pPr>
            <a:lvl5pPr marL="2057400" indent="-22860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5pPr>
            <a:lvl6pPr marL="25146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6pPr>
            <a:lvl7pPr marL="29718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7pPr>
            <a:lvl8pPr marL="34290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8pPr>
            <a:lvl9pPr marL="38862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9pPr>
          </a:lstStyle>
          <a:p>
            <a:r>
              <a:rPr lang="en-US" sz="2300" dirty="0">
                <a:solidFill>
                  <a:schemeClr val="tx2"/>
                </a:solidFill>
                <a:ea typeface="Arial Unicode MS" panose="020B0604020202020204" pitchFamily="34" charset="-128"/>
                <a:cs typeface="Arial Unicode MS" panose="020B0604020202020204" pitchFamily="34" charset="-128"/>
                <a:sym typeface="Calibri Bold" charset="0"/>
              </a:rPr>
              <a:t>Social Security is taxable if your combined income is high enough</a:t>
            </a:r>
            <a:endParaRPr lang="en-US" sz="2300" dirty="0">
              <a:solidFill>
                <a:schemeClr val="tx2"/>
              </a:solidFill>
              <a:ea typeface="Arial Unicode MS" panose="020B0604020202020204" pitchFamily="34" charset="-128"/>
              <a:cs typeface="Arial Unicode MS" panose="020B0604020202020204" pitchFamily="34" charset="-128"/>
            </a:endParaRPr>
          </a:p>
        </p:txBody>
      </p:sp>
      <p:graphicFrame>
        <p:nvGraphicFramePr>
          <p:cNvPr id="16" name="Table 15"/>
          <p:cNvGraphicFramePr>
            <a:graphicFrameLocks noGrp="1"/>
          </p:cNvGraphicFramePr>
          <p:nvPr>
            <p:extLst>
              <p:ext uri="{D42A27DB-BD31-4B8C-83A1-F6EECF244321}">
                <p14:modId xmlns:p14="http://schemas.microsoft.com/office/powerpoint/2010/main" val="2835986672"/>
              </p:ext>
            </p:extLst>
          </p:nvPr>
        </p:nvGraphicFramePr>
        <p:xfrm>
          <a:off x="553673" y="4489943"/>
          <a:ext cx="8036654" cy="1483360"/>
        </p:xfrm>
        <a:graphic>
          <a:graphicData uri="http://schemas.openxmlformats.org/drawingml/2006/table">
            <a:tbl>
              <a:tblPr firstRow="1" bandRow="1">
                <a:tableStyleId>{5C22544A-7EE6-4342-B048-85BDC9FD1C3A}</a:tableStyleId>
              </a:tblPr>
              <a:tblGrid>
                <a:gridCol w="5171126">
                  <a:extLst>
                    <a:ext uri="{9D8B030D-6E8A-4147-A177-3AD203B41FA5}">
                      <a16:colId xmlns:a16="http://schemas.microsoft.com/office/drawing/2014/main" val="20000"/>
                    </a:ext>
                  </a:extLst>
                </a:gridCol>
                <a:gridCol w="2865528">
                  <a:extLst>
                    <a:ext uri="{9D8B030D-6E8A-4147-A177-3AD203B41FA5}">
                      <a16:colId xmlns:a16="http://schemas.microsoft.com/office/drawing/2014/main" val="20001"/>
                    </a:ext>
                  </a:extLst>
                </a:gridCol>
              </a:tblGrid>
              <a:tr h="370840">
                <a:tc>
                  <a:txBody>
                    <a:bodyPr/>
                    <a:lstStyle/>
                    <a:p>
                      <a:pPr marL="96838" marR="0" lvl="0" indent="0" algn="l" defTabSz="914400" rtl="0" eaLnBrk="1" fontAlgn="base" latinLnBrk="0" hangingPunct="1">
                        <a:lnSpc>
                          <a:spcPct val="115000"/>
                        </a:lnSpc>
                        <a:spcBef>
                          <a:spcPct val="0"/>
                        </a:spcBef>
                        <a:spcAft>
                          <a:spcPct val="0"/>
                        </a:spcAft>
                        <a:buClrTx/>
                        <a:buSzTx/>
                        <a:buFontTx/>
                        <a:buNone/>
                        <a:tabLst/>
                      </a:pPr>
                      <a:r>
                        <a:rPr kumimoji="0" lang="en-US" sz="1700" b="0" i="0" u="none" strike="noStrike" cap="none" normalizeH="0" baseline="0" dirty="0">
                          <a:ln>
                            <a:noFill/>
                          </a:ln>
                          <a:solidFill>
                            <a:srgbClr val="FFFFFF"/>
                          </a:solidFill>
                          <a:effectLst/>
                          <a:latin typeface="Calibri" panose="020F0502020204030204" pitchFamily="34" charset="0"/>
                          <a:ea typeface="Arial Unicode MS" panose="020B0604020202020204" pitchFamily="34" charset="-128"/>
                          <a:cs typeface="Arial Unicode MS" panose="020B0604020202020204" pitchFamily="34" charset="-128"/>
                          <a:sym typeface="Calibri Bold" charset="0"/>
                        </a:rPr>
                        <a:t>Combined income amount (for joint/single filers)</a:t>
                      </a:r>
                    </a:p>
                  </a:txBody>
                  <a:tcPr marR="0" marT="0" marB="0" anchor="ctr" horzOverflow="overflow"/>
                </a:tc>
                <a:tc>
                  <a:txBody>
                    <a:bodyPr/>
                    <a:lstStyle/>
                    <a:p>
                      <a:pPr marL="96838" marR="0" lvl="0" indent="0" algn="l" defTabSz="914400" rtl="0" eaLnBrk="1" fontAlgn="base" latinLnBrk="0" hangingPunct="1">
                        <a:lnSpc>
                          <a:spcPct val="115000"/>
                        </a:lnSpc>
                        <a:spcBef>
                          <a:spcPct val="0"/>
                        </a:spcBef>
                        <a:spcAft>
                          <a:spcPct val="0"/>
                        </a:spcAft>
                        <a:buClrTx/>
                        <a:buSzTx/>
                        <a:buFontTx/>
                        <a:buNone/>
                        <a:tabLst/>
                      </a:pPr>
                      <a:r>
                        <a:rPr kumimoji="0" lang="en-US" sz="1700" b="0" i="0" u="none" strike="noStrike" cap="none" normalizeH="0" baseline="0" dirty="0">
                          <a:ln>
                            <a:noFill/>
                          </a:ln>
                          <a:solidFill>
                            <a:srgbClr val="FFFFFF"/>
                          </a:solidFill>
                          <a:effectLst/>
                          <a:latin typeface="Calibri" panose="020F0502020204030204" pitchFamily="34" charset="0"/>
                          <a:ea typeface="Arial Unicode MS" panose="020B0604020202020204" pitchFamily="34" charset="-128"/>
                          <a:cs typeface="Arial Unicode MS" panose="020B0604020202020204" pitchFamily="34" charset="-128"/>
                          <a:sym typeface="Calibri Bold" charset="0"/>
                        </a:rPr>
                        <a:t>Taxable</a:t>
                      </a:r>
                    </a:p>
                  </a:txBody>
                  <a:tcPr marR="0" marT="0" marB="0" anchor="ctr" horzOverflow="overflow"/>
                </a:tc>
                <a:extLst>
                  <a:ext uri="{0D108BD9-81ED-4DB2-BD59-A6C34878D82A}">
                    <a16:rowId xmlns:a16="http://schemas.microsoft.com/office/drawing/2014/main" val="10000"/>
                  </a:ext>
                </a:extLst>
              </a:tr>
              <a:tr h="370840">
                <a:tc>
                  <a:txBody>
                    <a:bodyPr/>
                    <a:lstStyle/>
                    <a:p>
                      <a:pPr marL="96838" marR="0" lvl="0" indent="0" algn="l" defTabSz="914400" rtl="0" eaLnBrk="1" fontAlgn="base" latinLnBrk="0" hangingPunct="1">
                        <a:lnSpc>
                          <a:spcPct val="115000"/>
                        </a:lnSpc>
                        <a:spcBef>
                          <a:spcPct val="0"/>
                        </a:spcBef>
                        <a:spcAft>
                          <a:spcPct val="0"/>
                        </a:spcAft>
                        <a:buClrTx/>
                        <a:buSzTx/>
                        <a:buFontTx/>
                        <a:buNone/>
                        <a:tabLst/>
                      </a:pPr>
                      <a:r>
                        <a:rPr kumimoji="0" lang="en-US" sz="1700" b="0" i="0" u="none" strike="noStrike" cap="none" normalizeH="0" baseline="0" dirty="0">
                          <a:ln>
                            <a:noFill/>
                          </a:ln>
                          <a:solidFill>
                            <a:schemeClr val="tx1"/>
                          </a:solidFill>
                          <a:effectLst/>
                          <a:latin typeface="Calibri" charset="0"/>
                          <a:ea typeface="Arial Unicode MS" panose="020B0604020202020204" pitchFamily="34" charset="-128"/>
                          <a:cs typeface="Arial Unicode MS" panose="020B0604020202020204" pitchFamily="34" charset="-128"/>
                          <a:sym typeface="Calibri" charset="0"/>
                        </a:rPr>
                        <a:t>Less than $32,000/$25,000 </a:t>
                      </a:r>
                    </a:p>
                  </a:txBody>
                  <a:tcPr marR="0" marT="0" marB="0" anchor="ctr" horzOverflow="overflow"/>
                </a:tc>
                <a:tc>
                  <a:txBody>
                    <a:bodyPr/>
                    <a:lstStyle/>
                    <a:p>
                      <a:pPr marL="96838" marR="0" lvl="0" indent="0" algn="l" defTabSz="914400" rtl="0" eaLnBrk="1" fontAlgn="base" latinLnBrk="0" hangingPunct="1">
                        <a:lnSpc>
                          <a:spcPct val="115000"/>
                        </a:lnSpc>
                        <a:spcBef>
                          <a:spcPct val="0"/>
                        </a:spcBef>
                        <a:spcAft>
                          <a:spcPct val="0"/>
                        </a:spcAft>
                        <a:buClrTx/>
                        <a:buSzTx/>
                        <a:buFontTx/>
                        <a:buNone/>
                        <a:tabLst/>
                      </a:pPr>
                      <a:r>
                        <a:rPr kumimoji="0" lang="en-US" sz="1700" b="0" i="0" u="none" strike="noStrike" cap="none" normalizeH="0" baseline="0" dirty="0">
                          <a:ln>
                            <a:noFill/>
                          </a:ln>
                          <a:solidFill>
                            <a:schemeClr val="tx1"/>
                          </a:solidFill>
                          <a:effectLst/>
                          <a:latin typeface="Calibri" charset="0"/>
                          <a:ea typeface="Arial Unicode MS" panose="020B0604020202020204" pitchFamily="34" charset="-128"/>
                          <a:cs typeface="Arial Unicode MS" panose="020B0604020202020204" pitchFamily="34" charset="-128"/>
                          <a:sym typeface="Calibri" charset="0"/>
                        </a:rPr>
                        <a:t>0%</a:t>
                      </a:r>
                    </a:p>
                  </a:txBody>
                  <a:tcPr marR="0" marT="0" marB="0" anchor="ctr" horzOverflow="overflow"/>
                </a:tc>
                <a:extLst>
                  <a:ext uri="{0D108BD9-81ED-4DB2-BD59-A6C34878D82A}">
                    <a16:rowId xmlns:a16="http://schemas.microsoft.com/office/drawing/2014/main" val="10001"/>
                  </a:ext>
                </a:extLst>
              </a:tr>
              <a:tr h="370840">
                <a:tc>
                  <a:txBody>
                    <a:bodyPr/>
                    <a:lstStyle/>
                    <a:p>
                      <a:pPr marL="96838" marR="0" lvl="0" indent="0" algn="l" defTabSz="914400" rtl="0" eaLnBrk="1" fontAlgn="base" latinLnBrk="0" hangingPunct="1">
                        <a:lnSpc>
                          <a:spcPct val="115000"/>
                        </a:lnSpc>
                        <a:spcBef>
                          <a:spcPct val="0"/>
                        </a:spcBef>
                        <a:spcAft>
                          <a:spcPct val="0"/>
                        </a:spcAft>
                        <a:buClrTx/>
                        <a:buSzTx/>
                        <a:buFontTx/>
                        <a:buNone/>
                        <a:tabLst/>
                      </a:pPr>
                      <a:r>
                        <a:rPr kumimoji="0" lang="en-US" sz="1700" b="0" i="0" u="none" strike="noStrike" cap="none" normalizeH="0" baseline="0" dirty="0">
                          <a:ln>
                            <a:noFill/>
                          </a:ln>
                          <a:solidFill>
                            <a:schemeClr val="tx1"/>
                          </a:solidFill>
                          <a:effectLst/>
                          <a:latin typeface="Calibri" charset="0"/>
                          <a:ea typeface="Arial Unicode MS" panose="020B0604020202020204" pitchFamily="34" charset="-128"/>
                          <a:cs typeface="Arial Unicode MS" panose="020B0604020202020204" pitchFamily="34" charset="-128"/>
                          <a:sym typeface="Calibri" charset="0"/>
                        </a:rPr>
                        <a:t>Between $32,000 and $44,000/$25,000 and $34,000 </a:t>
                      </a:r>
                    </a:p>
                  </a:txBody>
                  <a:tcPr marR="0" marT="0" marB="0" anchor="ctr" horzOverflow="overflow"/>
                </a:tc>
                <a:tc>
                  <a:txBody>
                    <a:bodyPr/>
                    <a:lstStyle/>
                    <a:p>
                      <a:pPr marL="96838" marR="0" lvl="0" indent="0" algn="l" defTabSz="914400" rtl="0" eaLnBrk="1" fontAlgn="base" latinLnBrk="0" hangingPunct="1">
                        <a:lnSpc>
                          <a:spcPct val="115000"/>
                        </a:lnSpc>
                        <a:spcBef>
                          <a:spcPct val="0"/>
                        </a:spcBef>
                        <a:spcAft>
                          <a:spcPct val="0"/>
                        </a:spcAft>
                        <a:buClrTx/>
                        <a:buSzTx/>
                        <a:buFontTx/>
                        <a:buNone/>
                        <a:tabLst/>
                      </a:pPr>
                      <a:r>
                        <a:rPr kumimoji="0" lang="en-US" sz="1700" b="0" i="0" u="none" strike="noStrike" cap="none" normalizeH="0" baseline="0" dirty="0">
                          <a:ln>
                            <a:noFill/>
                          </a:ln>
                          <a:solidFill>
                            <a:schemeClr val="tx1"/>
                          </a:solidFill>
                          <a:effectLst/>
                          <a:latin typeface="Calibri" charset="0"/>
                          <a:ea typeface="Arial Unicode MS" panose="020B0604020202020204" pitchFamily="34" charset="-128"/>
                          <a:cs typeface="Arial Unicode MS" panose="020B0604020202020204" pitchFamily="34" charset="-128"/>
                          <a:sym typeface="Calibri" charset="0"/>
                        </a:rPr>
                        <a:t>Up to 50%</a:t>
                      </a:r>
                    </a:p>
                  </a:txBody>
                  <a:tcPr marR="0" marT="0" marB="0" anchor="ctr" horzOverflow="overflow"/>
                </a:tc>
                <a:extLst>
                  <a:ext uri="{0D108BD9-81ED-4DB2-BD59-A6C34878D82A}">
                    <a16:rowId xmlns:a16="http://schemas.microsoft.com/office/drawing/2014/main" val="10002"/>
                  </a:ext>
                </a:extLst>
              </a:tr>
              <a:tr h="370840">
                <a:tc>
                  <a:txBody>
                    <a:bodyPr/>
                    <a:lstStyle/>
                    <a:p>
                      <a:pPr marL="96838" marR="0" lvl="0" indent="0" algn="l" defTabSz="914400" rtl="0" eaLnBrk="1" fontAlgn="base" latinLnBrk="0" hangingPunct="1">
                        <a:lnSpc>
                          <a:spcPct val="115000"/>
                        </a:lnSpc>
                        <a:spcBef>
                          <a:spcPct val="0"/>
                        </a:spcBef>
                        <a:spcAft>
                          <a:spcPct val="0"/>
                        </a:spcAft>
                        <a:buClrTx/>
                        <a:buSzTx/>
                        <a:buFontTx/>
                        <a:buNone/>
                        <a:tabLst/>
                      </a:pPr>
                      <a:r>
                        <a:rPr kumimoji="0" lang="en-US" sz="1700" b="0" i="0" u="none" strike="noStrike" cap="none" normalizeH="0" baseline="0" dirty="0">
                          <a:ln>
                            <a:noFill/>
                          </a:ln>
                          <a:solidFill>
                            <a:schemeClr val="tx1"/>
                          </a:solidFill>
                          <a:effectLst/>
                          <a:latin typeface="Calibri" charset="0"/>
                          <a:ea typeface="Arial Unicode MS" panose="020B0604020202020204" pitchFamily="34" charset="-128"/>
                          <a:cs typeface="Arial Unicode MS" panose="020B0604020202020204" pitchFamily="34" charset="-128"/>
                          <a:sym typeface="Calibri" charset="0"/>
                        </a:rPr>
                        <a:t>More than $44,000/$34,000 </a:t>
                      </a:r>
                    </a:p>
                  </a:txBody>
                  <a:tcPr marR="0" marT="0" marB="0" anchor="ctr" horzOverflow="overflow"/>
                </a:tc>
                <a:tc>
                  <a:txBody>
                    <a:bodyPr/>
                    <a:lstStyle/>
                    <a:p>
                      <a:pPr marL="96838" marR="0" lvl="0" indent="0" algn="l" defTabSz="914400" rtl="0" eaLnBrk="1" fontAlgn="base" latinLnBrk="0" hangingPunct="1">
                        <a:lnSpc>
                          <a:spcPct val="115000"/>
                        </a:lnSpc>
                        <a:spcBef>
                          <a:spcPct val="0"/>
                        </a:spcBef>
                        <a:spcAft>
                          <a:spcPct val="0"/>
                        </a:spcAft>
                        <a:buClrTx/>
                        <a:buSzTx/>
                        <a:buFontTx/>
                        <a:buNone/>
                        <a:tabLst/>
                      </a:pPr>
                      <a:r>
                        <a:rPr kumimoji="0" lang="en-US" sz="1700" b="0" i="0" u="none" strike="noStrike" cap="none" normalizeH="0" baseline="0" dirty="0">
                          <a:ln>
                            <a:noFill/>
                          </a:ln>
                          <a:solidFill>
                            <a:schemeClr val="tx1"/>
                          </a:solidFill>
                          <a:effectLst/>
                          <a:latin typeface="Calibri" charset="0"/>
                          <a:ea typeface="Arial Unicode MS" panose="020B0604020202020204" pitchFamily="34" charset="-128"/>
                          <a:cs typeface="Arial Unicode MS" panose="020B0604020202020204" pitchFamily="34" charset="-128"/>
                          <a:sym typeface="Calibri" charset="0"/>
                        </a:rPr>
                        <a:t>Up to 85%</a:t>
                      </a:r>
                    </a:p>
                  </a:txBody>
                  <a:tcPr marR="0" marT="0" marB="0" anchor="ctr" horzOverflow="overflow"/>
                </a:tc>
                <a:extLst>
                  <a:ext uri="{0D108BD9-81ED-4DB2-BD59-A6C34878D82A}">
                    <a16:rowId xmlns:a16="http://schemas.microsoft.com/office/drawing/2014/main" val="10003"/>
                  </a:ext>
                </a:extLst>
              </a:tr>
            </a:tbl>
          </a:graphicData>
        </a:graphic>
      </p:graphicFrame>
      <p:sp>
        <p:nvSpPr>
          <p:cNvPr id="11" name="Content Placeholder 1"/>
          <p:cNvSpPr txBox="1">
            <a:spLocks/>
          </p:cNvSpPr>
          <p:nvPr/>
        </p:nvSpPr>
        <p:spPr>
          <a:xfrm>
            <a:off x="530492" y="2389921"/>
            <a:ext cx="5274813" cy="1662789"/>
          </a:xfrm>
          <a:prstGeom prst="rect">
            <a:avLst/>
          </a:prstGeom>
        </p:spPr>
        <p:txBody>
          <a:bodyPr/>
          <a:lstStyle>
            <a:lvl1pPr marL="342900" indent="-342900" algn="l" rtl="0" eaLnBrk="0" fontAlgn="base" hangingPunct="0">
              <a:spcBef>
                <a:spcPct val="20000"/>
              </a:spcBef>
              <a:spcAft>
                <a:spcPct val="0"/>
              </a:spcAft>
              <a:buClr>
                <a:schemeClr val="tx2"/>
              </a:buClr>
              <a:buSzPct val="80000"/>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0000"/>
              <a:buFont typeface="Wingdings" panose="05000000000000000000" pitchFamily="2" charset="2"/>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80000"/>
              <a:buFont typeface="Wingdings" panose="05000000000000000000" pitchFamily="2" charset="2"/>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80000"/>
              <a:buFont typeface="Wingdings" panose="05000000000000000000" pitchFamily="2" charset="2"/>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80000"/>
              <a:buFont typeface="Wingdings" panose="05000000000000000000" pitchFamily="2" charset="2"/>
              <a:buChar char="§"/>
              <a:defRPr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33363" lvl="1" indent="-233363">
              <a:spcBef>
                <a:spcPts val="1200"/>
              </a:spcBef>
            </a:pPr>
            <a:r>
              <a:rPr lang="en-US" sz="2000" dirty="0"/>
              <a:t>Adjusted gross income</a:t>
            </a:r>
          </a:p>
          <a:p>
            <a:pPr marL="233363" lvl="1" indent="-233363">
              <a:spcBef>
                <a:spcPts val="1200"/>
              </a:spcBef>
            </a:pPr>
            <a:r>
              <a:rPr lang="en-US" sz="2000" dirty="0"/>
              <a:t>Nontaxable interest</a:t>
            </a:r>
          </a:p>
          <a:p>
            <a:pPr marL="233363" lvl="1" indent="-233363">
              <a:spcBef>
                <a:spcPts val="1200"/>
              </a:spcBef>
            </a:pPr>
            <a:r>
              <a:rPr lang="en-US" sz="2000" dirty="0"/>
              <a:t>Half of Social Security benefits</a:t>
            </a:r>
          </a:p>
          <a:p>
            <a:pPr marL="233363" lvl="1" indent="-233363">
              <a:spcBef>
                <a:spcPts val="1200"/>
              </a:spcBef>
            </a:pPr>
            <a:r>
              <a:rPr lang="en-US" sz="2000" dirty="0"/>
              <a:t>Calcxml.com</a:t>
            </a:r>
          </a:p>
        </p:txBody>
      </p:sp>
    </p:spTree>
    <p:extLst>
      <p:ext uri="{BB962C8B-B14F-4D97-AF65-F5344CB8AC3E}">
        <p14:creationId xmlns:p14="http://schemas.microsoft.com/office/powerpoint/2010/main" val="2000998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6785"/>
          <a:stretch/>
        </p:blipFill>
        <p:spPr>
          <a:xfrm>
            <a:off x="3147640" y="1233181"/>
            <a:ext cx="2848720" cy="2364677"/>
          </a:xfrm>
          <a:prstGeom prst="rect">
            <a:avLst/>
          </a:prstGeom>
        </p:spPr>
      </p:pic>
      <p:sp>
        <p:nvSpPr>
          <p:cNvPr id="12291" name="Rectangle 3"/>
          <p:cNvSpPr>
            <a:spLocks noGrp="1" noChangeArrowheads="1"/>
          </p:cNvSpPr>
          <p:nvPr>
            <p:ph type="title"/>
          </p:nvPr>
        </p:nvSpPr>
        <p:spPr/>
        <p:txBody>
          <a:bodyPr/>
          <a:lstStyle/>
          <a:p>
            <a:r>
              <a:rPr lang="en-US" dirty="0">
                <a:sym typeface="Calibri Bold" charset="0"/>
              </a:rPr>
              <a:t>The roots of Social Security</a:t>
            </a:r>
          </a:p>
        </p:txBody>
      </p:sp>
      <p:sp>
        <p:nvSpPr>
          <p:cNvPr id="4" name="Slide Number Placeholder 3"/>
          <p:cNvSpPr>
            <a:spLocks noGrp="1"/>
          </p:cNvSpPr>
          <p:nvPr>
            <p:ph type="sldNum" sz="quarter" idx="12"/>
          </p:nvPr>
        </p:nvSpPr>
        <p:spPr/>
        <p:txBody>
          <a:bodyPr/>
          <a:lstStyle/>
          <a:p>
            <a:pPr>
              <a:defRPr/>
            </a:pPr>
            <a:fld id="{5A296027-BCC7-4F88-9C12-58AA7227D77E}" type="slidenum">
              <a:rPr lang="en-US" smtClean="0"/>
              <a:pPr>
                <a:defRPr/>
              </a:pPr>
              <a:t>4</a:t>
            </a:fld>
            <a:endParaRPr lang="en-US" dirty="0"/>
          </a:p>
        </p:txBody>
      </p:sp>
      <p:sp>
        <p:nvSpPr>
          <p:cNvPr id="6" name="Rectangle 6"/>
          <p:cNvSpPr>
            <a:spLocks/>
          </p:cNvSpPr>
          <p:nvPr/>
        </p:nvSpPr>
        <p:spPr bwMode="auto">
          <a:xfrm>
            <a:off x="1112398" y="2980490"/>
            <a:ext cx="1039092" cy="369332"/>
          </a:xfrm>
          <a:prstGeom prst="rect">
            <a:avLst/>
          </a:prstGeom>
          <a:solidFill>
            <a:schemeClr val="tx2"/>
          </a:solidFill>
          <a:ln>
            <a:noFill/>
          </a:ln>
          <a:effectLst>
            <a:outerShdw blurRad="50800" dist="38100" dir="2700000" algn="tl" rotWithShape="0">
              <a:prstClr val="black">
                <a:alpha val="40000"/>
              </a:prstClr>
            </a:outerShdw>
          </a:effectLst>
        </p:spPr>
        <p:txBody>
          <a:bodyPr wrap="square" lIns="0" tIns="0" rIns="40638" bIns="0">
            <a:spAutoFit/>
          </a:bodyPr>
          <a:lstStyle/>
          <a:p>
            <a:pPr marL="39688" algn="ctr" eaLnBrk="1" hangingPunct="1"/>
            <a:r>
              <a:rPr lang="en-US" sz="2400" dirty="0">
                <a:solidFill>
                  <a:srgbClr val="FFFFFF"/>
                </a:solidFill>
                <a:ea typeface="Arial Unicode MS" panose="020B0604020202020204" pitchFamily="34" charset="-128"/>
                <a:cs typeface="Arial Unicode MS" panose="020B0604020202020204" pitchFamily="34" charset="-128"/>
              </a:rPr>
              <a:t>1935</a:t>
            </a:r>
            <a:endParaRPr lang="en-US" sz="2400" b="1" dirty="0">
              <a:solidFill>
                <a:srgbClr val="FFFFFF"/>
              </a:solidFill>
              <a:ea typeface="Arial Unicode MS" panose="020B0604020202020204" pitchFamily="34" charset="-128"/>
              <a:cs typeface="Arial Unicode MS" panose="020B0604020202020204" pitchFamily="34" charset="-128"/>
            </a:endParaRPr>
          </a:p>
        </p:txBody>
      </p:sp>
      <p:sp>
        <p:nvSpPr>
          <p:cNvPr id="7" name="Rectangle 6"/>
          <p:cNvSpPr>
            <a:spLocks/>
          </p:cNvSpPr>
          <p:nvPr/>
        </p:nvSpPr>
        <p:spPr bwMode="auto">
          <a:xfrm>
            <a:off x="4094399" y="2980490"/>
            <a:ext cx="1039092" cy="369332"/>
          </a:xfrm>
          <a:prstGeom prst="rect">
            <a:avLst/>
          </a:prstGeom>
          <a:solidFill>
            <a:schemeClr val="tx2"/>
          </a:solidFill>
          <a:ln>
            <a:noFill/>
          </a:ln>
          <a:effectLst>
            <a:outerShdw blurRad="50800" dist="38100" dir="2700000" algn="tl" rotWithShape="0">
              <a:prstClr val="black">
                <a:alpha val="40000"/>
              </a:prstClr>
            </a:outerShdw>
          </a:effectLst>
        </p:spPr>
        <p:txBody>
          <a:bodyPr wrap="square" lIns="0" tIns="0" rIns="40638" bIns="0">
            <a:spAutoFit/>
          </a:bodyPr>
          <a:lstStyle/>
          <a:p>
            <a:pPr marL="39688" algn="ctr" eaLnBrk="1" hangingPunct="1"/>
            <a:r>
              <a:rPr lang="en-US" sz="2400" dirty="0">
                <a:solidFill>
                  <a:srgbClr val="FFFFFF"/>
                </a:solidFill>
                <a:ea typeface="Arial Unicode MS" panose="020B0604020202020204" pitchFamily="34" charset="-128"/>
                <a:cs typeface="Arial Unicode MS" panose="020B0604020202020204" pitchFamily="34" charset="-128"/>
              </a:rPr>
              <a:t>1937</a:t>
            </a:r>
            <a:endParaRPr lang="en-US" sz="2400" b="1" dirty="0">
              <a:solidFill>
                <a:srgbClr val="FFFFFF"/>
              </a:solidFill>
              <a:ea typeface="Arial Unicode MS" panose="020B0604020202020204" pitchFamily="34" charset="-128"/>
              <a:cs typeface="Arial Unicode MS" panose="020B0604020202020204" pitchFamily="34" charset="-128"/>
            </a:endParaRPr>
          </a:p>
        </p:txBody>
      </p:sp>
      <p:sp>
        <p:nvSpPr>
          <p:cNvPr id="8" name="Rectangle 7"/>
          <p:cNvSpPr>
            <a:spLocks/>
          </p:cNvSpPr>
          <p:nvPr/>
        </p:nvSpPr>
        <p:spPr bwMode="auto">
          <a:xfrm>
            <a:off x="6967343" y="2980490"/>
            <a:ext cx="1039092" cy="369332"/>
          </a:xfrm>
          <a:prstGeom prst="rect">
            <a:avLst/>
          </a:prstGeom>
          <a:solidFill>
            <a:schemeClr val="tx2"/>
          </a:solidFill>
          <a:ln>
            <a:noFill/>
          </a:ln>
          <a:effectLst>
            <a:outerShdw blurRad="50800" dist="38100" dir="2700000" algn="tl" rotWithShape="0">
              <a:prstClr val="black">
                <a:alpha val="40000"/>
              </a:prstClr>
            </a:outerShdw>
          </a:effectLst>
        </p:spPr>
        <p:txBody>
          <a:bodyPr wrap="square" lIns="0" tIns="0" rIns="40638" bIns="0">
            <a:spAutoFit/>
          </a:bodyPr>
          <a:lstStyle/>
          <a:p>
            <a:pPr marL="39688" algn="ctr" eaLnBrk="1" hangingPunct="1"/>
            <a:r>
              <a:rPr lang="en-US" sz="2400" dirty="0">
                <a:solidFill>
                  <a:srgbClr val="FFFFFF"/>
                </a:solidFill>
                <a:ea typeface="Arial Unicode MS" panose="020B0604020202020204" pitchFamily="34" charset="-128"/>
                <a:cs typeface="Arial Unicode MS" panose="020B0604020202020204" pitchFamily="34" charset="-128"/>
              </a:rPr>
              <a:t>1940</a:t>
            </a:r>
            <a:endParaRPr lang="en-US" sz="2400" b="1" dirty="0">
              <a:solidFill>
                <a:srgbClr val="FFFFFF"/>
              </a:solidFill>
              <a:ea typeface="Arial Unicode MS" panose="020B0604020202020204" pitchFamily="34" charset="-128"/>
              <a:cs typeface="Arial Unicode MS" panose="020B0604020202020204" pitchFamily="34" charset="-128"/>
            </a:endParaRPr>
          </a:p>
        </p:txBody>
      </p:sp>
      <p:sp>
        <p:nvSpPr>
          <p:cNvPr id="11" name="Rectangle 4"/>
          <p:cNvSpPr txBox="1">
            <a:spLocks noChangeArrowheads="1"/>
          </p:cNvSpPr>
          <p:nvPr/>
        </p:nvSpPr>
        <p:spPr bwMode="auto">
          <a:xfrm>
            <a:off x="461293" y="3636615"/>
            <a:ext cx="2520241" cy="146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80000"/>
              <a:defRPr sz="2800" kern="1200">
                <a:solidFill>
                  <a:schemeClr val="tx1"/>
                </a:solidFill>
                <a:latin typeface="+mn-lt"/>
                <a:ea typeface="+mn-ea"/>
                <a:cs typeface="+mn-cs"/>
              </a:defRPr>
            </a:lvl1pPr>
            <a:lvl2pPr marL="457200" indent="-223838" algn="l" rtl="0" eaLnBrk="0" fontAlgn="base" hangingPunct="0">
              <a:spcBef>
                <a:spcPct val="20000"/>
              </a:spcBef>
              <a:spcAft>
                <a:spcPct val="0"/>
              </a:spcAft>
              <a:buClr>
                <a:schemeClr val="tx2"/>
              </a:buClr>
              <a:buSzPct val="80000"/>
              <a:buFont typeface="Wingdings" panose="05000000000000000000" pitchFamily="2" charset="2"/>
              <a:buChar char="§"/>
              <a:defRPr sz="2400" kern="1200">
                <a:solidFill>
                  <a:schemeClr val="tx1"/>
                </a:solidFill>
                <a:latin typeface="+mn-lt"/>
                <a:ea typeface="+mn-ea"/>
                <a:cs typeface="+mn-cs"/>
              </a:defRPr>
            </a:lvl2pPr>
            <a:lvl3pPr marL="914400" indent="-223838" algn="l" rtl="0" eaLnBrk="0" fontAlgn="base" hangingPunct="0">
              <a:spcBef>
                <a:spcPct val="20000"/>
              </a:spcBef>
              <a:spcAft>
                <a:spcPct val="0"/>
              </a:spcAft>
              <a:buClr>
                <a:schemeClr val="tx2"/>
              </a:buClr>
              <a:buSzPct val="80000"/>
              <a:buFont typeface="Wingdings" panose="05000000000000000000" pitchFamily="2" charset="2"/>
              <a:buChar char="§"/>
              <a:defRPr sz="2000" kern="1200">
                <a:solidFill>
                  <a:schemeClr val="tx1"/>
                </a:solidFill>
                <a:latin typeface="+mn-lt"/>
                <a:ea typeface="+mn-ea"/>
                <a:cs typeface="+mn-cs"/>
              </a:defRPr>
            </a:lvl3pPr>
            <a:lvl4pPr marL="1371600" indent="-223838" algn="l" rtl="0" eaLnBrk="0" fontAlgn="base" hangingPunct="0">
              <a:spcBef>
                <a:spcPct val="20000"/>
              </a:spcBef>
              <a:spcAft>
                <a:spcPct val="0"/>
              </a:spcAft>
              <a:buClr>
                <a:schemeClr val="tx2"/>
              </a:buClr>
              <a:buSzPct val="80000"/>
              <a:buFont typeface="Wingdings" panose="05000000000000000000" pitchFamily="2" charset="2"/>
              <a:buChar char="§"/>
              <a:defRPr kern="1200">
                <a:solidFill>
                  <a:schemeClr val="tx1"/>
                </a:solidFill>
                <a:latin typeface="+mn-lt"/>
                <a:ea typeface="+mn-ea"/>
                <a:cs typeface="+mn-cs"/>
              </a:defRPr>
            </a:lvl4pPr>
            <a:lvl5pPr marL="1828800" indent="-223838" algn="l" rtl="0" eaLnBrk="0" fontAlgn="base" hangingPunct="0">
              <a:spcBef>
                <a:spcPct val="20000"/>
              </a:spcBef>
              <a:spcAft>
                <a:spcPct val="0"/>
              </a:spcAft>
              <a:buClr>
                <a:schemeClr val="tx2"/>
              </a:buClr>
              <a:buSzPct val="80000"/>
              <a:buFont typeface="Wingdings" panose="05000000000000000000" pitchFamily="2" charset="2"/>
              <a:buChar char="§"/>
              <a:defRPr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1000"/>
              </a:spcBef>
            </a:pPr>
            <a:r>
              <a:rPr lang="en-US" sz="2400" dirty="0"/>
              <a:t>Social Security Act was signed into law on August 14</a:t>
            </a:r>
          </a:p>
        </p:txBody>
      </p:sp>
      <p:sp>
        <p:nvSpPr>
          <p:cNvPr id="12" name="Rectangle 4"/>
          <p:cNvSpPr txBox="1">
            <a:spLocks noChangeArrowheads="1"/>
          </p:cNvSpPr>
          <p:nvPr/>
        </p:nvSpPr>
        <p:spPr bwMode="auto">
          <a:xfrm>
            <a:off x="3300217" y="3636615"/>
            <a:ext cx="2879473" cy="2218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80000"/>
              <a:defRPr sz="2800" kern="1200">
                <a:solidFill>
                  <a:schemeClr val="tx1"/>
                </a:solidFill>
                <a:latin typeface="+mn-lt"/>
                <a:ea typeface="+mn-ea"/>
                <a:cs typeface="+mn-cs"/>
              </a:defRPr>
            </a:lvl1pPr>
            <a:lvl2pPr marL="457200" indent="-223838" algn="l" rtl="0" eaLnBrk="0" fontAlgn="base" hangingPunct="0">
              <a:spcBef>
                <a:spcPct val="20000"/>
              </a:spcBef>
              <a:spcAft>
                <a:spcPct val="0"/>
              </a:spcAft>
              <a:buClr>
                <a:schemeClr val="tx2"/>
              </a:buClr>
              <a:buSzPct val="80000"/>
              <a:buFont typeface="Wingdings" panose="05000000000000000000" pitchFamily="2" charset="2"/>
              <a:buChar char="§"/>
              <a:defRPr sz="2400" kern="1200">
                <a:solidFill>
                  <a:schemeClr val="tx1"/>
                </a:solidFill>
                <a:latin typeface="+mn-lt"/>
                <a:ea typeface="+mn-ea"/>
                <a:cs typeface="+mn-cs"/>
              </a:defRPr>
            </a:lvl2pPr>
            <a:lvl3pPr marL="914400" indent="-223838" algn="l" rtl="0" eaLnBrk="0" fontAlgn="base" hangingPunct="0">
              <a:spcBef>
                <a:spcPct val="20000"/>
              </a:spcBef>
              <a:spcAft>
                <a:spcPct val="0"/>
              </a:spcAft>
              <a:buClr>
                <a:schemeClr val="tx2"/>
              </a:buClr>
              <a:buSzPct val="80000"/>
              <a:buFont typeface="Wingdings" panose="05000000000000000000" pitchFamily="2" charset="2"/>
              <a:buChar char="§"/>
              <a:defRPr sz="2000" kern="1200">
                <a:solidFill>
                  <a:schemeClr val="tx1"/>
                </a:solidFill>
                <a:latin typeface="+mn-lt"/>
                <a:ea typeface="+mn-ea"/>
                <a:cs typeface="+mn-cs"/>
              </a:defRPr>
            </a:lvl3pPr>
            <a:lvl4pPr marL="1371600" indent="-223838" algn="l" rtl="0" eaLnBrk="0" fontAlgn="base" hangingPunct="0">
              <a:spcBef>
                <a:spcPct val="20000"/>
              </a:spcBef>
              <a:spcAft>
                <a:spcPct val="0"/>
              </a:spcAft>
              <a:buClr>
                <a:schemeClr val="tx2"/>
              </a:buClr>
              <a:buSzPct val="80000"/>
              <a:buFont typeface="Wingdings" panose="05000000000000000000" pitchFamily="2" charset="2"/>
              <a:buChar char="§"/>
              <a:defRPr kern="1200">
                <a:solidFill>
                  <a:schemeClr val="tx1"/>
                </a:solidFill>
                <a:latin typeface="+mn-lt"/>
                <a:ea typeface="+mn-ea"/>
                <a:cs typeface="+mn-cs"/>
              </a:defRPr>
            </a:lvl4pPr>
            <a:lvl5pPr marL="1828800" indent="-223838" algn="l" rtl="0" eaLnBrk="0" fontAlgn="base" hangingPunct="0">
              <a:spcBef>
                <a:spcPct val="20000"/>
              </a:spcBef>
              <a:spcAft>
                <a:spcPct val="0"/>
              </a:spcAft>
              <a:buClr>
                <a:schemeClr val="tx2"/>
              </a:buClr>
              <a:buSzPct val="80000"/>
              <a:buFont typeface="Wingdings" panose="05000000000000000000" pitchFamily="2" charset="2"/>
              <a:buChar char="§"/>
              <a:defRPr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1000"/>
              </a:spcBef>
            </a:pPr>
            <a:r>
              <a:rPr lang="en-US" sz="2400" dirty="0"/>
              <a:t>Taxes were collected for the first time in January and the first one-time, lump-sum payments were made that same month</a:t>
            </a:r>
          </a:p>
        </p:txBody>
      </p:sp>
      <p:sp>
        <p:nvSpPr>
          <p:cNvPr id="13" name="Rectangle 4"/>
          <p:cNvSpPr txBox="1">
            <a:spLocks noChangeArrowheads="1"/>
          </p:cNvSpPr>
          <p:nvPr/>
        </p:nvSpPr>
        <p:spPr bwMode="auto">
          <a:xfrm>
            <a:off x="6368641" y="3636615"/>
            <a:ext cx="2520241" cy="146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80000"/>
              <a:defRPr sz="2800" kern="1200">
                <a:solidFill>
                  <a:schemeClr val="tx1"/>
                </a:solidFill>
                <a:latin typeface="+mn-lt"/>
                <a:ea typeface="+mn-ea"/>
                <a:cs typeface="+mn-cs"/>
              </a:defRPr>
            </a:lvl1pPr>
            <a:lvl2pPr marL="457200" indent="-223838" algn="l" rtl="0" eaLnBrk="0" fontAlgn="base" hangingPunct="0">
              <a:spcBef>
                <a:spcPct val="20000"/>
              </a:spcBef>
              <a:spcAft>
                <a:spcPct val="0"/>
              </a:spcAft>
              <a:buClr>
                <a:schemeClr val="tx2"/>
              </a:buClr>
              <a:buSzPct val="80000"/>
              <a:buFont typeface="Wingdings" panose="05000000000000000000" pitchFamily="2" charset="2"/>
              <a:buChar char="§"/>
              <a:defRPr sz="2400" kern="1200">
                <a:solidFill>
                  <a:schemeClr val="tx1"/>
                </a:solidFill>
                <a:latin typeface="+mn-lt"/>
                <a:ea typeface="+mn-ea"/>
                <a:cs typeface="+mn-cs"/>
              </a:defRPr>
            </a:lvl2pPr>
            <a:lvl3pPr marL="914400" indent="-223838" algn="l" rtl="0" eaLnBrk="0" fontAlgn="base" hangingPunct="0">
              <a:spcBef>
                <a:spcPct val="20000"/>
              </a:spcBef>
              <a:spcAft>
                <a:spcPct val="0"/>
              </a:spcAft>
              <a:buClr>
                <a:schemeClr val="tx2"/>
              </a:buClr>
              <a:buSzPct val="80000"/>
              <a:buFont typeface="Wingdings" panose="05000000000000000000" pitchFamily="2" charset="2"/>
              <a:buChar char="§"/>
              <a:defRPr sz="2000" kern="1200">
                <a:solidFill>
                  <a:schemeClr val="tx1"/>
                </a:solidFill>
                <a:latin typeface="+mn-lt"/>
                <a:ea typeface="+mn-ea"/>
                <a:cs typeface="+mn-cs"/>
              </a:defRPr>
            </a:lvl3pPr>
            <a:lvl4pPr marL="1371600" indent="-223838" algn="l" rtl="0" eaLnBrk="0" fontAlgn="base" hangingPunct="0">
              <a:spcBef>
                <a:spcPct val="20000"/>
              </a:spcBef>
              <a:spcAft>
                <a:spcPct val="0"/>
              </a:spcAft>
              <a:buClr>
                <a:schemeClr val="tx2"/>
              </a:buClr>
              <a:buSzPct val="80000"/>
              <a:buFont typeface="Wingdings" panose="05000000000000000000" pitchFamily="2" charset="2"/>
              <a:buChar char="§"/>
              <a:defRPr kern="1200">
                <a:solidFill>
                  <a:schemeClr val="tx1"/>
                </a:solidFill>
                <a:latin typeface="+mn-lt"/>
                <a:ea typeface="+mn-ea"/>
                <a:cs typeface="+mn-cs"/>
              </a:defRPr>
            </a:lvl4pPr>
            <a:lvl5pPr marL="1828800" indent="-223838" algn="l" rtl="0" eaLnBrk="0" fontAlgn="base" hangingPunct="0">
              <a:spcBef>
                <a:spcPct val="20000"/>
              </a:spcBef>
              <a:spcAft>
                <a:spcPct val="0"/>
              </a:spcAft>
              <a:buClr>
                <a:schemeClr val="tx2"/>
              </a:buClr>
              <a:buSzPct val="80000"/>
              <a:buFont typeface="Wingdings" panose="05000000000000000000" pitchFamily="2" charset="2"/>
              <a:buChar char="§"/>
              <a:defRPr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1000"/>
              </a:spcBef>
            </a:pPr>
            <a:r>
              <a:rPr lang="en-US" sz="2400" dirty="0"/>
              <a:t>Regular ongoing monthly benefits started in January </a:t>
            </a:r>
          </a:p>
        </p:txBody>
      </p:sp>
    </p:spTree>
    <p:extLst>
      <p:ext uri="{BB962C8B-B14F-4D97-AF65-F5344CB8AC3E}">
        <p14:creationId xmlns:p14="http://schemas.microsoft.com/office/powerpoint/2010/main" val="2836254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http://www.ufcw770.org/sites/default/files/retirees2.jpg"/>
          <p:cNvPicPr>
            <a:picLocks noChangeAspect="1" noChangeArrowheads="1"/>
          </p:cNvPicPr>
          <p:nvPr/>
        </p:nvPicPr>
        <p:blipFill rotWithShape="1">
          <a:blip r:embed="rId3">
            <a:extLst>
              <a:ext uri="{28A0092B-C50C-407E-A947-70E740481C1C}">
                <a14:useLocalDpi xmlns:a14="http://schemas.microsoft.com/office/drawing/2010/main" val="0"/>
              </a:ext>
            </a:extLst>
          </a:blip>
          <a:srcRect l="11439" t="2800" r="13782" b="3229"/>
          <a:stretch/>
        </p:blipFill>
        <p:spPr bwMode="auto">
          <a:xfrm>
            <a:off x="3247743" y="2638872"/>
            <a:ext cx="1834785" cy="1541492"/>
          </a:xfrm>
          <a:prstGeom prst="rect">
            <a:avLst/>
          </a:prstGeom>
          <a:noFill/>
          <a:ln w="19050">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 name="Picture 15" descr="Older-Couple-2.jpg"/>
          <p:cNvPicPr>
            <a:picLocks noChangeAspect="1"/>
          </p:cNvPicPr>
          <p:nvPr/>
        </p:nvPicPr>
        <p:blipFill rotWithShape="1">
          <a:blip r:embed="rId4" cstate="print">
            <a:extLst>
              <a:ext uri="{28A0092B-C50C-407E-A947-70E740481C1C}">
                <a14:useLocalDpi xmlns:a14="http://schemas.microsoft.com/office/drawing/2010/main" val="0"/>
              </a:ext>
            </a:extLst>
          </a:blip>
          <a:srcRect t="3282" b="7843"/>
          <a:stretch/>
        </p:blipFill>
        <p:spPr>
          <a:xfrm>
            <a:off x="6267419" y="2635971"/>
            <a:ext cx="1844118" cy="1547759"/>
          </a:xfrm>
          <a:prstGeom prst="rect">
            <a:avLst/>
          </a:prstGeom>
          <a:noFill/>
          <a:ln w="19050">
            <a:solidFill>
              <a:schemeClr val="tx1"/>
            </a:solidFill>
          </a:ln>
          <a:effectLst>
            <a:outerShdw blurRad="50800" dist="38100" dir="2700000" algn="tl" rotWithShape="0">
              <a:prstClr val="black">
                <a:alpha val="40000"/>
              </a:prstClr>
            </a:outerShdw>
          </a:effectLst>
        </p:spPr>
      </p:pic>
      <p:sp>
        <p:nvSpPr>
          <p:cNvPr id="2" name="Title 1"/>
          <p:cNvSpPr>
            <a:spLocks noGrp="1"/>
          </p:cNvSpPr>
          <p:nvPr>
            <p:ph type="title"/>
          </p:nvPr>
        </p:nvSpPr>
        <p:spPr>
          <a:xfrm>
            <a:off x="449263" y="285966"/>
            <a:ext cx="8237537" cy="906462"/>
          </a:xfrm>
        </p:spPr>
        <p:txBody>
          <a:bodyPr/>
          <a:lstStyle/>
          <a:p>
            <a:pPr>
              <a:lnSpc>
                <a:spcPts val="3600"/>
              </a:lnSpc>
            </a:pPr>
            <a:r>
              <a:rPr lang="en-US" sz="3500" dirty="0"/>
              <a:t>Find a balance between </a:t>
            </a:r>
            <a:br>
              <a:rPr lang="en-US" sz="3500" dirty="0"/>
            </a:br>
            <a:r>
              <a:rPr lang="en-US" sz="3500" dirty="0"/>
              <a:t>working and collecting</a:t>
            </a:r>
          </a:p>
        </p:txBody>
      </p:sp>
      <p:sp>
        <p:nvSpPr>
          <p:cNvPr id="2051" name="Slide Number Placeholder 2050"/>
          <p:cNvSpPr>
            <a:spLocks noGrp="1"/>
          </p:cNvSpPr>
          <p:nvPr>
            <p:ph type="sldNum" sz="quarter" idx="12"/>
          </p:nvPr>
        </p:nvSpPr>
        <p:spPr/>
        <p:txBody>
          <a:bodyPr/>
          <a:lstStyle/>
          <a:p>
            <a:pPr>
              <a:defRPr/>
            </a:pPr>
            <a:fld id="{5A296027-BCC7-4F88-9C12-58AA7227D77E}" type="slidenum">
              <a:rPr lang="en-US" smtClean="0"/>
              <a:pPr>
                <a:defRPr/>
              </a:pPr>
              <a:t>40</a:t>
            </a:fld>
            <a:endParaRPr lang="en-US" dirty="0"/>
          </a:p>
        </p:txBody>
      </p:sp>
      <p:sp>
        <p:nvSpPr>
          <p:cNvPr id="33" name="TextBox 1"/>
          <p:cNvSpPr txBox="1">
            <a:spLocks noChangeArrowheads="1"/>
          </p:cNvSpPr>
          <p:nvPr/>
        </p:nvSpPr>
        <p:spPr bwMode="auto">
          <a:xfrm>
            <a:off x="460656" y="1327393"/>
            <a:ext cx="824381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1pPr>
            <a:lvl2pPr marL="742950" indent="-28575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2pPr>
            <a:lvl3pPr marL="1143000" indent="-22860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3pPr>
            <a:lvl4pPr marL="1600200" indent="-22860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4pPr>
            <a:lvl5pPr marL="2057400" indent="-22860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5pPr>
            <a:lvl6pPr marL="25146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6pPr>
            <a:lvl7pPr marL="29718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7pPr>
            <a:lvl8pPr marL="34290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8pPr>
            <a:lvl9pPr marL="38862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9pPr>
          </a:lstStyle>
          <a:p>
            <a:r>
              <a:rPr lang="en-US" dirty="0">
                <a:solidFill>
                  <a:schemeClr val="tx2"/>
                </a:solidFill>
                <a:ea typeface="Arial Unicode MS" panose="020B0604020202020204" pitchFamily="34" charset="-128"/>
                <a:cs typeface="Arial Unicode MS" panose="020B0604020202020204" pitchFamily="34" charset="-128"/>
              </a:rPr>
              <a:t>For early retirees, benefits are reduced </a:t>
            </a:r>
            <a:br>
              <a:rPr lang="en-US" dirty="0">
                <a:solidFill>
                  <a:schemeClr val="tx2"/>
                </a:solidFill>
                <a:ea typeface="Arial Unicode MS" panose="020B0604020202020204" pitchFamily="34" charset="-128"/>
                <a:cs typeface="Arial Unicode MS" panose="020B0604020202020204" pitchFamily="34" charset="-128"/>
              </a:rPr>
            </a:br>
            <a:r>
              <a:rPr lang="en-US" dirty="0">
                <a:solidFill>
                  <a:schemeClr val="tx2"/>
                </a:solidFill>
                <a:ea typeface="Arial Unicode MS" panose="020B0604020202020204" pitchFamily="34" charset="-128"/>
                <a:cs typeface="Arial Unicode MS" panose="020B0604020202020204" pitchFamily="34" charset="-128"/>
              </a:rPr>
              <a:t>by $1 for every $2 earned over $17,640</a:t>
            </a:r>
          </a:p>
        </p:txBody>
      </p:sp>
      <p:graphicFrame>
        <p:nvGraphicFramePr>
          <p:cNvPr id="45" name="Table 44"/>
          <p:cNvGraphicFramePr>
            <a:graphicFrameLocks noGrp="1"/>
          </p:cNvGraphicFramePr>
          <p:nvPr>
            <p:extLst>
              <p:ext uri="{D42A27DB-BD31-4B8C-83A1-F6EECF244321}">
                <p14:modId xmlns:p14="http://schemas.microsoft.com/office/powerpoint/2010/main" val="1978812316"/>
              </p:ext>
            </p:extLst>
          </p:nvPr>
        </p:nvGraphicFramePr>
        <p:xfrm>
          <a:off x="432485" y="4376952"/>
          <a:ext cx="8279031" cy="1990810"/>
        </p:xfrm>
        <a:graphic>
          <a:graphicData uri="http://schemas.openxmlformats.org/drawingml/2006/table">
            <a:tbl>
              <a:tblPr firstRow="1" bandRow="1">
                <a:tableStyleId>{5C22544A-7EE6-4342-B048-85BDC9FD1C3A}</a:tableStyleId>
              </a:tblPr>
              <a:tblGrid>
                <a:gridCol w="2211861">
                  <a:extLst>
                    <a:ext uri="{9D8B030D-6E8A-4147-A177-3AD203B41FA5}">
                      <a16:colId xmlns:a16="http://schemas.microsoft.com/office/drawing/2014/main" val="20000"/>
                    </a:ext>
                  </a:extLst>
                </a:gridCol>
                <a:gridCol w="3033585">
                  <a:extLst>
                    <a:ext uri="{9D8B030D-6E8A-4147-A177-3AD203B41FA5}">
                      <a16:colId xmlns:a16="http://schemas.microsoft.com/office/drawing/2014/main" val="20001"/>
                    </a:ext>
                  </a:extLst>
                </a:gridCol>
                <a:gridCol w="3033585">
                  <a:extLst>
                    <a:ext uri="{9D8B030D-6E8A-4147-A177-3AD203B41FA5}">
                      <a16:colId xmlns:a16="http://schemas.microsoft.com/office/drawing/2014/main" val="20002"/>
                    </a:ext>
                  </a:extLst>
                </a:gridCol>
              </a:tblGrid>
              <a:tr h="398162">
                <a:tc>
                  <a:txBody>
                    <a:bodyPr/>
                    <a:lstStyle/>
                    <a:p>
                      <a:pPr algn="ctr"/>
                      <a:endParaRPr lang="en-US" dirty="0"/>
                    </a:p>
                  </a:txBody>
                  <a:tcPr anchor="ctr"/>
                </a:tc>
                <a:tc>
                  <a:txBody>
                    <a:bodyPr/>
                    <a:lstStyle/>
                    <a:p>
                      <a:pPr algn="ctr"/>
                      <a:r>
                        <a:rPr lang="en-US" dirty="0"/>
                        <a:t>Age 62: </a:t>
                      </a:r>
                      <a:r>
                        <a:rPr lang="en-US" b="0" dirty="0"/>
                        <a:t>Taking early benefits</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Age 66: </a:t>
                      </a:r>
                      <a:r>
                        <a:rPr lang="en-US" b="0" dirty="0"/>
                        <a:t>Full retirement age</a:t>
                      </a:r>
                    </a:p>
                  </a:txBody>
                  <a:tcPr anchor="ctr"/>
                </a:tc>
                <a:extLst>
                  <a:ext uri="{0D108BD9-81ED-4DB2-BD59-A6C34878D82A}">
                    <a16:rowId xmlns:a16="http://schemas.microsoft.com/office/drawing/2014/main" val="10000"/>
                  </a:ext>
                </a:extLst>
              </a:tr>
              <a:tr h="398162">
                <a:tc>
                  <a:txBody>
                    <a:bodyPr/>
                    <a:lstStyle/>
                    <a:p>
                      <a:r>
                        <a:rPr lang="en-US" dirty="0"/>
                        <a:t>Potential S.S. benefit</a:t>
                      </a:r>
                    </a:p>
                  </a:txBody>
                  <a:tcPr anchor="ctr"/>
                </a:tc>
                <a:tc>
                  <a:txBody>
                    <a:bodyPr/>
                    <a:lstStyle/>
                    <a:p>
                      <a:pPr algn="ctr"/>
                      <a:r>
                        <a:rPr lang="en-US" dirty="0"/>
                        <a:t>$20,000</a:t>
                      </a:r>
                    </a:p>
                  </a:txBody>
                  <a:tcPr anchor="ctr"/>
                </a:tc>
                <a:tc>
                  <a:txBody>
                    <a:bodyPr/>
                    <a:lstStyle/>
                    <a:p>
                      <a:pPr algn="ctr"/>
                      <a:r>
                        <a:rPr lang="en-US" dirty="0"/>
                        <a:t>$20,000</a:t>
                      </a:r>
                    </a:p>
                  </a:txBody>
                  <a:tcPr anchor="ctr"/>
                </a:tc>
                <a:extLst>
                  <a:ext uri="{0D108BD9-81ED-4DB2-BD59-A6C34878D82A}">
                    <a16:rowId xmlns:a16="http://schemas.microsoft.com/office/drawing/2014/main" val="10001"/>
                  </a:ext>
                </a:extLst>
              </a:tr>
              <a:tr h="398162">
                <a:tc>
                  <a:txBody>
                    <a:bodyPr/>
                    <a:lstStyle/>
                    <a:p>
                      <a:r>
                        <a:rPr lang="en-US" dirty="0"/>
                        <a:t>Earned income</a:t>
                      </a:r>
                    </a:p>
                  </a:txBody>
                  <a:tcPr anchor="ctr"/>
                </a:tc>
                <a:tc>
                  <a:txBody>
                    <a:bodyPr/>
                    <a:lstStyle/>
                    <a:p>
                      <a:pPr algn="ctr"/>
                      <a:r>
                        <a:rPr lang="en-US" dirty="0"/>
                        <a:t>$40,000</a:t>
                      </a:r>
                    </a:p>
                  </a:txBody>
                  <a:tcPr anchor="ctr"/>
                </a:tc>
                <a:tc>
                  <a:txBody>
                    <a:bodyPr/>
                    <a:lstStyle/>
                    <a:p>
                      <a:pPr algn="ctr"/>
                      <a:r>
                        <a:rPr lang="en-US" dirty="0"/>
                        <a:t>$40,000</a:t>
                      </a:r>
                    </a:p>
                  </a:txBody>
                  <a:tcPr anchor="ctr"/>
                </a:tc>
                <a:extLst>
                  <a:ext uri="{0D108BD9-81ED-4DB2-BD59-A6C34878D82A}">
                    <a16:rowId xmlns:a16="http://schemas.microsoft.com/office/drawing/2014/main" val="10002"/>
                  </a:ext>
                </a:extLst>
              </a:tr>
              <a:tr h="398162">
                <a:tc>
                  <a:txBody>
                    <a:bodyPr/>
                    <a:lstStyle/>
                    <a:p>
                      <a:r>
                        <a:rPr lang="en-US" dirty="0"/>
                        <a:t>Actual S.S. benefit</a:t>
                      </a:r>
                    </a:p>
                  </a:txBody>
                  <a:tcPr anchor="ctr"/>
                </a:tc>
                <a:tc>
                  <a:txBody>
                    <a:bodyPr/>
                    <a:lstStyle/>
                    <a:p>
                      <a:pPr algn="ctr"/>
                      <a:r>
                        <a:rPr lang="en-US" dirty="0"/>
                        <a:t>$  8,469</a:t>
                      </a:r>
                    </a:p>
                  </a:txBody>
                  <a:tcPr anchor="ctr"/>
                </a:tc>
                <a:tc>
                  <a:txBody>
                    <a:bodyPr/>
                    <a:lstStyle/>
                    <a:p>
                      <a:pPr algn="ctr"/>
                      <a:r>
                        <a:rPr lang="en-US" dirty="0"/>
                        <a:t>$20,000</a:t>
                      </a:r>
                    </a:p>
                  </a:txBody>
                  <a:tcPr anchor="ctr"/>
                </a:tc>
                <a:extLst>
                  <a:ext uri="{0D108BD9-81ED-4DB2-BD59-A6C34878D82A}">
                    <a16:rowId xmlns:a16="http://schemas.microsoft.com/office/drawing/2014/main" val="10003"/>
                  </a:ext>
                </a:extLst>
              </a:tr>
              <a:tr h="398162">
                <a:tc>
                  <a:txBody>
                    <a:bodyPr/>
                    <a:lstStyle/>
                    <a:p>
                      <a:pPr algn="l"/>
                      <a:r>
                        <a:rPr lang="en-US" b="1" dirty="0">
                          <a:solidFill>
                            <a:srgbClr val="FFFFFF"/>
                          </a:solidFill>
                          <a:effectLst>
                            <a:outerShdw blurRad="38100" dist="38100" dir="2700000" algn="tl">
                              <a:srgbClr val="000000">
                                <a:alpha val="43137"/>
                              </a:srgbClr>
                            </a:outerShdw>
                          </a:effectLst>
                        </a:rPr>
                        <a:t>Total income</a:t>
                      </a:r>
                    </a:p>
                  </a:txBody>
                  <a:tcPr anchor="ctr">
                    <a:solidFill>
                      <a:schemeClr val="accent3">
                        <a:lumMod val="75000"/>
                      </a:schemeClr>
                    </a:solidFill>
                  </a:tcPr>
                </a:tc>
                <a:tc>
                  <a:txBody>
                    <a:bodyPr/>
                    <a:lstStyle/>
                    <a:p>
                      <a:pPr algn="ctr"/>
                      <a:r>
                        <a:rPr lang="en-US" b="1" dirty="0">
                          <a:solidFill>
                            <a:srgbClr val="FFFFFF"/>
                          </a:solidFill>
                          <a:effectLst>
                            <a:outerShdw blurRad="38100" dist="38100" dir="2700000" algn="tl">
                              <a:srgbClr val="000000">
                                <a:alpha val="43137"/>
                              </a:srgbClr>
                            </a:outerShdw>
                          </a:effectLst>
                        </a:rPr>
                        <a:t>$48,469</a:t>
                      </a:r>
                    </a:p>
                  </a:txBody>
                  <a:tcPr anchor="ctr">
                    <a:solidFill>
                      <a:schemeClr val="accent3">
                        <a:lumMod val="75000"/>
                      </a:schemeClr>
                    </a:solidFill>
                  </a:tcPr>
                </a:tc>
                <a:tc>
                  <a:txBody>
                    <a:bodyPr/>
                    <a:lstStyle/>
                    <a:p>
                      <a:pPr algn="ctr"/>
                      <a:r>
                        <a:rPr lang="en-US" b="1" dirty="0">
                          <a:solidFill>
                            <a:srgbClr val="FFFFFF"/>
                          </a:solidFill>
                          <a:effectLst>
                            <a:outerShdw blurRad="38100" dist="38100" dir="2700000" algn="tl">
                              <a:srgbClr val="000000">
                                <a:alpha val="43137"/>
                              </a:srgbClr>
                            </a:outerShdw>
                          </a:effectLst>
                        </a:rPr>
                        <a:t>$60,000</a:t>
                      </a:r>
                    </a:p>
                  </a:txBody>
                  <a:tcPr anchor="ctr">
                    <a:solidFill>
                      <a:schemeClr val="accent3">
                        <a:lumMod val="75000"/>
                      </a:schemeClr>
                    </a:solidFill>
                  </a:tcPr>
                </a:tc>
                <a:extLst>
                  <a:ext uri="{0D108BD9-81ED-4DB2-BD59-A6C34878D82A}">
                    <a16:rowId xmlns:a16="http://schemas.microsoft.com/office/drawing/2014/main" val="10004"/>
                  </a:ext>
                </a:extLst>
              </a:tr>
            </a:tbl>
          </a:graphicData>
        </a:graphic>
      </p:graphicFrame>
      <p:grpSp>
        <p:nvGrpSpPr>
          <p:cNvPr id="2049" name="Group 2048"/>
          <p:cNvGrpSpPr/>
          <p:nvPr/>
        </p:nvGrpSpPr>
        <p:grpSpPr>
          <a:xfrm>
            <a:off x="4617519" y="5003726"/>
            <a:ext cx="980742" cy="797307"/>
            <a:chOff x="4651075" y="5061490"/>
            <a:chExt cx="980742" cy="797307"/>
          </a:xfrm>
        </p:grpSpPr>
        <p:sp>
          <p:nvSpPr>
            <p:cNvPr id="47" name="Rectangle 5"/>
            <p:cNvSpPr>
              <a:spLocks noChangeArrowheads="1"/>
            </p:cNvSpPr>
            <p:nvPr/>
          </p:nvSpPr>
          <p:spPr bwMode="auto">
            <a:xfrm>
              <a:off x="4651075" y="5061490"/>
              <a:ext cx="980742" cy="793955"/>
            </a:xfrm>
            <a:custGeom>
              <a:avLst/>
              <a:gdLst>
                <a:gd name="connsiteX0" fmla="*/ 0 w 1085850"/>
                <a:gd name="connsiteY0" fmla="*/ 0 h 1001713"/>
                <a:gd name="connsiteX1" fmla="*/ 1085850 w 1085850"/>
                <a:gd name="connsiteY1" fmla="*/ 0 h 1001713"/>
                <a:gd name="connsiteX2" fmla="*/ 1085850 w 1085850"/>
                <a:gd name="connsiteY2" fmla="*/ 1001713 h 1001713"/>
                <a:gd name="connsiteX3" fmla="*/ 0 w 1085850"/>
                <a:gd name="connsiteY3" fmla="*/ 1001713 h 1001713"/>
                <a:gd name="connsiteX4" fmla="*/ 0 w 1085850"/>
                <a:gd name="connsiteY4" fmla="*/ 0 h 1001713"/>
                <a:gd name="connsiteX0" fmla="*/ 0 w 1085850"/>
                <a:gd name="connsiteY0" fmla="*/ 0 h 1001713"/>
                <a:gd name="connsiteX1" fmla="*/ 1085850 w 1085850"/>
                <a:gd name="connsiteY1" fmla="*/ 0 h 1001713"/>
                <a:gd name="connsiteX2" fmla="*/ 1085850 w 1085850"/>
                <a:gd name="connsiteY2" fmla="*/ 1001713 h 1001713"/>
                <a:gd name="connsiteX3" fmla="*/ 0 w 1085850"/>
                <a:gd name="connsiteY3" fmla="*/ 1001713 h 1001713"/>
                <a:gd name="connsiteX4" fmla="*/ 11584 w 1085850"/>
                <a:gd name="connsiteY4" fmla="*/ 654522 h 1001713"/>
                <a:gd name="connsiteX5" fmla="*/ 0 w 1085850"/>
                <a:gd name="connsiteY5" fmla="*/ 0 h 1001713"/>
                <a:gd name="connsiteX0" fmla="*/ 772 w 1086622"/>
                <a:gd name="connsiteY0" fmla="*/ 0 h 1001713"/>
                <a:gd name="connsiteX1" fmla="*/ 1086622 w 1086622"/>
                <a:gd name="connsiteY1" fmla="*/ 0 h 1001713"/>
                <a:gd name="connsiteX2" fmla="*/ 1086622 w 1086622"/>
                <a:gd name="connsiteY2" fmla="*/ 1001713 h 1001713"/>
                <a:gd name="connsiteX3" fmla="*/ 772 w 1086622"/>
                <a:gd name="connsiteY3" fmla="*/ 1001713 h 1001713"/>
                <a:gd name="connsiteX4" fmla="*/ 12356 w 1086622"/>
                <a:gd name="connsiteY4" fmla="*/ 654522 h 1001713"/>
                <a:gd name="connsiteX5" fmla="*/ 0 w 1086622"/>
                <a:gd name="connsiteY5" fmla="*/ 308533 h 1001713"/>
                <a:gd name="connsiteX6" fmla="*/ 772 w 1086622"/>
                <a:gd name="connsiteY6" fmla="*/ 0 h 1001713"/>
                <a:gd name="connsiteX0" fmla="*/ 76652 w 1162502"/>
                <a:gd name="connsiteY0" fmla="*/ 0 h 1001713"/>
                <a:gd name="connsiteX1" fmla="*/ 1162502 w 1162502"/>
                <a:gd name="connsiteY1" fmla="*/ 0 h 1001713"/>
                <a:gd name="connsiteX2" fmla="*/ 1162502 w 1162502"/>
                <a:gd name="connsiteY2" fmla="*/ 1001713 h 1001713"/>
                <a:gd name="connsiteX3" fmla="*/ 76652 w 1162502"/>
                <a:gd name="connsiteY3" fmla="*/ 1001713 h 1001713"/>
                <a:gd name="connsiteX4" fmla="*/ 88236 w 1162502"/>
                <a:gd name="connsiteY4" fmla="*/ 654522 h 1001713"/>
                <a:gd name="connsiteX5" fmla="*/ 75880 w 1162502"/>
                <a:gd name="connsiteY5" fmla="*/ 308533 h 1001713"/>
                <a:gd name="connsiteX6" fmla="*/ 88236 w 1162502"/>
                <a:gd name="connsiteY6" fmla="*/ 469171 h 1001713"/>
                <a:gd name="connsiteX7" fmla="*/ 76652 w 1162502"/>
                <a:gd name="connsiteY7" fmla="*/ 0 h 1001713"/>
                <a:gd name="connsiteX0" fmla="*/ 221764 w 1307614"/>
                <a:gd name="connsiteY0" fmla="*/ 0 h 1001713"/>
                <a:gd name="connsiteX1" fmla="*/ 1307614 w 1307614"/>
                <a:gd name="connsiteY1" fmla="*/ 0 h 1001713"/>
                <a:gd name="connsiteX2" fmla="*/ 1307614 w 1307614"/>
                <a:gd name="connsiteY2" fmla="*/ 1001713 h 1001713"/>
                <a:gd name="connsiteX3" fmla="*/ 221764 w 1307614"/>
                <a:gd name="connsiteY3" fmla="*/ 1001713 h 1001713"/>
                <a:gd name="connsiteX4" fmla="*/ 233348 w 1307614"/>
                <a:gd name="connsiteY4" fmla="*/ 654522 h 1001713"/>
                <a:gd name="connsiteX5" fmla="*/ 220992 w 1307614"/>
                <a:gd name="connsiteY5" fmla="*/ 308533 h 1001713"/>
                <a:gd name="connsiteX6" fmla="*/ 0 w 1307614"/>
                <a:gd name="connsiteY6" fmla="*/ 436611 h 1001713"/>
                <a:gd name="connsiteX7" fmla="*/ 221764 w 1307614"/>
                <a:gd name="connsiteY7" fmla="*/ 0 h 1001713"/>
                <a:gd name="connsiteX0" fmla="*/ 81124 w 1166974"/>
                <a:gd name="connsiteY0" fmla="*/ 0 h 1001713"/>
                <a:gd name="connsiteX1" fmla="*/ 1166974 w 1166974"/>
                <a:gd name="connsiteY1" fmla="*/ 0 h 1001713"/>
                <a:gd name="connsiteX2" fmla="*/ 1166974 w 1166974"/>
                <a:gd name="connsiteY2" fmla="*/ 1001713 h 1001713"/>
                <a:gd name="connsiteX3" fmla="*/ 81124 w 1166974"/>
                <a:gd name="connsiteY3" fmla="*/ 1001713 h 1001713"/>
                <a:gd name="connsiteX4" fmla="*/ 92708 w 1166974"/>
                <a:gd name="connsiteY4" fmla="*/ 654522 h 1001713"/>
                <a:gd name="connsiteX5" fmla="*/ 80352 w 1166974"/>
                <a:gd name="connsiteY5" fmla="*/ 308533 h 1001713"/>
                <a:gd name="connsiteX6" fmla="*/ 81124 w 1166974"/>
                <a:gd name="connsiteY6" fmla="*/ 0 h 1001713"/>
                <a:gd name="connsiteX0" fmla="*/ 81124 w 1166974"/>
                <a:gd name="connsiteY0" fmla="*/ 0 h 1001713"/>
                <a:gd name="connsiteX1" fmla="*/ 1166974 w 1166974"/>
                <a:gd name="connsiteY1" fmla="*/ 0 h 1001713"/>
                <a:gd name="connsiteX2" fmla="*/ 1166974 w 1166974"/>
                <a:gd name="connsiteY2" fmla="*/ 1001713 h 1001713"/>
                <a:gd name="connsiteX3" fmla="*/ 81124 w 1166974"/>
                <a:gd name="connsiteY3" fmla="*/ 1001713 h 1001713"/>
                <a:gd name="connsiteX4" fmla="*/ 92708 w 1166974"/>
                <a:gd name="connsiteY4" fmla="*/ 654522 h 1001713"/>
                <a:gd name="connsiteX5" fmla="*/ 80352 w 1166974"/>
                <a:gd name="connsiteY5" fmla="*/ 308533 h 1001713"/>
                <a:gd name="connsiteX6" fmla="*/ 81124 w 1166974"/>
                <a:gd name="connsiteY6" fmla="*/ 0 h 1001713"/>
                <a:gd name="connsiteX0" fmla="*/ 772 w 1086622"/>
                <a:gd name="connsiteY0" fmla="*/ 0 h 1001713"/>
                <a:gd name="connsiteX1" fmla="*/ 1086622 w 1086622"/>
                <a:gd name="connsiteY1" fmla="*/ 0 h 1001713"/>
                <a:gd name="connsiteX2" fmla="*/ 1086622 w 1086622"/>
                <a:gd name="connsiteY2" fmla="*/ 1001713 h 1001713"/>
                <a:gd name="connsiteX3" fmla="*/ 772 w 1086622"/>
                <a:gd name="connsiteY3" fmla="*/ 1001713 h 1001713"/>
                <a:gd name="connsiteX4" fmla="*/ 12356 w 1086622"/>
                <a:gd name="connsiteY4" fmla="*/ 654522 h 1001713"/>
                <a:gd name="connsiteX5" fmla="*/ 0 w 1086622"/>
                <a:gd name="connsiteY5" fmla="*/ 308533 h 1001713"/>
                <a:gd name="connsiteX6" fmla="*/ 772 w 1086622"/>
                <a:gd name="connsiteY6" fmla="*/ 0 h 1001713"/>
                <a:gd name="connsiteX0" fmla="*/ 772 w 1086622"/>
                <a:gd name="connsiteY0" fmla="*/ 0 h 1001713"/>
                <a:gd name="connsiteX1" fmla="*/ 1086622 w 1086622"/>
                <a:gd name="connsiteY1" fmla="*/ 0 h 1001713"/>
                <a:gd name="connsiteX2" fmla="*/ 1086622 w 1086622"/>
                <a:gd name="connsiteY2" fmla="*/ 1001713 h 1001713"/>
                <a:gd name="connsiteX3" fmla="*/ 772 w 1086622"/>
                <a:gd name="connsiteY3" fmla="*/ 1001713 h 1001713"/>
                <a:gd name="connsiteX4" fmla="*/ 12356 w 1086622"/>
                <a:gd name="connsiteY4" fmla="*/ 654522 h 1001713"/>
                <a:gd name="connsiteX5" fmla="*/ 0 w 1086622"/>
                <a:gd name="connsiteY5" fmla="*/ 308533 h 1001713"/>
                <a:gd name="connsiteX6" fmla="*/ 772 w 1086622"/>
                <a:gd name="connsiteY6" fmla="*/ 0 h 1001713"/>
                <a:gd name="connsiteX0" fmla="*/ 1120 w 1086970"/>
                <a:gd name="connsiteY0" fmla="*/ 0 h 1001713"/>
                <a:gd name="connsiteX1" fmla="*/ 1086970 w 1086970"/>
                <a:gd name="connsiteY1" fmla="*/ 0 h 1001713"/>
                <a:gd name="connsiteX2" fmla="*/ 1086970 w 1086970"/>
                <a:gd name="connsiteY2" fmla="*/ 1001713 h 1001713"/>
                <a:gd name="connsiteX3" fmla="*/ 1120 w 1086970"/>
                <a:gd name="connsiteY3" fmla="*/ 1001713 h 1001713"/>
                <a:gd name="connsiteX4" fmla="*/ 7277 w 1086970"/>
                <a:gd name="connsiteY4" fmla="*/ 657236 h 1001713"/>
                <a:gd name="connsiteX5" fmla="*/ 348 w 1086970"/>
                <a:gd name="connsiteY5" fmla="*/ 308533 h 1001713"/>
                <a:gd name="connsiteX6" fmla="*/ 1120 w 1086970"/>
                <a:gd name="connsiteY6" fmla="*/ 0 h 1001713"/>
                <a:gd name="connsiteX0" fmla="*/ 1120 w 1086970"/>
                <a:gd name="connsiteY0" fmla="*/ 0 h 1001713"/>
                <a:gd name="connsiteX1" fmla="*/ 1086970 w 1086970"/>
                <a:gd name="connsiteY1" fmla="*/ 0 h 1001713"/>
                <a:gd name="connsiteX2" fmla="*/ 1086970 w 1086970"/>
                <a:gd name="connsiteY2" fmla="*/ 1001713 h 1001713"/>
                <a:gd name="connsiteX3" fmla="*/ 1120 w 1086970"/>
                <a:gd name="connsiteY3" fmla="*/ 1001713 h 1001713"/>
                <a:gd name="connsiteX4" fmla="*/ 7277 w 1086970"/>
                <a:gd name="connsiteY4" fmla="*/ 657236 h 1001713"/>
                <a:gd name="connsiteX5" fmla="*/ 348 w 1086970"/>
                <a:gd name="connsiteY5" fmla="*/ 308533 h 1001713"/>
                <a:gd name="connsiteX6" fmla="*/ 1120 w 1086970"/>
                <a:gd name="connsiteY6" fmla="*/ 0 h 1001713"/>
                <a:gd name="connsiteX0" fmla="*/ 1120 w 1086970"/>
                <a:gd name="connsiteY0" fmla="*/ 0 h 1001713"/>
                <a:gd name="connsiteX1" fmla="*/ 1086970 w 1086970"/>
                <a:gd name="connsiteY1" fmla="*/ 0 h 1001713"/>
                <a:gd name="connsiteX2" fmla="*/ 1086970 w 1086970"/>
                <a:gd name="connsiteY2" fmla="*/ 1001713 h 1001713"/>
                <a:gd name="connsiteX3" fmla="*/ 1120 w 1086970"/>
                <a:gd name="connsiteY3" fmla="*/ 1001713 h 1001713"/>
                <a:gd name="connsiteX4" fmla="*/ 7277 w 1086970"/>
                <a:gd name="connsiteY4" fmla="*/ 657236 h 1001713"/>
                <a:gd name="connsiteX5" fmla="*/ 348 w 1086970"/>
                <a:gd name="connsiteY5" fmla="*/ 308533 h 1001713"/>
                <a:gd name="connsiteX6" fmla="*/ 1120 w 1086970"/>
                <a:gd name="connsiteY6" fmla="*/ 0 h 1001713"/>
                <a:gd name="connsiteX0" fmla="*/ 2302 w 1088152"/>
                <a:gd name="connsiteY0" fmla="*/ 0 h 1001713"/>
                <a:gd name="connsiteX1" fmla="*/ 1088152 w 1088152"/>
                <a:gd name="connsiteY1" fmla="*/ 0 h 1001713"/>
                <a:gd name="connsiteX2" fmla="*/ 1088152 w 1088152"/>
                <a:gd name="connsiteY2" fmla="*/ 1001713 h 1001713"/>
                <a:gd name="connsiteX3" fmla="*/ 2302 w 1088152"/>
                <a:gd name="connsiteY3" fmla="*/ 1001713 h 1001713"/>
                <a:gd name="connsiteX4" fmla="*/ 8459 w 1088152"/>
                <a:gd name="connsiteY4" fmla="*/ 657236 h 1001713"/>
                <a:gd name="connsiteX5" fmla="*/ 1530 w 1088152"/>
                <a:gd name="connsiteY5" fmla="*/ 308533 h 1001713"/>
                <a:gd name="connsiteX6" fmla="*/ 2302 w 1088152"/>
                <a:gd name="connsiteY6" fmla="*/ 0 h 1001713"/>
                <a:gd name="connsiteX0" fmla="*/ 2302 w 1088152"/>
                <a:gd name="connsiteY0" fmla="*/ 0 h 1001713"/>
                <a:gd name="connsiteX1" fmla="*/ 1088152 w 1088152"/>
                <a:gd name="connsiteY1" fmla="*/ 0 h 1001713"/>
                <a:gd name="connsiteX2" fmla="*/ 1088152 w 1088152"/>
                <a:gd name="connsiteY2" fmla="*/ 1001713 h 1001713"/>
                <a:gd name="connsiteX3" fmla="*/ 2302 w 1088152"/>
                <a:gd name="connsiteY3" fmla="*/ 1001713 h 1001713"/>
                <a:gd name="connsiteX4" fmla="*/ 8459 w 1088152"/>
                <a:gd name="connsiteY4" fmla="*/ 657236 h 1001713"/>
                <a:gd name="connsiteX5" fmla="*/ 5490 w 1088152"/>
                <a:gd name="connsiteY5" fmla="*/ 469794 h 1001713"/>
                <a:gd name="connsiteX6" fmla="*/ 1530 w 1088152"/>
                <a:gd name="connsiteY6" fmla="*/ 308533 h 1001713"/>
                <a:gd name="connsiteX7" fmla="*/ 2302 w 1088152"/>
                <a:gd name="connsiteY7" fmla="*/ 0 h 1001713"/>
                <a:gd name="connsiteX0" fmla="*/ 268152 w 1354002"/>
                <a:gd name="connsiteY0" fmla="*/ 0 h 1001713"/>
                <a:gd name="connsiteX1" fmla="*/ 1354002 w 1354002"/>
                <a:gd name="connsiteY1" fmla="*/ 0 h 1001713"/>
                <a:gd name="connsiteX2" fmla="*/ 1354002 w 1354002"/>
                <a:gd name="connsiteY2" fmla="*/ 1001713 h 1001713"/>
                <a:gd name="connsiteX3" fmla="*/ 268152 w 1354002"/>
                <a:gd name="connsiteY3" fmla="*/ 1001713 h 1001713"/>
                <a:gd name="connsiteX4" fmla="*/ 274309 w 1354002"/>
                <a:gd name="connsiteY4" fmla="*/ 657236 h 1001713"/>
                <a:gd name="connsiteX5" fmla="*/ 4 w 1354002"/>
                <a:gd name="connsiteY5" fmla="*/ 496928 h 1001713"/>
                <a:gd name="connsiteX6" fmla="*/ 267380 w 1354002"/>
                <a:gd name="connsiteY6" fmla="*/ 308533 h 1001713"/>
                <a:gd name="connsiteX7" fmla="*/ 268152 w 1354002"/>
                <a:gd name="connsiteY7" fmla="*/ 0 h 1001713"/>
                <a:gd name="connsiteX0" fmla="*/ 268152 w 1354002"/>
                <a:gd name="connsiteY0" fmla="*/ 0 h 1001713"/>
                <a:gd name="connsiteX1" fmla="*/ 1354002 w 1354002"/>
                <a:gd name="connsiteY1" fmla="*/ 0 h 1001713"/>
                <a:gd name="connsiteX2" fmla="*/ 1354002 w 1354002"/>
                <a:gd name="connsiteY2" fmla="*/ 1001713 h 1001713"/>
                <a:gd name="connsiteX3" fmla="*/ 268152 w 1354002"/>
                <a:gd name="connsiteY3" fmla="*/ 1001713 h 1001713"/>
                <a:gd name="connsiteX4" fmla="*/ 274309 w 1354002"/>
                <a:gd name="connsiteY4" fmla="*/ 657236 h 1001713"/>
                <a:gd name="connsiteX5" fmla="*/ 4 w 1354002"/>
                <a:gd name="connsiteY5" fmla="*/ 496928 h 1001713"/>
                <a:gd name="connsiteX6" fmla="*/ 267380 w 1354002"/>
                <a:gd name="connsiteY6" fmla="*/ 308533 h 1001713"/>
                <a:gd name="connsiteX7" fmla="*/ 268152 w 1354002"/>
                <a:gd name="connsiteY7" fmla="*/ 0 h 1001713"/>
                <a:gd name="connsiteX0" fmla="*/ 268148 w 1353998"/>
                <a:gd name="connsiteY0" fmla="*/ 0 h 1001713"/>
                <a:gd name="connsiteX1" fmla="*/ 1353998 w 1353998"/>
                <a:gd name="connsiteY1" fmla="*/ 0 h 1001713"/>
                <a:gd name="connsiteX2" fmla="*/ 1353998 w 1353998"/>
                <a:gd name="connsiteY2" fmla="*/ 1001713 h 1001713"/>
                <a:gd name="connsiteX3" fmla="*/ 268148 w 1353998"/>
                <a:gd name="connsiteY3" fmla="*/ 1001713 h 1001713"/>
                <a:gd name="connsiteX4" fmla="*/ 274305 w 1353998"/>
                <a:gd name="connsiteY4" fmla="*/ 657236 h 1001713"/>
                <a:gd name="connsiteX5" fmla="*/ 0 w 1353998"/>
                <a:gd name="connsiteY5" fmla="*/ 496928 h 1001713"/>
                <a:gd name="connsiteX6" fmla="*/ 267376 w 1353998"/>
                <a:gd name="connsiteY6" fmla="*/ 308533 h 1001713"/>
                <a:gd name="connsiteX7" fmla="*/ 268148 w 1353998"/>
                <a:gd name="connsiteY7" fmla="*/ 0 h 1001713"/>
                <a:gd name="connsiteX0" fmla="*/ 268148 w 1353998"/>
                <a:gd name="connsiteY0" fmla="*/ 0 h 1001713"/>
                <a:gd name="connsiteX1" fmla="*/ 1353998 w 1353998"/>
                <a:gd name="connsiteY1" fmla="*/ 0 h 1001713"/>
                <a:gd name="connsiteX2" fmla="*/ 1353998 w 1353998"/>
                <a:gd name="connsiteY2" fmla="*/ 1001713 h 1001713"/>
                <a:gd name="connsiteX3" fmla="*/ 268148 w 1353998"/>
                <a:gd name="connsiteY3" fmla="*/ 1001713 h 1001713"/>
                <a:gd name="connsiteX4" fmla="*/ 274305 w 1353998"/>
                <a:gd name="connsiteY4" fmla="*/ 657236 h 1001713"/>
                <a:gd name="connsiteX5" fmla="*/ 0 w 1353998"/>
                <a:gd name="connsiteY5" fmla="*/ 496928 h 1001713"/>
                <a:gd name="connsiteX6" fmla="*/ 267376 w 1353998"/>
                <a:gd name="connsiteY6" fmla="*/ 308533 h 1001713"/>
                <a:gd name="connsiteX7" fmla="*/ 268148 w 1353998"/>
                <a:gd name="connsiteY7" fmla="*/ 0 h 1001713"/>
                <a:gd name="connsiteX0" fmla="*/ 268148 w 1353998"/>
                <a:gd name="connsiteY0" fmla="*/ 0 h 1001713"/>
                <a:gd name="connsiteX1" fmla="*/ 1353998 w 1353998"/>
                <a:gd name="connsiteY1" fmla="*/ 0 h 1001713"/>
                <a:gd name="connsiteX2" fmla="*/ 1353998 w 1353998"/>
                <a:gd name="connsiteY2" fmla="*/ 1001713 h 1001713"/>
                <a:gd name="connsiteX3" fmla="*/ 268148 w 1353998"/>
                <a:gd name="connsiteY3" fmla="*/ 1001713 h 1001713"/>
                <a:gd name="connsiteX4" fmla="*/ 274305 w 1353998"/>
                <a:gd name="connsiteY4" fmla="*/ 657236 h 1001713"/>
                <a:gd name="connsiteX5" fmla="*/ 0 w 1353998"/>
                <a:gd name="connsiteY5" fmla="*/ 496928 h 1001713"/>
                <a:gd name="connsiteX6" fmla="*/ 267376 w 1353998"/>
                <a:gd name="connsiteY6" fmla="*/ 308533 h 1001713"/>
                <a:gd name="connsiteX7" fmla="*/ 268148 w 1353998"/>
                <a:gd name="connsiteY7" fmla="*/ 0 h 1001713"/>
                <a:gd name="connsiteX0" fmla="*/ 268148 w 1353998"/>
                <a:gd name="connsiteY0" fmla="*/ 0 h 1001713"/>
                <a:gd name="connsiteX1" fmla="*/ 1353998 w 1353998"/>
                <a:gd name="connsiteY1" fmla="*/ 0 h 1001713"/>
                <a:gd name="connsiteX2" fmla="*/ 1353998 w 1353998"/>
                <a:gd name="connsiteY2" fmla="*/ 1001713 h 1001713"/>
                <a:gd name="connsiteX3" fmla="*/ 268148 w 1353998"/>
                <a:gd name="connsiteY3" fmla="*/ 1001713 h 1001713"/>
                <a:gd name="connsiteX4" fmla="*/ 274305 w 1353998"/>
                <a:gd name="connsiteY4" fmla="*/ 657236 h 1001713"/>
                <a:gd name="connsiteX5" fmla="*/ 0 w 1353998"/>
                <a:gd name="connsiteY5" fmla="*/ 496928 h 1001713"/>
                <a:gd name="connsiteX6" fmla="*/ 267376 w 1353998"/>
                <a:gd name="connsiteY6" fmla="*/ 308533 h 1001713"/>
                <a:gd name="connsiteX7" fmla="*/ 268148 w 1353998"/>
                <a:gd name="connsiteY7" fmla="*/ 0 h 1001713"/>
                <a:gd name="connsiteX0" fmla="*/ 268148 w 1353998"/>
                <a:gd name="connsiteY0" fmla="*/ 0 h 1001713"/>
                <a:gd name="connsiteX1" fmla="*/ 1353998 w 1353998"/>
                <a:gd name="connsiteY1" fmla="*/ 0 h 1001713"/>
                <a:gd name="connsiteX2" fmla="*/ 1353998 w 1353998"/>
                <a:gd name="connsiteY2" fmla="*/ 1001713 h 1001713"/>
                <a:gd name="connsiteX3" fmla="*/ 268148 w 1353998"/>
                <a:gd name="connsiteY3" fmla="*/ 1001713 h 1001713"/>
                <a:gd name="connsiteX4" fmla="*/ 274305 w 1353998"/>
                <a:gd name="connsiteY4" fmla="*/ 657236 h 1001713"/>
                <a:gd name="connsiteX5" fmla="*/ 0 w 1353998"/>
                <a:gd name="connsiteY5" fmla="*/ 496928 h 1001713"/>
                <a:gd name="connsiteX6" fmla="*/ 272803 w 1353998"/>
                <a:gd name="connsiteY6" fmla="*/ 354660 h 1001713"/>
                <a:gd name="connsiteX7" fmla="*/ 268148 w 1353998"/>
                <a:gd name="connsiteY7" fmla="*/ 0 h 1001713"/>
                <a:gd name="connsiteX0" fmla="*/ 268158 w 1354008"/>
                <a:gd name="connsiteY0" fmla="*/ 0 h 1001713"/>
                <a:gd name="connsiteX1" fmla="*/ 1354008 w 1354008"/>
                <a:gd name="connsiteY1" fmla="*/ 0 h 1001713"/>
                <a:gd name="connsiteX2" fmla="*/ 1354008 w 1354008"/>
                <a:gd name="connsiteY2" fmla="*/ 1001713 h 1001713"/>
                <a:gd name="connsiteX3" fmla="*/ 268158 w 1354008"/>
                <a:gd name="connsiteY3" fmla="*/ 1001713 h 1001713"/>
                <a:gd name="connsiteX4" fmla="*/ 282455 w 1354008"/>
                <a:gd name="connsiteY4" fmla="*/ 611109 h 1001713"/>
                <a:gd name="connsiteX5" fmla="*/ 10 w 1354008"/>
                <a:gd name="connsiteY5" fmla="*/ 496928 h 1001713"/>
                <a:gd name="connsiteX6" fmla="*/ 272813 w 1354008"/>
                <a:gd name="connsiteY6" fmla="*/ 354660 h 1001713"/>
                <a:gd name="connsiteX7" fmla="*/ 268158 w 1354008"/>
                <a:gd name="connsiteY7" fmla="*/ 0 h 1001713"/>
                <a:gd name="connsiteX0" fmla="*/ 268149 w 1353999"/>
                <a:gd name="connsiteY0" fmla="*/ 0 h 1001713"/>
                <a:gd name="connsiteX1" fmla="*/ 1353999 w 1353999"/>
                <a:gd name="connsiteY1" fmla="*/ 0 h 1001713"/>
                <a:gd name="connsiteX2" fmla="*/ 1353999 w 1353999"/>
                <a:gd name="connsiteY2" fmla="*/ 1001713 h 1001713"/>
                <a:gd name="connsiteX3" fmla="*/ 268149 w 1353999"/>
                <a:gd name="connsiteY3" fmla="*/ 1001713 h 1001713"/>
                <a:gd name="connsiteX4" fmla="*/ 274306 w 1353999"/>
                <a:gd name="connsiteY4" fmla="*/ 616536 h 1001713"/>
                <a:gd name="connsiteX5" fmla="*/ 1 w 1353999"/>
                <a:gd name="connsiteY5" fmla="*/ 496928 h 1001713"/>
                <a:gd name="connsiteX6" fmla="*/ 272804 w 1353999"/>
                <a:gd name="connsiteY6" fmla="*/ 354660 h 1001713"/>
                <a:gd name="connsiteX7" fmla="*/ 268149 w 1353999"/>
                <a:gd name="connsiteY7" fmla="*/ 0 h 1001713"/>
                <a:gd name="connsiteX0" fmla="*/ 268149 w 1353999"/>
                <a:gd name="connsiteY0" fmla="*/ 0 h 1001713"/>
                <a:gd name="connsiteX1" fmla="*/ 1353999 w 1353999"/>
                <a:gd name="connsiteY1" fmla="*/ 0 h 1001713"/>
                <a:gd name="connsiteX2" fmla="*/ 1353999 w 1353999"/>
                <a:gd name="connsiteY2" fmla="*/ 1001713 h 1001713"/>
                <a:gd name="connsiteX3" fmla="*/ 268149 w 1353999"/>
                <a:gd name="connsiteY3" fmla="*/ 1001713 h 1001713"/>
                <a:gd name="connsiteX4" fmla="*/ 274306 w 1353999"/>
                <a:gd name="connsiteY4" fmla="*/ 616536 h 1001713"/>
                <a:gd name="connsiteX5" fmla="*/ 1 w 1353999"/>
                <a:gd name="connsiteY5" fmla="*/ 496928 h 1001713"/>
                <a:gd name="connsiteX6" fmla="*/ 272804 w 1353999"/>
                <a:gd name="connsiteY6" fmla="*/ 354660 h 1001713"/>
                <a:gd name="connsiteX7" fmla="*/ 268149 w 1353999"/>
                <a:gd name="connsiteY7" fmla="*/ 0 h 1001713"/>
                <a:gd name="connsiteX0" fmla="*/ 268148 w 1353998"/>
                <a:gd name="connsiteY0" fmla="*/ 0 h 1001713"/>
                <a:gd name="connsiteX1" fmla="*/ 1353998 w 1353998"/>
                <a:gd name="connsiteY1" fmla="*/ 0 h 1001713"/>
                <a:gd name="connsiteX2" fmla="*/ 1353998 w 1353998"/>
                <a:gd name="connsiteY2" fmla="*/ 1001713 h 1001713"/>
                <a:gd name="connsiteX3" fmla="*/ 268148 w 1353998"/>
                <a:gd name="connsiteY3" fmla="*/ 1001713 h 1001713"/>
                <a:gd name="connsiteX4" fmla="*/ 274305 w 1353998"/>
                <a:gd name="connsiteY4" fmla="*/ 616536 h 1001713"/>
                <a:gd name="connsiteX5" fmla="*/ 0 w 1353998"/>
                <a:gd name="connsiteY5" fmla="*/ 496928 h 1001713"/>
                <a:gd name="connsiteX6" fmla="*/ 272803 w 1353998"/>
                <a:gd name="connsiteY6" fmla="*/ 354660 h 1001713"/>
                <a:gd name="connsiteX7" fmla="*/ 268148 w 1353998"/>
                <a:gd name="connsiteY7" fmla="*/ 0 h 1001713"/>
                <a:gd name="connsiteX0" fmla="*/ 268148 w 1353998"/>
                <a:gd name="connsiteY0" fmla="*/ 0 h 1001713"/>
                <a:gd name="connsiteX1" fmla="*/ 1353998 w 1353998"/>
                <a:gd name="connsiteY1" fmla="*/ 0 h 1001713"/>
                <a:gd name="connsiteX2" fmla="*/ 1353998 w 1353998"/>
                <a:gd name="connsiteY2" fmla="*/ 1001713 h 1001713"/>
                <a:gd name="connsiteX3" fmla="*/ 268148 w 1353998"/>
                <a:gd name="connsiteY3" fmla="*/ 1001713 h 1001713"/>
                <a:gd name="connsiteX4" fmla="*/ 274305 w 1353998"/>
                <a:gd name="connsiteY4" fmla="*/ 616536 h 1001713"/>
                <a:gd name="connsiteX5" fmla="*/ 0 w 1353998"/>
                <a:gd name="connsiteY5" fmla="*/ 496928 h 1001713"/>
                <a:gd name="connsiteX6" fmla="*/ 272803 w 1353998"/>
                <a:gd name="connsiteY6" fmla="*/ 354660 h 1001713"/>
                <a:gd name="connsiteX7" fmla="*/ 268148 w 1353998"/>
                <a:gd name="connsiteY7" fmla="*/ 0 h 1001713"/>
                <a:gd name="connsiteX0" fmla="*/ 171315 w 1257165"/>
                <a:gd name="connsiteY0" fmla="*/ 0 h 1001713"/>
                <a:gd name="connsiteX1" fmla="*/ 1257165 w 1257165"/>
                <a:gd name="connsiteY1" fmla="*/ 0 h 1001713"/>
                <a:gd name="connsiteX2" fmla="*/ 1257165 w 1257165"/>
                <a:gd name="connsiteY2" fmla="*/ 1001713 h 1001713"/>
                <a:gd name="connsiteX3" fmla="*/ 171315 w 1257165"/>
                <a:gd name="connsiteY3" fmla="*/ 1001713 h 1001713"/>
                <a:gd name="connsiteX4" fmla="*/ 177472 w 1257165"/>
                <a:gd name="connsiteY4" fmla="*/ 616536 h 1001713"/>
                <a:gd name="connsiteX5" fmla="*/ 0 w 1257165"/>
                <a:gd name="connsiteY5" fmla="*/ 477561 h 1001713"/>
                <a:gd name="connsiteX6" fmla="*/ 175970 w 1257165"/>
                <a:gd name="connsiteY6" fmla="*/ 354660 h 1001713"/>
                <a:gd name="connsiteX7" fmla="*/ 171315 w 1257165"/>
                <a:gd name="connsiteY7" fmla="*/ 0 h 1001713"/>
                <a:gd name="connsiteX0" fmla="*/ 171315 w 1257165"/>
                <a:gd name="connsiteY0" fmla="*/ 0 h 1001713"/>
                <a:gd name="connsiteX1" fmla="*/ 1257165 w 1257165"/>
                <a:gd name="connsiteY1" fmla="*/ 0 h 1001713"/>
                <a:gd name="connsiteX2" fmla="*/ 1257165 w 1257165"/>
                <a:gd name="connsiteY2" fmla="*/ 1001713 h 1001713"/>
                <a:gd name="connsiteX3" fmla="*/ 171315 w 1257165"/>
                <a:gd name="connsiteY3" fmla="*/ 1001713 h 1001713"/>
                <a:gd name="connsiteX4" fmla="*/ 177472 w 1257165"/>
                <a:gd name="connsiteY4" fmla="*/ 616536 h 1001713"/>
                <a:gd name="connsiteX5" fmla="*/ 0 w 1257165"/>
                <a:gd name="connsiteY5" fmla="*/ 477561 h 1001713"/>
                <a:gd name="connsiteX6" fmla="*/ 175970 w 1257165"/>
                <a:gd name="connsiteY6" fmla="*/ 354660 h 1001713"/>
                <a:gd name="connsiteX7" fmla="*/ 171315 w 1257165"/>
                <a:gd name="connsiteY7" fmla="*/ 0 h 1001713"/>
                <a:gd name="connsiteX0" fmla="*/ 171315 w 1257165"/>
                <a:gd name="connsiteY0" fmla="*/ 0 h 1001713"/>
                <a:gd name="connsiteX1" fmla="*/ 1257165 w 1257165"/>
                <a:gd name="connsiteY1" fmla="*/ 0 h 1001713"/>
                <a:gd name="connsiteX2" fmla="*/ 1257165 w 1257165"/>
                <a:gd name="connsiteY2" fmla="*/ 1001713 h 1001713"/>
                <a:gd name="connsiteX3" fmla="*/ 171315 w 1257165"/>
                <a:gd name="connsiteY3" fmla="*/ 1001713 h 1001713"/>
                <a:gd name="connsiteX4" fmla="*/ 177472 w 1257165"/>
                <a:gd name="connsiteY4" fmla="*/ 616536 h 1001713"/>
                <a:gd name="connsiteX5" fmla="*/ 0 w 1257165"/>
                <a:gd name="connsiteY5" fmla="*/ 477561 h 1001713"/>
                <a:gd name="connsiteX6" fmla="*/ 175970 w 1257165"/>
                <a:gd name="connsiteY6" fmla="*/ 354660 h 1001713"/>
                <a:gd name="connsiteX7" fmla="*/ 171315 w 1257165"/>
                <a:gd name="connsiteY7" fmla="*/ 0 h 1001713"/>
                <a:gd name="connsiteX0" fmla="*/ 146247 w 1232097"/>
                <a:gd name="connsiteY0" fmla="*/ 0 h 1001713"/>
                <a:gd name="connsiteX1" fmla="*/ 1232097 w 1232097"/>
                <a:gd name="connsiteY1" fmla="*/ 0 h 1001713"/>
                <a:gd name="connsiteX2" fmla="*/ 1232097 w 1232097"/>
                <a:gd name="connsiteY2" fmla="*/ 1001713 h 1001713"/>
                <a:gd name="connsiteX3" fmla="*/ 146247 w 1232097"/>
                <a:gd name="connsiteY3" fmla="*/ 1001713 h 1001713"/>
                <a:gd name="connsiteX4" fmla="*/ 152404 w 1232097"/>
                <a:gd name="connsiteY4" fmla="*/ 616536 h 1001713"/>
                <a:gd name="connsiteX5" fmla="*/ 0 w 1232097"/>
                <a:gd name="connsiteY5" fmla="*/ 483131 h 1001713"/>
                <a:gd name="connsiteX6" fmla="*/ 150902 w 1232097"/>
                <a:gd name="connsiteY6" fmla="*/ 354660 h 1001713"/>
                <a:gd name="connsiteX7" fmla="*/ 146247 w 1232097"/>
                <a:gd name="connsiteY7" fmla="*/ 0 h 1001713"/>
                <a:gd name="connsiteX0" fmla="*/ 146247 w 1232097"/>
                <a:gd name="connsiteY0" fmla="*/ 0 h 1001713"/>
                <a:gd name="connsiteX1" fmla="*/ 1232097 w 1232097"/>
                <a:gd name="connsiteY1" fmla="*/ 0 h 1001713"/>
                <a:gd name="connsiteX2" fmla="*/ 1232097 w 1232097"/>
                <a:gd name="connsiteY2" fmla="*/ 1001713 h 1001713"/>
                <a:gd name="connsiteX3" fmla="*/ 146247 w 1232097"/>
                <a:gd name="connsiteY3" fmla="*/ 1001713 h 1001713"/>
                <a:gd name="connsiteX4" fmla="*/ 152404 w 1232097"/>
                <a:gd name="connsiteY4" fmla="*/ 616536 h 1001713"/>
                <a:gd name="connsiteX5" fmla="*/ 0 w 1232097"/>
                <a:gd name="connsiteY5" fmla="*/ 483131 h 1001713"/>
                <a:gd name="connsiteX6" fmla="*/ 150902 w 1232097"/>
                <a:gd name="connsiteY6" fmla="*/ 354660 h 1001713"/>
                <a:gd name="connsiteX7" fmla="*/ 146247 w 1232097"/>
                <a:gd name="connsiteY7" fmla="*/ 0 h 1001713"/>
                <a:gd name="connsiteX0" fmla="*/ 146247 w 1232097"/>
                <a:gd name="connsiteY0" fmla="*/ 0 h 1001713"/>
                <a:gd name="connsiteX1" fmla="*/ 1232097 w 1232097"/>
                <a:gd name="connsiteY1" fmla="*/ 0 h 1001713"/>
                <a:gd name="connsiteX2" fmla="*/ 1232097 w 1232097"/>
                <a:gd name="connsiteY2" fmla="*/ 1001713 h 1001713"/>
                <a:gd name="connsiteX3" fmla="*/ 146247 w 1232097"/>
                <a:gd name="connsiteY3" fmla="*/ 1001713 h 1001713"/>
                <a:gd name="connsiteX4" fmla="*/ 152404 w 1232097"/>
                <a:gd name="connsiteY4" fmla="*/ 616536 h 1001713"/>
                <a:gd name="connsiteX5" fmla="*/ 0 w 1232097"/>
                <a:gd name="connsiteY5" fmla="*/ 483131 h 1001713"/>
                <a:gd name="connsiteX6" fmla="*/ 150902 w 1232097"/>
                <a:gd name="connsiteY6" fmla="*/ 354660 h 1001713"/>
                <a:gd name="connsiteX7" fmla="*/ 146247 w 1232097"/>
                <a:gd name="connsiteY7" fmla="*/ 0 h 1001713"/>
                <a:gd name="connsiteX0" fmla="*/ 146247 w 1232097"/>
                <a:gd name="connsiteY0" fmla="*/ 0 h 1001713"/>
                <a:gd name="connsiteX1" fmla="*/ 1232097 w 1232097"/>
                <a:gd name="connsiteY1" fmla="*/ 0 h 1001713"/>
                <a:gd name="connsiteX2" fmla="*/ 1232097 w 1232097"/>
                <a:gd name="connsiteY2" fmla="*/ 1001713 h 1001713"/>
                <a:gd name="connsiteX3" fmla="*/ 146247 w 1232097"/>
                <a:gd name="connsiteY3" fmla="*/ 1001713 h 1001713"/>
                <a:gd name="connsiteX4" fmla="*/ 152405 w 1232097"/>
                <a:gd name="connsiteY4" fmla="*/ 583114 h 1001713"/>
                <a:gd name="connsiteX5" fmla="*/ 0 w 1232097"/>
                <a:gd name="connsiteY5" fmla="*/ 483131 h 1001713"/>
                <a:gd name="connsiteX6" fmla="*/ 150902 w 1232097"/>
                <a:gd name="connsiteY6" fmla="*/ 354660 h 1001713"/>
                <a:gd name="connsiteX7" fmla="*/ 146247 w 1232097"/>
                <a:gd name="connsiteY7" fmla="*/ 0 h 1001713"/>
                <a:gd name="connsiteX0" fmla="*/ 146250 w 1232100"/>
                <a:gd name="connsiteY0" fmla="*/ 0 h 1001713"/>
                <a:gd name="connsiteX1" fmla="*/ 1232100 w 1232100"/>
                <a:gd name="connsiteY1" fmla="*/ 0 h 1001713"/>
                <a:gd name="connsiteX2" fmla="*/ 1232100 w 1232100"/>
                <a:gd name="connsiteY2" fmla="*/ 1001713 h 1001713"/>
                <a:gd name="connsiteX3" fmla="*/ 146250 w 1232100"/>
                <a:gd name="connsiteY3" fmla="*/ 1001713 h 1001713"/>
                <a:gd name="connsiteX4" fmla="*/ 152408 w 1232100"/>
                <a:gd name="connsiteY4" fmla="*/ 583114 h 1001713"/>
                <a:gd name="connsiteX5" fmla="*/ 3 w 1232100"/>
                <a:gd name="connsiteY5" fmla="*/ 483131 h 1001713"/>
                <a:gd name="connsiteX6" fmla="*/ 148120 w 1232100"/>
                <a:gd name="connsiteY6" fmla="*/ 374158 h 1001713"/>
                <a:gd name="connsiteX7" fmla="*/ 146250 w 1232100"/>
                <a:gd name="connsiteY7" fmla="*/ 0 h 1001713"/>
                <a:gd name="connsiteX0" fmla="*/ 146247 w 1232097"/>
                <a:gd name="connsiteY0" fmla="*/ 0 h 1001713"/>
                <a:gd name="connsiteX1" fmla="*/ 1232097 w 1232097"/>
                <a:gd name="connsiteY1" fmla="*/ 0 h 1001713"/>
                <a:gd name="connsiteX2" fmla="*/ 1232097 w 1232097"/>
                <a:gd name="connsiteY2" fmla="*/ 1001713 h 1001713"/>
                <a:gd name="connsiteX3" fmla="*/ 146247 w 1232097"/>
                <a:gd name="connsiteY3" fmla="*/ 1001713 h 1001713"/>
                <a:gd name="connsiteX4" fmla="*/ 152405 w 1232097"/>
                <a:gd name="connsiteY4" fmla="*/ 583114 h 1001713"/>
                <a:gd name="connsiteX5" fmla="*/ 0 w 1232097"/>
                <a:gd name="connsiteY5" fmla="*/ 483131 h 1001713"/>
                <a:gd name="connsiteX6" fmla="*/ 148117 w 1232097"/>
                <a:gd name="connsiteY6" fmla="*/ 374158 h 1001713"/>
                <a:gd name="connsiteX7" fmla="*/ 146247 w 1232097"/>
                <a:gd name="connsiteY7" fmla="*/ 0 h 1001713"/>
                <a:gd name="connsiteX0" fmla="*/ 146247 w 1232097"/>
                <a:gd name="connsiteY0" fmla="*/ 0 h 1001713"/>
                <a:gd name="connsiteX1" fmla="*/ 1232097 w 1232097"/>
                <a:gd name="connsiteY1" fmla="*/ 0 h 1001713"/>
                <a:gd name="connsiteX2" fmla="*/ 1232097 w 1232097"/>
                <a:gd name="connsiteY2" fmla="*/ 1001713 h 1001713"/>
                <a:gd name="connsiteX3" fmla="*/ 146247 w 1232097"/>
                <a:gd name="connsiteY3" fmla="*/ 1001713 h 1001713"/>
                <a:gd name="connsiteX4" fmla="*/ 152405 w 1232097"/>
                <a:gd name="connsiteY4" fmla="*/ 583114 h 1001713"/>
                <a:gd name="connsiteX5" fmla="*/ 0 w 1232097"/>
                <a:gd name="connsiteY5" fmla="*/ 483131 h 1001713"/>
                <a:gd name="connsiteX6" fmla="*/ 148117 w 1232097"/>
                <a:gd name="connsiteY6" fmla="*/ 374158 h 1001713"/>
                <a:gd name="connsiteX7" fmla="*/ 146247 w 1232097"/>
                <a:gd name="connsiteY7" fmla="*/ 0 h 1001713"/>
                <a:gd name="connsiteX0" fmla="*/ 146247 w 1232097"/>
                <a:gd name="connsiteY0" fmla="*/ 0 h 1001713"/>
                <a:gd name="connsiteX1" fmla="*/ 1232097 w 1232097"/>
                <a:gd name="connsiteY1" fmla="*/ 0 h 1001713"/>
                <a:gd name="connsiteX2" fmla="*/ 1232097 w 1232097"/>
                <a:gd name="connsiteY2" fmla="*/ 1001713 h 1001713"/>
                <a:gd name="connsiteX3" fmla="*/ 146247 w 1232097"/>
                <a:gd name="connsiteY3" fmla="*/ 1001713 h 1001713"/>
                <a:gd name="connsiteX4" fmla="*/ 152405 w 1232097"/>
                <a:gd name="connsiteY4" fmla="*/ 583114 h 1001713"/>
                <a:gd name="connsiteX5" fmla="*/ 0 w 1232097"/>
                <a:gd name="connsiteY5" fmla="*/ 483131 h 1001713"/>
                <a:gd name="connsiteX6" fmla="*/ 148117 w 1232097"/>
                <a:gd name="connsiteY6" fmla="*/ 374158 h 1001713"/>
                <a:gd name="connsiteX7" fmla="*/ 146247 w 1232097"/>
                <a:gd name="connsiteY7" fmla="*/ 0 h 1001713"/>
                <a:gd name="connsiteX0" fmla="*/ 146247 w 1232097"/>
                <a:gd name="connsiteY0" fmla="*/ 0 h 1001713"/>
                <a:gd name="connsiteX1" fmla="*/ 1232097 w 1232097"/>
                <a:gd name="connsiteY1" fmla="*/ 0 h 1001713"/>
                <a:gd name="connsiteX2" fmla="*/ 1232097 w 1232097"/>
                <a:gd name="connsiteY2" fmla="*/ 1001713 h 1001713"/>
                <a:gd name="connsiteX3" fmla="*/ 146247 w 1232097"/>
                <a:gd name="connsiteY3" fmla="*/ 1001713 h 1001713"/>
                <a:gd name="connsiteX4" fmla="*/ 152405 w 1232097"/>
                <a:gd name="connsiteY4" fmla="*/ 583114 h 1001713"/>
                <a:gd name="connsiteX5" fmla="*/ 0 w 1232097"/>
                <a:gd name="connsiteY5" fmla="*/ 483131 h 1001713"/>
                <a:gd name="connsiteX6" fmla="*/ 148117 w 1232097"/>
                <a:gd name="connsiteY6" fmla="*/ 374158 h 1001713"/>
                <a:gd name="connsiteX7" fmla="*/ 146247 w 1232097"/>
                <a:gd name="connsiteY7" fmla="*/ 0 h 1001713"/>
                <a:gd name="connsiteX0" fmla="*/ 146247 w 1232097"/>
                <a:gd name="connsiteY0" fmla="*/ 0 h 1001713"/>
                <a:gd name="connsiteX1" fmla="*/ 1232097 w 1232097"/>
                <a:gd name="connsiteY1" fmla="*/ 0 h 1001713"/>
                <a:gd name="connsiteX2" fmla="*/ 1232097 w 1232097"/>
                <a:gd name="connsiteY2" fmla="*/ 1001713 h 1001713"/>
                <a:gd name="connsiteX3" fmla="*/ 146247 w 1232097"/>
                <a:gd name="connsiteY3" fmla="*/ 1001713 h 1001713"/>
                <a:gd name="connsiteX4" fmla="*/ 152405 w 1232097"/>
                <a:gd name="connsiteY4" fmla="*/ 583114 h 1001713"/>
                <a:gd name="connsiteX5" fmla="*/ 0 w 1232097"/>
                <a:gd name="connsiteY5" fmla="*/ 483131 h 1001713"/>
                <a:gd name="connsiteX6" fmla="*/ 148117 w 1232097"/>
                <a:gd name="connsiteY6" fmla="*/ 374158 h 1001713"/>
                <a:gd name="connsiteX7" fmla="*/ 146247 w 1232097"/>
                <a:gd name="connsiteY7" fmla="*/ 0 h 1001713"/>
                <a:gd name="connsiteX0" fmla="*/ 146247 w 1232097"/>
                <a:gd name="connsiteY0" fmla="*/ 0 h 1001713"/>
                <a:gd name="connsiteX1" fmla="*/ 1232097 w 1232097"/>
                <a:gd name="connsiteY1" fmla="*/ 0 h 1001713"/>
                <a:gd name="connsiteX2" fmla="*/ 1232097 w 1232097"/>
                <a:gd name="connsiteY2" fmla="*/ 1001713 h 1001713"/>
                <a:gd name="connsiteX3" fmla="*/ 146247 w 1232097"/>
                <a:gd name="connsiteY3" fmla="*/ 1001713 h 1001713"/>
                <a:gd name="connsiteX4" fmla="*/ 152405 w 1232097"/>
                <a:gd name="connsiteY4" fmla="*/ 583114 h 1001713"/>
                <a:gd name="connsiteX5" fmla="*/ 0 w 1232097"/>
                <a:gd name="connsiteY5" fmla="*/ 483131 h 1001713"/>
                <a:gd name="connsiteX6" fmla="*/ 148117 w 1232097"/>
                <a:gd name="connsiteY6" fmla="*/ 374158 h 1001713"/>
                <a:gd name="connsiteX7" fmla="*/ 146247 w 1232097"/>
                <a:gd name="connsiteY7" fmla="*/ 0 h 1001713"/>
                <a:gd name="connsiteX0" fmla="*/ 146247 w 1232097"/>
                <a:gd name="connsiteY0" fmla="*/ 0 h 1001713"/>
                <a:gd name="connsiteX1" fmla="*/ 1232097 w 1232097"/>
                <a:gd name="connsiteY1" fmla="*/ 0 h 1001713"/>
                <a:gd name="connsiteX2" fmla="*/ 1232097 w 1232097"/>
                <a:gd name="connsiteY2" fmla="*/ 1001713 h 1001713"/>
                <a:gd name="connsiteX3" fmla="*/ 146247 w 1232097"/>
                <a:gd name="connsiteY3" fmla="*/ 1001713 h 1001713"/>
                <a:gd name="connsiteX4" fmla="*/ 152405 w 1232097"/>
                <a:gd name="connsiteY4" fmla="*/ 583114 h 1001713"/>
                <a:gd name="connsiteX5" fmla="*/ 0 w 1232097"/>
                <a:gd name="connsiteY5" fmla="*/ 483131 h 1001713"/>
                <a:gd name="connsiteX6" fmla="*/ 148117 w 1232097"/>
                <a:gd name="connsiteY6" fmla="*/ 374158 h 1001713"/>
                <a:gd name="connsiteX7" fmla="*/ 146247 w 1232097"/>
                <a:gd name="connsiteY7" fmla="*/ 0 h 100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2097" h="1001713">
                  <a:moveTo>
                    <a:pt x="146247" y="0"/>
                  </a:moveTo>
                  <a:lnTo>
                    <a:pt x="1232097" y="0"/>
                  </a:lnTo>
                  <a:lnTo>
                    <a:pt x="1232097" y="1001713"/>
                  </a:lnTo>
                  <a:lnTo>
                    <a:pt x="146247" y="1001713"/>
                  </a:lnTo>
                  <a:cubicBezTo>
                    <a:pt x="148300" y="862180"/>
                    <a:pt x="150352" y="722647"/>
                    <a:pt x="152405" y="583114"/>
                  </a:cubicBezTo>
                  <a:lnTo>
                    <a:pt x="0" y="483131"/>
                  </a:lnTo>
                  <a:lnTo>
                    <a:pt x="148117" y="374158"/>
                  </a:lnTo>
                  <a:cubicBezTo>
                    <a:pt x="147182" y="309629"/>
                    <a:pt x="146870" y="124719"/>
                    <a:pt x="146247" y="0"/>
                  </a:cubicBezTo>
                  <a:close/>
                </a:path>
              </a:pathLst>
            </a:custGeom>
            <a:solidFill>
              <a:schemeClr val="tx2"/>
            </a:solidFill>
            <a:ln w="19050">
              <a:noFill/>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48" name="Rectangle 47"/>
            <p:cNvSpPr/>
            <p:nvPr/>
          </p:nvSpPr>
          <p:spPr>
            <a:xfrm>
              <a:off x="4762641" y="5073967"/>
              <a:ext cx="863245" cy="784830"/>
            </a:xfrm>
            <a:prstGeom prst="rect">
              <a:avLst/>
            </a:prstGeom>
          </p:spPr>
          <p:txBody>
            <a:bodyPr wrap="square" lIns="0" rIns="0" anchor="ctr" anchorCtr="0">
              <a:spAutoFit/>
            </a:bodyPr>
            <a:lstStyle/>
            <a:p>
              <a:pPr algn="ctr">
                <a:lnSpc>
                  <a:spcPts val="1800"/>
                </a:lnSpc>
              </a:pPr>
              <a:r>
                <a:rPr lang="en-US" sz="1600" b="1" dirty="0">
                  <a:solidFill>
                    <a:srgbClr val="FFFFFF"/>
                  </a:solidFill>
                </a:rPr>
                <a:t>$23,080 </a:t>
              </a:r>
              <a:br>
                <a:rPr lang="en-US" sz="1600" dirty="0">
                  <a:solidFill>
                    <a:srgbClr val="FFFFFF"/>
                  </a:solidFill>
                </a:rPr>
              </a:br>
              <a:r>
                <a:rPr lang="en-US" sz="1600" dirty="0">
                  <a:solidFill>
                    <a:srgbClr val="FFFFFF"/>
                  </a:solidFill>
                </a:rPr>
                <a:t>over the </a:t>
              </a:r>
              <a:br>
                <a:rPr lang="en-US" sz="1600" dirty="0">
                  <a:solidFill>
                    <a:srgbClr val="FFFFFF"/>
                  </a:solidFill>
                </a:rPr>
              </a:br>
              <a:r>
                <a:rPr lang="en-US" sz="1600" dirty="0">
                  <a:solidFill>
                    <a:srgbClr val="FFFFFF"/>
                  </a:solidFill>
                </a:rPr>
                <a:t>limit</a:t>
              </a:r>
            </a:p>
          </p:txBody>
        </p:sp>
      </p:grpSp>
      <p:grpSp>
        <p:nvGrpSpPr>
          <p:cNvPr id="2048" name="Group 2047"/>
          <p:cNvGrpSpPr/>
          <p:nvPr/>
        </p:nvGrpSpPr>
        <p:grpSpPr>
          <a:xfrm>
            <a:off x="7645381" y="5003726"/>
            <a:ext cx="980742" cy="793955"/>
            <a:chOff x="7653770" y="5061490"/>
            <a:chExt cx="980742" cy="793955"/>
          </a:xfrm>
        </p:grpSpPr>
        <p:sp>
          <p:nvSpPr>
            <p:cNvPr id="50" name="Rectangle 5"/>
            <p:cNvSpPr>
              <a:spLocks noChangeArrowheads="1"/>
            </p:cNvSpPr>
            <p:nvPr/>
          </p:nvSpPr>
          <p:spPr bwMode="auto">
            <a:xfrm>
              <a:off x="7653770" y="5061490"/>
              <a:ext cx="980742" cy="793955"/>
            </a:xfrm>
            <a:custGeom>
              <a:avLst/>
              <a:gdLst>
                <a:gd name="connsiteX0" fmla="*/ 0 w 1085850"/>
                <a:gd name="connsiteY0" fmla="*/ 0 h 1001713"/>
                <a:gd name="connsiteX1" fmla="*/ 1085850 w 1085850"/>
                <a:gd name="connsiteY1" fmla="*/ 0 h 1001713"/>
                <a:gd name="connsiteX2" fmla="*/ 1085850 w 1085850"/>
                <a:gd name="connsiteY2" fmla="*/ 1001713 h 1001713"/>
                <a:gd name="connsiteX3" fmla="*/ 0 w 1085850"/>
                <a:gd name="connsiteY3" fmla="*/ 1001713 h 1001713"/>
                <a:gd name="connsiteX4" fmla="*/ 0 w 1085850"/>
                <a:gd name="connsiteY4" fmla="*/ 0 h 1001713"/>
                <a:gd name="connsiteX0" fmla="*/ 0 w 1085850"/>
                <a:gd name="connsiteY0" fmla="*/ 0 h 1001713"/>
                <a:gd name="connsiteX1" fmla="*/ 1085850 w 1085850"/>
                <a:gd name="connsiteY1" fmla="*/ 0 h 1001713"/>
                <a:gd name="connsiteX2" fmla="*/ 1085850 w 1085850"/>
                <a:gd name="connsiteY2" fmla="*/ 1001713 h 1001713"/>
                <a:gd name="connsiteX3" fmla="*/ 0 w 1085850"/>
                <a:gd name="connsiteY3" fmla="*/ 1001713 h 1001713"/>
                <a:gd name="connsiteX4" fmla="*/ 11584 w 1085850"/>
                <a:gd name="connsiteY4" fmla="*/ 654522 h 1001713"/>
                <a:gd name="connsiteX5" fmla="*/ 0 w 1085850"/>
                <a:gd name="connsiteY5" fmla="*/ 0 h 1001713"/>
                <a:gd name="connsiteX0" fmla="*/ 772 w 1086622"/>
                <a:gd name="connsiteY0" fmla="*/ 0 h 1001713"/>
                <a:gd name="connsiteX1" fmla="*/ 1086622 w 1086622"/>
                <a:gd name="connsiteY1" fmla="*/ 0 h 1001713"/>
                <a:gd name="connsiteX2" fmla="*/ 1086622 w 1086622"/>
                <a:gd name="connsiteY2" fmla="*/ 1001713 h 1001713"/>
                <a:gd name="connsiteX3" fmla="*/ 772 w 1086622"/>
                <a:gd name="connsiteY3" fmla="*/ 1001713 h 1001713"/>
                <a:gd name="connsiteX4" fmla="*/ 12356 w 1086622"/>
                <a:gd name="connsiteY4" fmla="*/ 654522 h 1001713"/>
                <a:gd name="connsiteX5" fmla="*/ 0 w 1086622"/>
                <a:gd name="connsiteY5" fmla="*/ 308533 h 1001713"/>
                <a:gd name="connsiteX6" fmla="*/ 772 w 1086622"/>
                <a:gd name="connsiteY6" fmla="*/ 0 h 1001713"/>
                <a:gd name="connsiteX0" fmla="*/ 76652 w 1162502"/>
                <a:gd name="connsiteY0" fmla="*/ 0 h 1001713"/>
                <a:gd name="connsiteX1" fmla="*/ 1162502 w 1162502"/>
                <a:gd name="connsiteY1" fmla="*/ 0 h 1001713"/>
                <a:gd name="connsiteX2" fmla="*/ 1162502 w 1162502"/>
                <a:gd name="connsiteY2" fmla="*/ 1001713 h 1001713"/>
                <a:gd name="connsiteX3" fmla="*/ 76652 w 1162502"/>
                <a:gd name="connsiteY3" fmla="*/ 1001713 h 1001713"/>
                <a:gd name="connsiteX4" fmla="*/ 88236 w 1162502"/>
                <a:gd name="connsiteY4" fmla="*/ 654522 h 1001713"/>
                <a:gd name="connsiteX5" fmla="*/ 75880 w 1162502"/>
                <a:gd name="connsiteY5" fmla="*/ 308533 h 1001713"/>
                <a:gd name="connsiteX6" fmla="*/ 88236 w 1162502"/>
                <a:gd name="connsiteY6" fmla="*/ 469171 h 1001713"/>
                <a:gd name="connsiteX7" fmla="*/ 76652 w 1162502"/>
                <a:gd name="connsiteY7" fmla="*/ 0 h 1001713"/>
                <a:gd name="connsiteX0" fmla="*/ 221764 w 1307614"/>
                <a:gd name="connsiteY0" fmla="*/ 0 h 1001713"/>
                <a:gd name="connsiteX1" fmla="*/ 1307614 w 1307614"/>
                <a:gd name="connsiteY1" fmla="*/ 0 h 1001713"/>
                <a:gd name="connsiteX2" fmla="*/ 1307614 w 1307614"/>
                <a:gd name="connsiteY2" fmla="*/ 1001713 h 1001713"/>
                <a:gd name="connsiteX3" fmla="*/ 221764 w 1307614"/>
                <a:gd name="connsiteY3" fmla="*/ 1001713 h 1001713"/>
                <a:gd name="connsiteX4" fmla="*/ 233348 w 1307614"/>
                <a:gd name="connsiteY4" fmla="*/ 654522 h 1001713"/>
                <a:gd name="connsiteX5" fmla="*/ 220992 w 1307614"/>
                <a:gd name="connsiteY5" fmla="*/ 308533 h 1001713"/>
                <a:gd name="connsiteX6" fmla="*/ 0 w 1307614"/>
                <a:gd name="connsiteY6" fmla="*/ 436611 h 1001713"/>
                <a:gd name="connsiteX7" fmla="*/ 221764 w 1307614"/>
                <a:gd name="connsiteY7" fmla="*/ 0 h 1001713"/>
                <a:gd name="connsiteX0" fmla="*/ 81124 w 1166974"/>
                <a:gd name="connsiteY0" fmla="*/ 0 h 1001713"/>
                <a:gd name="connsiteX1" fmla="*/ 1166974 w 1166974"/>
                <a:gd name="connsiteY1" fmla="*/ 0 h 1001713"/>
                <a:gd name="connsiteX2" fmla="*/ 1166974 w 1166974"/>
                <a:gd name="connsiteY2" fmla="*/ 1001713 h 1001713"/>
                <a:gd name="connsiteX3" fmla="*/ 81124 w 1166974"/>
                <a:gd name="connsiteY3" fmla="*/ 1001713 h 1001713"/>
                <a:gd name="connsiteX4" fmla="*/ 92708 w 1166974"/>
                <a:gd name="connsiteY4" fmla="*/ 654522 h 1001713"/>
                <a:gd name="connsiteX5" fmla="*/ 80352 w 1166974"/>
                <a:gd name="connsiteY5" fmla="*/ 308533 h 1001713"/>
                <a:gd name="connsiteX6" fmla="*/ 81124 w 1166974"/>
                <a:gd name="connsiteY6" fmla="*/ 0 h 1001713"/>
                <a:gd name="connsiteX0" fmla="*/ 81124 w 1166974"/>
                <a:gd name="connsiteY0" fmla="*/ 0 h 1001713"/>
                <a:gd name="connsiteX1" fmla="*/ 1166974 w 1166974"/>
                <a:gd name="connsiteY1" fmla="*/ 0 h 1001713"/>
                <a:gd name="connsiteX2" fmla="*/ 1166974 w 1166974"/>
                <a:gd name="connsiteY2" fmla="*/ 1001713 h 1001713"/>
                <a:gd name="connsiteX3" fmla="*/ 81124 w 1166974"/>
                <a:gd name="connsiteY3" fmla="*/ 1001713 h 1001713"/>
                <a:gd name="connsiteX4" fmla="*/ 92708 w 1166974"/>
                <a:gd name="connsiteY4" fmla="*/ 654522 h 1001713"/>
                <a:gd name="connsiteX5" fmla="*/ 80352 w 1166974"/>
                <a:gd name="connsiteY5" fmla="*/ 308533 h 1001713"/>
                <a:gd name="connsiteX6" fmla="*/ 81124 w 1166974"/>
                <a:gd name="connsiteY6" fmla="*/ 0 h 1001713"/>
                <a:gd name="connsiteX0" fmla="*/ 772 w 1086622"/>
                <a:gd name="connsiteY0" fmla="*/ 0 h 1001713"/>
                <a:gd name="connsiteX1" fmla="*/ 1086622 w 1086622"/>
                <a:gd name="connsiteY1" fmla="*/ 0 h 1001713"/>
                <a:gd name="connsiteX2" fmla="*/ 1086622 w 1086622"/>
                <a:gd name="connsiteY2" fmla="*/ 1001713 h 1001713"/>
                <a:gd name="connsiteX3" fmla="*/ 772 w 1086622"/>
                <a:gd name="connsiteY3" fmla="*/ 1001713 h 1001713"/>
                <a:gd name="connsiteX4" fmla="*/ 12356 w 1086622"/>
                <a:gd name="connsiteY4" fmla="*/ 654522 h 1001713"/>
                <a:gd name="connsiteX5" fmla="*/ 0 w 1086622"/>
                <a:gd name="connsiteY5" fmla="*/ 308533 h 1001713"/>
                <a:gd name="connsiteX6" fmla="*/ 772 w 1086622"/>
                <a:gd name="connsiteY6" fmla="*/ 0 h 1001713"/>
                <a:gd name="connsiteX0" fmla="*/ 772 w 1086622"/>
                <a:gd name="connsiteY0" fmla="*/ 0 h 1001713"/>
                <a:gd name="connsiteX1" fmla="*/ 1086622 w 1086622"/>
                <a:gd name="connsiteY1" fmla="*/ 0 h 1001713"/>
                <a:gd name="connsiteX2" fmla="*/ 1086622 w 1086622"/>
                <a:gd name="connsiteY2" fmla="*/ 1001713 h 1001713"/>
                <a:gd name="connsiteX3" fmla="*/ 772 w 1086622"/>
                <a:gd name="connsiteY3" fmla="*/ 1001713 h 1001713"/>
                <a:gd name="connsiteX4" fmla="*/ 12356 w 1086622"/>
                <a:gd name="connsiteY4" fmla="*/ 654522 h 1001713"/>
                <a:gd name="connsiteX5" fmla="*/ 0 w 1086622"/>
                <a:gd name="connsiteY5" fmla="*/ 308533 h 1001713"/>
                <a:gd name="connsiteX6" fmla="*/ 772 w 1086622"/>
                <a:gd name="connsiteY6" fmla="*/ 0 h 1001713"/>
                <a:gd name="connsiteX0" fmla="*/ 1120 w 1086970"/>
                <a:gd name="connsiteY0" fmla="*/ 0 h 1001713"/>
                <a:gd name="connsiteX1" fmla="*/ 1086970 w 1086970"/>
                <a:gd name="connsiteY1" fmla="*/ 0 h 1001713"/>
                <a:gd name="connsiteX2" fmla="*/ 1086970 w 1086970"/>
                <a:gd name="connsiteY2" fmla="*/ 1001713 h 1001713"/>
                <a:gd name="connsiteX3" fmla="*/ 1120 w 1086970"/>
                <a:gd name="connsiteY3" fmla="*/ 1001713 h 1001713"/>
                <a:gd name="connsiteX4" fmla="*/ 7277 w 1086970"/>
                <a:gd name="connsiteY4" fmla="*/ 657236 h 1001713"/>
                <a:gd name="connsiteX5" fmla="*/ 348 w 1086970"/>
                <a:gd name="connsiteY5" fmla="*/ 308533 h 1001713"/>
                <a:gd name="connsiteX6" fmla="*/ 1120 w 1086970"/>
                <a:gd name="connsiteY6" fmla="*/ 0 h 1001713"/>
                <a:gd name="connsiteX0" fmla="*/ 1120 w 1086970"/>
                <a:gd name="connsiteY0" fmla="*/ 0 h 1001713"/>
                <a:gd name="connsiteX1" fmla="*/ 1086970 w 1086970"/>
                <a:gd name="connsiteY1" fmla="*/ 0 h 1001713"/>
                <a:gd name="connsiteX2" fmla="*/ 1086970 w 1086970"/>
                <a:gd name="connsiteY2" fmla="*/ 1001713 h 1001713"/>
                <a:gd name="connsiteX3" fmla="*/ 1120 w 1086970"/>
                <a:gd name="connsiteY3" fmla="*/ 1001713 h 1001713"/>
                <a:gd name="connsiteX4" fmla="*/ 7277 w 1086970"/>
                <a:gd name="connsiteY4" fmla="*/ 657236 h 1001713"/>
                <a:gd name="connsiteX5" fmla="*/ 348 w 1086970"/>
                <a:gd name="connsiteY5" fmla="*/ 308533 h 1001713"/>
                <a:gd name="connsiteX6" fmla="*/ 1120 w 1086970"/>
                <a:gd name="connsiteY6" fmla="*/ 0 h 1001713"/>
                <a:gd name="connsiteX0" fmla="*/ 1120 w 1086970"/>
                <a:gd name="connsiteY0" fmla="*/ 0 h 1001713"/>
                <a:gd name="connsiteX1" fmla="*/ 1086970 w 1086970"/>
                <a:gd name="connsiteY1" fmla="*/ 0 h 1001713"/>
                <a:gd name="connsiteX2" fmla="*/ 1086970 w 1086970"/>
                <a:gd name="connsiteY2" fmla="*/ 1001713 h 1001713"/>
                <a:gd name="connsiteX3" fmla="*/ 1120 w 1086970"/>
                <a:gd name="connsiteY3" fmla="*/ 1001713 h 1001713"/>
                <a:gd name="connsiteX4" fmla="*/ 7277 w 1086970"/>
                <a:gd name="connsiteY4" fmla="*/ 657236 h 1001713"/>
                <a:gd name="connsiteX5" fmla="*/ 348 w 1086970"/>
                <a:gd name="connsiteY5" fmla="*/ 308533 h 1001713"/>
                <a:gd name="connsiteX6" fmla="*/ 1120 w 1086970"/>
                <a:gd name="connsiteY6" fmla="*/ 0 h 1001713"/>
                <a:gd name="connsiteX0" fmla="*/ 2302 w 1088152"/>
                <a:gd name="connsiteY0" fmla="*/ 0 h 1001713"/>
                <a:gd name="connsiteX1" fmla="*/ 1088152 w 1088152"/>
                <a:gd name="connsiteY1" fmla="*/ 0 h 1001713"/>
                <a:gd name="connsiteX2" fmla="*/ 1088152 w 1088152"/>
                <a:gd name="connsiteY2" fmla="*/ 1001713 h 1001713"/>
                <a:gd name="connsiteX3" fmla="*/ 2302 w 1088152"/>
                <a:gd name="connsiteY3" fmla="*/ 1001713 h 1001713"/>
                <a:gd name="connsiteX4" fmla="*/ 8459 w 1088152"/>
                <a:gd name="connsiteY4" fmla="*/ 657236 h 1001713"/>
                <a:gd name="connsiteX5" fmla="*/ 1530 w 1088152"/>
                <a:gd name="connsiteY5" fmla="*/ 308533 h 1001713"/>
                <a:gd name="connsiteX6" fmla="*/ 2302 w 1088152"/>
                <a:gd name="connsiteY6" fmla="*/ 0 h 1001713"/>
                <a:gd name="connsiteX0" fmla="*/ 2302 w 1088152"/>
                <a:gd name="connsiteY0" fmla="*/ 0 h 1001713"/>
                <a:gd name="connsiteX1" fmla="*/ 1088152 w 1088152"/>
                <a:gd name="connsiteY1" fmla="*/ 0 h 1001713"/>
                <a:gd name="connsiteX2" fmla="*/ 1088152 w 1088152"/>
                <a:gd name="connsiteY2" fmla="*/ 1001713 h 1001713"/>
                <a:gd name="connsiteX3" fmla="*/ 2302 w 1088152"/>
                <a:gd name="connsiteY3" fmla="*/ 1001713 h 1001713"/>
                <a:gd name="connsiteX4" fmla="*/ 8459 w 1088152"/>
                <a:gd name="connsiteY4" fmla="*/ 657236 h 1001713"/>
                <a:gd name="connsiteX5" fmla="*/ 5490 w 1088152"/>
                <a:gd name="connsiteY5" fmla="*/ 469794 h 1001713"/>
                <a:gd name="connsiteX6" fmla="*/ 1530 w 1088152"/>
                <a:gd name="connsiteY6" fmla="*/ 308533 h 1001713"/>
                <a:gd name="connsiteX7" fmla="*/ 2302 w 1088152"/>
                <a:gd name="connsiteY7" fmla="*/ 0 h 1001713"/>
                <a:gd name="connsiteX0" fmla="*/ 268152 w 1354002"/>
                <a:gd name="connsiteY0" fmla="*/ 0 h 1001713"/>
                <a:gd name="connsiteX1" fmla="*/ 1354002 w 1354002"/>
                <a:gd name="connsiteY1" fmla="*/ 0 h 1001713"/>
                <a:gd name="connsiteX2" fmla="*/ 1354002 w 1354002"/>
                <a:gd name="connsiteY2" fmla="*/ 1001713 h 1001713"/>
                <a:gd name="connsiteX3" fmla="*/ 268152 w 1354002"/>
                <a:gd name="connsiteY3" fmla="*/ 1001713 h 1001713"/>
                <a:gd name="connsiteX4" fmla="*/ 274309 w 1354002"/>
                <a:gd name="connsiteY4" fmla="*/ 657236 h 1001713"/>
                <a:gd name="connsiteX5" fmla="*/ 4 w 1354002"/>
                <a:gd name="connsiteY5" fmla="*/ 496928 h 1001713"/>
                <a:gd name="connsiteX6" fmla="*/ 267380 w 1354002"/>
                <a:gd name="connsiteY6" fmla="*/ 308533 h 1001713"/>
                <a:gd name="connsiteX7" fmla="*/ 268152 w 1354002"/>
                <a:gd name="connsiteY7" fmla="*/ 0 h 1001713"/>
                <a:gd name="connsiteX0" fmla="*/ 268152 w 1354002"/>
                <a:gd name="connsiteY0" fmla="*/ 0 h 1001713"/>
                <a:gd name="connsiteX1" fmla="*/ 1354002 w 1354002"/>
                <a:gd name="connsiteY1" fmla="*/ 0 h 1001713"/>
                <a:gd name="connsiteX2" fmla="*/ 1354002 w 1354002"/>
                <a:gd name="connsiteY2" fmla="*/ 1001713 h 1001713"/>
                <a:gd name="connsiteX3" fmla="*/ 268152 w 1354002"/>
                <a:gd name="connsiteY3" fmla="*/ 1001713 h 1001713"/>
                <a:gd name="connsiteX4" fmla="*/ 274309 w 1354002"/>
                <a:gd name="connsiteY4" fmla="*/ 657236 h 1001713"/>
                <a:gd name="connsiteX5" fmla="*/ 4 w 1354002"/>
                <a:gd name="connsiteY5" fmla="*/ 496928 h 1001713"/>
                <a:gd name="connsiteX6" fmla="*/ 267380 w 1354002"/>
                <a:gd name="connsiteY6" fmla="*/ 308533 h 1001713"/>
                <a:gd name="connsiteX7" fmla="*/ 268152 w 1354002"/>
                <a:gd name="connsiteY7" fmla="*/ 0 h 1001713"/>
                <a:gd name="connsiteX0" fmla="*/ 268148 w 1353998"/>
                <a:gd name="connsiteY0" fmla="*/ 0 h 1001713"/>
                <a:gd name="connsiteX1" fmla="*/ 1353998 w 1353998"/>
                <a:gd name="connsiteY1" fmla="*/ 0 h 1001713"/>
                <a:gd name="connsiteX2" fmla="*/ 1353998 w 1353998"/>
                <a:gd name="connsiteY2" fmla="*/ 1001713 h 1001713"/>
                <a:gd name="connsiteX3" fmla="*/ 268148 w 1353998"/>
                <a:gd name="connsiteY3" fmla="*/ 1001713 h 1001713"/>
                <a:gd name="connsiteX4" fmla="*/ 274305 w 1353998"/>
                <a:gd name="connsiteY4" fmla="*/ 657236 h 1001713"/>
                <a:gd name="connsiteX5" fmla="*/ 0 w 1353998"/>
                <a:gd name="connsiteY5" fmla="*/ 496928 h 1001713"/>
                <a:gd name="connsiteX6" fmla="*/ 267376 w 1353998"/>
                <a:gd name="connsiteY6" fmla="*/ 308533 h 1001713"/>
                <a:gd name="connsiteX7" fmla="*/ 268148 w 1353998"/>
                <a:gd name="connsiteY7" fmla="*/ 0 h 1001713"/>
                <a:gd name="connsiteX0" fmla="*/ 268148 w 1353998"/>
                <a:gd name="connsiteY0" fmla="*/ 0 h 1001713"/>
                <a:gd name="connsiteX1" fmla="*/ 1353998 w 1353998"/>
                <a:gd name="connsiteY1" fmla="*/ 0 h 1001713"/>
                <a:gd name="connsiteX2" fmla="*/ 1353998 w 1353998"/>
                <a:gd name="connsiteY2" fmla="*/ 1001713 h 1001713"/>
                <a:gd name="connsiteX3" fmla="*/ 268148 w 1353998"/>
                <a:gd name="connsiteY3" fmla="*/ 1001713 h 1001713"/>
                <a:gd name="connsiteX4" fmla="*/ 274305 w 1353998"/>
                <a:gd name="connsiteY4" fmla="*/ 657236 h 1001713"/>
                <a:gd name="connsiteX5" fmla="*/ 0 w 1353998"/>
                <a:gd name="connsiteY5" fmla="*/ 496928 h 1001713"/>
                <a:gd name="connsiteX6" fmla="*/ 267376 w 1353998"/>
                <a:gd name="connsiteY6" fmla="*/ 308533 h 1001713"/>
                <a:gd name="connsiteX7" fmla="*/ 268148 w 1353998"/>
                <a:gd name="connsiteY7" fmla="*/ 0 h 1001713"/>
                <a:gd name="connsiteX0" fmla="*/ 268148 w 1353998"/>
                <a:gd name="connsiteY0" fmla="*/ 0 h 1001713"/>
                <a:gd name="connsiteX1" fmla="*/ 1353998 w 1353998"/>
                <a:gd name="connsiteY1" fmla="*/ 0 h 1001713"/>
                <a:gd name="connsiteX2" fmla="*/ 1353998 w 1353998"/>
                <a:gd name="connsiteY2" fmla="*/ 1001713 h 1001713"/>
                <a:gd name="connsiteX3" fmla="*/ 268148 w 1353998"/>
                <a:gd name="connsiteY3" fmla="*/ 1001713 h 1001713"/>
                <a:gd name="connsiteX4" fmla="*/ 274305 w 1353998"/>
                <a:gd name="connsiteY4" fmla="*/ 657236 h 1001713"/>
                <a:gd name="connsiteX5" fmla="*/ 0 w 1353998"/>
                <a:gd name="connsiteY5" fmla="*/ 496928 h 1001713"/>
                <a:gd name="connsiteX6" fmla="*/ 267376 w 1353998"/>
                <a:gd name="connsiteY6" fmla="*/ 308533 h 1001713"/>
                <a:gd name="connsiteX7" fmla="*/ 268148 w 1353998"/>
                <a:gd name="connsiteY7" fmla="*/ 0 h 1001713"/>
                <a:gd name="connsiteX0" fmla="*/ 268148 w 1353998"/>
                <a:gd name="connsiteY0" fmla="*/ 0 h 1001713"/>
                <a:gd name="connsiteX1" fmla="*/ 1353998 w 1353998"/>
                <a:gd name="connsiteY1" fmla="*/ 0 h 1001713"/>
                <a:gd name="connsiteX2" fmla="*/ 1353998 w 1353998"/>
                <a:gd name="connsiteY2" fmla="*/ 1001713 h 1001713"/>
                <a:gd name="connsiteX3" fmla="*/ 268148 w 1353998"/>
                <a:gd name="connsiteY3" fmla="*/ 1001713 h 1001713"/>
                <a:gd name="connsiteX4" fmla="*/ 274305 w 1353998"/>
                <a:gd name="connsiteY4" fmla="*/ 657236 h 1001713"/>
                <a:gd name="connsiteX5" fmla="*/ 0 w 1353998"/>
                <a:gd name="connsiteY5" fmla="*/ 496928 h 1001713"/>
                <a:gd name="connsiteX6" fmla="*/ 267376 w 1353998"/>
                <a:gd name="connsiteY6" fmla="*/ 308533 h 1001713"/>
                <a:gd name="connsiteX7" fmla="*/ 268148 w 1353998"/>
                <a:gd name="connsiteY7" fmla="*/ 0 h 1001713"/>
                <a:gd name="connsiteX0" fmla="*/ 268148 w 1353998"/>
                <a:gd name="connsiteY0" fmla="*/ 0 h 1001713"/>
                <a:gd name="connsiteX1" fmla="*/ 1353998 w 1353998"/>
                <a:gd name="connsiteY1" fmla="*/ 0 h 1001713"/>
                <a:gd name="connsiteX2" fmla="*/ 1353998 w 1353998"/>
                <a:gd name="connsiteY2" fmla="*/ 1001713 h 1001713"/>
                <a:gd name="connsiteX3" fmla="*/ 268148 w 1353998"/>
                <a:gd name="connsiteY3" fmla="*/ 1001713 h 1001713"/>
                <a:gd name="connsiteX4" fmla="*/ 274305 w 1353998"/>
                <a:gd name="connsiteY4" fmla="*/ 657236 h 1001713"/>
                <a:gd name="connsiteX5" fmla="*/ 0 w 1353998"/>
                <a:gd name="connsiteY5" fmla="*/ 496928 h 1001713"/>
                <a:gd name="connsiteX6" fmla="*/ 272803 w 1353998"/>
                <a:gd name="connsiteY6" fmla="*/ 354660 h 1001713"/>
                <a:gd name="connsiteX7" fmla="*/ 268148 w 1353998"/>
                <a:gd name="connsiteY7" fmla="*/ 0 h 1001713"/>
                <a:gd name="connsiteX0" fmla="*/ 268158 w 1354008"/>
                <a:gd name="connsiteY0" fmla="*/ 0 h 1001713"/>
                <a:gd name="connsiteX1" fmla="*/ 1354008 w 1354008"/>
                <a:gd name="connsiteY1" fmla="*/ 0 h 1001713"/>
                <a:gd name="connsiteX2" fmla="*/ 1354008 w 1354008"/>
                <a:gd name="connsiteY2" fmla="*/ 1001713 h 1001713"/>
                <a:gd name="connsiteX3" fmla="*/ 268158 w 1354008"/>
                <a:gd name="connsiteY3" fmla="*/ 1001713 h 1001713"/>
                <a:gd name="connsiteX4" fmla="*/ 282455 w 1354008"/>
                <a:gd name="connsiteY4" fmla="*/ 611109 h 1001713"/>
                <a:gd name="connsiteX5" fmla="*/ 10 w 1354008"/>
                <a:gd name="connsiteY5" fmla="*/ 496928 h 1001713"/>
                <a:gd name="connsiteX6" fmla="*/ 272813 w 1354008"/>
                <a:gd name="connsiteY6" fmla="*/ 354660 h 1001713"/>
                <a:gd name="connsiteX7" fmla="*/ 268158 w 1354008"/>
                <a:gd name="connsiteY7" fmla="*/ 0 h 1001713"/>
                <a:gd name="connsiteX0" fmla="*/ 268149 w 1353999"/>
                <a:gd name="connsiteY0" fmla="*/ 0 h 1001713"/>
                <a:gd name="connsiteX1" fmla="*/ 1353999 w 1353999"/>
                <a:gd name="connsiteY1" fmla="*/ 0 h 1001713"/>
                <a:gd name="connsiteX2" fmla="*/ 1353999 w 1353999"/>
                <a:gd name="connsiteY2" fmla="*/ 1001713 h 1001713"/>
                <a:gd name="connsiteX3" fmla="*/ 268149 w 1353999"/>
                <a:gd name="connsiteY3" fmla="*/ 1001713 h 1001713"/>
                <a:gd name="connsiteX4" fmla="*/ 274306 w 1353999"/>
                <a:gd name="connsiteY4" fmla="*/ 616536 h 1001713"/>
                <a:gd name="connsiteX5" fmla="*/ 1 w 1353999"/>
                <a:gd name="connsiteY5" fmla="*/ 496928 h 1001713"/>
                <a:gd name="connsiteX6" fmla="*/ 272804 w 1353999"/>
                <a:gd name="connsiteY6" fmla="*/ 354660 h 1001713"/>
                <a:gd name="connsiteX7" fmla="*/ 268149 w 1353999"/>
                <a:gd name="connsiteY7" fmla="*/ 0 h 1001713"/>
                <a:gd name="connsiteX0" fmla="*/ 268149 w 1353999"/>
                <a:gd name="connsiteY0" fmla="*/ 0 h 1001713"/>
                <a:gd name="connsiteX1" fmla="*/ 1353999 w 1353999"/>
                <a:gd name="connsiteY1" fmla="*/ 0 h 1001713"/>
                <a:gd name="connsiteX2" fmla="*/ 1353999 w 1353999"/>
                <a:gd name="connsiteY2" fmla="*/ 1001713 h 1001713"/>
                <a:gd name="connsiteX3" fmla="*/ 268149 w 1353999"/>
                <a:gd name="connsiteY3" fmla="*/ 1001713 h 1001713"/>
                <a:gd name="connsiteX4" fmla="*/ 274306 w 1353999"/>
                <a:gd name="connsiteY4" fmla="*/ 616536 h 1001713"/>
                <a:gd name="connsiteX5" fmla="*/ 1 w 1353999"/>
                <a:gd name="connsiteY5" fmla="*/ 496928 h 1001713"/>
                <a:gd name="connsiteX6" fmla="*/ 272804 w 1353999"/>
                <a:gd name="connsiteY6" fmla="*/ 354660 h 1001713"/>
                <a:gd name="connsiteX7" fmla="*/ 268149 w 1353999"/>
                <a:gd name="connsiteY7" fmla="*/ 0 h 1001713"/>
                <a:gd name="connsiteX0" fmla="*/ 268148 w 1353998"/>
                <a:gd name="connsiteY0" fmla="*/ 0 h 1001713"/>
                <a:gd name="connsiteX1" fmla="*/ 1353998 w 1353998"/>
                <a:gd name="connsiteY1" fmla="*/ 0 h 1001713"/>
                <a:gd name="connsiteX2" fmla="*/ 1353998 w 1353998"/>
                <a:gd name="connsiteY2" fmla="*/ 1001713 h 1001713"/>
                <a:gd name="connsiteX3" fmla="*/ 268148 w 1353998"/>
                <a:gd name="connsiteY3" fmla="*/ 1001713 h 1001713"/>
                <a:gd name="connsiteX4" fmla="*/ 274305 w 1353998"/>
                <a:gd name="connsiteY4" fmla="*/ 616536 h 1001713"/>
                <a:gd name="connsiteX5" fmla="*/ 0 w 1353998"/>
                <a:gd name="connsiteY5" fmla="*/ 496928 h 1001713"/>
                <a:gd name="connsiteX6" fmla="*/ 272803 w 1353998"/>
                <a:gd name="connsiteY6" fmla="*/ 354660 h 1001713"/>
                <a:gd name="connsiteX7" fmla="*/ 268148 w 1353998"/>
                <a:gd name="connsiteY7" fmla="*/ 0 h 1001713"/>
                <a:gd name="connsiteX0" fmla="*/ 268148 w 1353998"/>
                <a:gd name="connsiteY0" fmla="*/ 0 h 1001713"/>
                <a:gd name="connsiteX1" fmla="*/ 1353998 w 1353998"/>
                <a:gd name="connsiteY1" fmla="*/ 0 h 1001713"/>
                <a:gd name="connsiteX2" fmla="*/ 1353998 w 1353998"/>
                <a:gd name="connsiteY2" fmla="*/ 1001713 h 1001713"/>
                <a:gd name="connsiteX3" fmla="*/ 268148 w 1353998"/>
                <a:gd name="connsiteY3" fmla="*/ 1001713 h 1001713"/>
                <a:gd name="connsiteX4" fmla="*/ 274305 w 1353998"/>
                <a:gd name="connsiteY4" fmla="*/ 616536 h 1001713"/>
                <a:gd name="connsiteX5" fmla="*/ 0 w 1353998"/>
                <a:gd name="connsiteY5" fmla="*/ 496928 h 1001713"/>
                <a:gd name="connsiteX6" fmla="*/ 272803 w 1353998"/>
                <a:gd name="connsiteY6" fmla="*/ 354660 h 1001713"/>
                <a:gd name="connsiteX7" fmla="*/ 268148 w 1353998"/>
                <a:gd name="connsiteY7" fmla="*/ 0 h 1001713"/>
                <a:gd name="connsiteX0" fmla="*/ 171315 w 1257165"/>
                <a:gd name="connsiteY0" fmla="*/ 0 h 1001713"/>
                <a:gd name="connsiteX1" fmla="*/ 1257165 w 1257165"/>
                <a:gd name="connsiteY1" fmla="*/ 0 h 1001713"/>
                <a:gd name="connsiteX2" fmla="*/ 1257165 w 1257165"/>
                <a:gd name="connsiteY2" fmla="*/ 1001713 h 1001713"/>
                <a:gd name="connsiteX3" fmla="*/ 171315 w 1257165"/>
                <a:gd name="connsiteY3" fmla="*/ 1001713 h 1001713"/>
                <a:gd name="connsiteX4" fmla="*/ 177472 w 1257165"/>
                <a:gd name="connsiteY4" fmla="*/ 616536 h 1001713"/>
                <a:gd name="connsiteX5" fmla="*/ 0 w 1257165"/>
                <a:gd name="connsiteY5" fmla="*/ 477561 h 1001713"/>
                <a:gd name="connsiteX6" fmla="*/ 175970 w 1257165"/>
                <a:gd name="connsiteY6" fmla="*/ 354660 h 1001713"/>
                <a:gd name="connsiteX7" fmla="*/ 171315 w 1257165"/>
                <a:gd name="connsiteY7" fmla="*/ 0 h 1001713"/>
                <a:gd name="connsiteX0" fmla="*/ 171315 w 1257165"/>
                <a:gd name="connsiteY0" fmla="*/ 0 h 1001713"/>
                <a:gd name="connsiteX1" fmla="*/ 1257165 w 1257165"/>
                <a:gd name="connsiteY1" fmla="*/ 0 h 1001713"/>
                <a:gd name="connsiteX2" fmla="*/ 1257165 w 1257165"/>
                <a:gd name="connsiteY2" fmla="*/ 1001713 h 1001713"/>
                <a:gd name="connsiteX3" fmla="*/ 171315 w 1257165"/>
                <a:gd name="connsiteY3" fmla="*/ 1001713 h 1001713"/>
                <a:gd name="connsiteX4" fmla="*/ 177472 w 1257165"/>
                <a:gd name="connsiteY4" fmla="*/ 616536 h 1001713"/>
                <a:gd name="connsiteX5" fmla="*/ 0 w 1257165"/>
                <a:gd name="connsiteY5" fmla="*/ 477561 h 1001713"/>
                <a:gd name="connsiteX6" fmla="*/ 175970 w 1257165"/>
                <a:gd name="connsiteY6" fmla="*/ 354660 h 1001713"/>
                <a:gd name="connsiteX7" fmla="*/ 171315 w 1257165"/>
                <a:gd name="connsiteY7" fmla="*/ 0 h 1001713"/>
                <a:gd name="connsiteX0" fmla="*/ 171315 w 1257165"/>
                <a:gd name="connsiteY0" fmla="*/ 0 h 1001713"/>
                <a:gd name="connsiteX1" fmla="*/ 1257165 w 1257165"/>
                <a:gd name="connsiteY1" fmla="*/ 0 h 1001713"/>
                <a:gd name="connsiteX2" fmla="*/ 1257165 w 1257165"/>
                <a:gd name="connsiteY2" fmla="*/ 1001713 h 1001713"/>
                <a:gd name="connsiteX3" fmla="*/ 171315 w 1257165"/>
                <a:gd name="connsiteY3" fmla="*/ 1001713 h 1001713"/>
                <a:gd name="connsiteX4" fmla="*/ 177472 w 1257165"/>
                <a:gd name="connsiteY4" fmla="*/ 616536 h 1001713"/>
                <a:gd name="connsiteX5" fmla="*/ 0 w 1257165"/>
                <a:gd name="connsiteY5" fmla="*/ 477561 h 1001713"/>
                <a:gd name="connsiteX6" fmla="*/ 175970 w 1257165"/>
                <a:gd name="connsiteY6" fmla="*/ 354660 h 1001713"/>
                <a:gd name="connsiteX7" fmla="*/ 171315 w 1257165"/>
                <a:gd name="connsiteY7" fmla="*/ 0 h 1001713"/>
                <a:gd name="connsiteX0" fmla="*/ 146247 w 1232097"/>
                <a:gd name="connsiteY0" fmla="*/ 0 h 1001713"/>
                <a:gd name="connsiteX1" fmla="*/ 1232097 w 1232097"/>
                <a:gd name="connsiteY1" fmla="*/ 0 h 1001713"/>
                <a:gd name="connsiteX2" fmla="*/ 1232097 w 1232097"/>
                <a:gd name="connsiteY2" fmla="*/ 1001713 h 1001713"/>
                <a:gd name="connsiteX3" fmla="*/ 146247 w 1232097"/>
                <a:gd name="connsiteY3" fmla="*/ 1001713 h 1001713"/>
                <a:gd name="connsiteX4" fmla="*/ 152404 w 1232097"/>
                <a:gd name="connsiteY4" fmla="*/ 616536 h 1001713"/>
                <a:gd name="connsiteX5" fmla="*/ 0 w 1232097"/>
                <a:gd name="connsiteY5" fmla="*/ 483131 h 1001713"/>
                <a:gd name="connsiteX6" fmla="*/ 150902 w 1232097"/>
                <a:gd name="connsiteY6" fmla="*/ 354660 h 1001713"/>
                <a:gd name="connsiteX7" fmla="*/ 146247 w 1232097"/>
                <a:gd name="connsiteY7" fmla="*/ 0 h 1001713"/>
                <a:gd name="connsiteX0" fmla="*/ 146247 w 1232097"/>
                <a:gd name="connsiteY0" fmla="*/ 0 h 1001713"/>
                <a:gd name="connsiteX1" fmla="*/ 1232097 w 1232097"/>
                <a:gd name="connsiteY1" fmla="*/ 0 h 1001713"/>
                <a:gd name="connsiteX2" fmla="*/ 1232097 w 1232097"/>
                <a:gd name="connsiteY2" fmla="*/ 1001713 h 1001713"/>
                <a:gd name="connsiteX3" fmla="*/ 146247 w 1232097"/>
                <a:gd name="connsiteY3" fmla="*/ 1001713 h 1001713"/>
                <a:gd name="connsiteX4" fmla="*/ 152404 w 1232097"/>
                <a:gd name="connsiteY4" fmla="*/ 616536 h 1001713"/>
                <a:gd name="connsiteX5" fmla="*/ 0 w 1232097"/>
                <a:gd name="connsiteY5" fmla="*/ 483131 h 1001713"/>
                <a:gd name="connsiteX6" fmla="*/ 150902 w 1232097"/>
                <a:gd name="connsiteY6" fmla="*/ 354660 h 1001713"/>
                <a:gd name="connsiteX7" fmla="*/ 146247 w 1232097"/>
                <a:gd name="connsiteY7" fmla="*/ 0 h 1001713"/>
                <a:gd name="connsiteX0" fmla="*/ 146247 w 1232097"/>
                <a:gd name="connsiteY0" fmla="*/ 0 h 1001713"/>
                <a:gd name="connsiteX1" fmla="*/ 1232097 w 1232097"/>
                <a:gd name="connsiteY1" fmla="*/ 0 h 1001713"/>
                <a:gd name="connsiteX2" fmla="*/ 1232097 w 1232097"/>
                <a:gd name="connsiteY2" fmla="*/ 1001713 h 1001713"/>
                <a:gd name="connsiteX3" fmla="*/ 146247 w 1232097"/>
                <a:gd name="connsiteY3" fmla="*/ 1001713 h 1001713"/>
                <a:gd name="connsiteX4" fmla="*/ 152404 w 1232097"/>
                <a:gd name="connsiteY4" fmla="*/ 616536 h 1001713"/>
                <a:gd name="connsiteX5" fmla="*/ 0 w 1232097"/>
                <a:gd name="connsiteY5" fmla="*/ 483131 h 1001713"/>
                <a:gd name="connsiteX6" fmla="*/ 150902 w 1232097"/>
                <a:gd name="connsiteY6" fmla="*/ 354660 h 1001713"/>
                <a:gd name="connsiteX7" fmla="*/ 146247 w 1232097"/>
                <a:gd name="connsiteY7" fmla="*/ 0 h 1001713"/>
                <a:gd name="connsiteX0" fmla="*/ 146247 w 1232097"/>
                <a:gd name="connsiteY0" fmla="*/ 0 h 1001713"/>
                <a:gd name="connsiteX1" fmla="*/ 1232097 w 1232097"/>
                <a:gd name="connsiteY1" fmla="*/ 0 h 1001713"/>
                <a:gd name="connsiteX2" fmla="*/ 1232097 w 1232097"/>
                <a:gd name="connsiteY2" fmla="*/ 1001713 h 1001713"/>
                <a:gd name="connsiteX3" fmla="*/ 146247 w 1232097"/>
                <a:gd name="connsiteY3" fmla="*/ 1001713 h 1001713"/>
                <a:gd name="connsiteX4" fmla="*/ 152405 w 1232097"/>
                <a:gd name="connsiteY4" fmla="*/ 583114 h 1001713"/>
                <a:gd name="connsiteX5" fmla="*/ 0 w 1232097"/>
                <a:gd name="connsiteY5" fmla="*/ 483131 h 1001713"/>
                <a:gd name="connsiteX6" fmla="*/ 150902 w 1232097"/>
                <a:gd name="connsiteY6" fmla="*/ 354660 h 1001713"/>
                <a:gd name="connsiteX7" fmla="*/ 146247 w 1232097"/>
                <a:gd name="connsiteY7" fmla="*/ 0 h 1001713"/>
                <a:gd name="connsiteX0" fmla="*/ 146250 w 1232100"/>
                <a:gd name="connsiteY0" fmla="*/ 0 h 1001713"/>
                <a:gd name="connsiteX1" fmla="*/ 1232100 w 1232100"/>
                <a:gd name="connsiteY1" fmla="*/ 0 h 1001713"/>
                <a:gd name="connsiteX2" fmla="*/ 1232100 w 1232100"/>
                <a:gd name="connsiteY2" fmla="*/ 1001713 h 1001713"/>
                <a:gd name="connsiteX3" fmla="*/ 146250 w 1232100"/>
                <a:gd name="connsiteY3" fmla="*/ 1001713 h 1001713"/>
                <a:gd name="connsiteX4" fmla="*/ 152408 w 1232100"/>
                <a:gd name="connsiteY4" fmla="*/ 583114 h 1001713"/>
                <a:gd name="connsiteX5" fmla="*/ 3 w 1232100"/>
                <a:gd name="connsiteY5" fmla="*/ 483131 h 1001713"/>
                <a:gd name="connsiteX6" fmla="*/ 148120 w 1232100"/>
                <a:gd name="connsiteY6" fmla="*/ 374158 h 1001713"/>
                <a:gd name="connsiteX7" fmla="*/ 146250 w 1232100"/>
                <a:gd name="connsiteY7" fmla="*/ 0 h 1001713"/>
                <a:gd name="connsiteX0" fmla="*/ 146247 w 1232097"/>
                <a:gd name="connsiteY0" fmla="*/ 0 h 1001713"/>
                <a:gd name="connsiteX1" fmla="*/ 1232097 w 1232097"/>
                <a:gd name="connsiteY1" fmla="*/ 0 h 1001713"/>
                <a:gd name="connsiteX2" fmla="*/ 1232097 w 1232097"/>
                <a:gd name="connsiteY2" fmla="*/ 1001713 h 1001713"/>
                <a:gd name="connsiteX3" fmla="*/ 146247 w 1232097"/>
                <a:gd name="connsiteY3" fmla="*/ 1001713 h 1001713"/>
                <a:gd name="connsiteX4" fmla="*/ 152405 w 1232097"/>
                <a:gd name="connsiteY4" fmla="*/ 583114 h 1001713"/>
                <a:gd name="connsiteX5" fmla="*/ 0 w 1232097"/>
                <a:gd name="connsiteY5" fmla="*/ 483131 h 1001713"/>
                <a:gd name="connsiteX6" fmla="*/ 148117 w 1232097"/>
                <a:gd name="connsiteY6" fmla="*/ 374158 h 1001713"/>
                <a:gd name="connsiteX7" fmla="*/ 146247 w 1232097"/>
                <a:gd name="connsiteY7" fmla="*/ 0 h 1001713"/>
                <a:gd name="connsiteX0" fmla="*/ 146247 w 1232097"/>
                <a:gd name="connsiteY0" fmla="*/ 0 h 1001713"/>
                <a:gd name="connsiteX1" fmla="*/ 1232097 w 1232097"/>
                <a:gd name="connsiteY1" fmla="*/ 0 h 1001713"/>
                <a:gd name="connsiteX2" fmla="*/ 1232097 w 1232097"/>
                <a:gd name="connsiteY2" fmla="*/ 1001713 h 1001713"/>
                <a:gd name="connsiteX3" fmla="*/ 146247 w 1232097"/>
                <a:gd name="connsiteY3" fmla="*/ 1001713 h 1001713"/>
                <a:gd name="connsiteX4" fmla="*/ 152405 w 1232097"/>
                <a:gd name="connsiteY4" fmla="*/ 583114 h 1001713"/>
                <a:gd name="connsiteX5" fmla="*/ 0 w 1232097"/>
                <a:gd name="connsiteY5" fmla="*/ 483131 h 1001713"/>
                <a:gd name="connsiteX6" fmla="*/ 148117 w 1232097"/>
                <a:gd name="connsiteY6" fmla="*/ 374158 h 1001713"/>
                <a:gd name="connsiteX7" fmla="*/ 146247 w 1232097"/>
                <a:gd name="connsiteY7" fmla="*/ 0 h 1001713"/>
                <a:gd name="connsiteX0" fmla="*/ 146247 w 1232097"/>
                <a:gd name="connsiteY0" fmla="*/ 0 h 1001713"/>
                <a:gd name="connsiteX1" fmla="*/ 1232097 w 1232097"/>
                <a:gd name="connsiteY1" fmla="*/ 0 h 1001713"/>
                <a:gd name="connsiteX2" fmla="*/ 1232097 w 1232097"/>
                <a:gd name="connsiteY2" fmla="*/ 1001713 h 1001713"/>
                <a:gd name="connsiteX3" fmla="*/ 146247 w 1232097"/>
                <a:gd name="connsiteY3" fmla="*/ 1001713 h 1001713"/>
                <a:gd name="connsiteX4" fmla="*/ 152405 w 1232097"/>
                <a:gd name="connsiteY4" fmla="*/ 583114 h 1001713"/>
                <a:gd name="connsiteX5" fmla="*/ 0 w 1232097"/>
                <a:gd name="connsiteY5" fmla="*/ 483131 h 1001713"/>
                <a:gd name="connsiteX6" fmla="*/ 148117 w 1232097"/>
                <a:gd name="connsiteY6" fmla="*/ 374158 h 1001713"/>
                <a:gd name="connsiteX7" fmla="*/ 146247 w 1232097"/>
                <a:gd name="connsiteY7" fmla="*/ 0 h 1001713"/>
                <a:gd name="connsiteX0" fmla="*/ 146247 w 1232097"/>
                <a:gd name="connsiteY0" fmla="*/ 0 h 1001713"/>
                <a:gd name="connsiteX1" fmla="*/ 1232097 w 1232097"/>
                <a:gd name="connsiteY1" fmla="*/ 0 h 1001713"/>
                <a:gd name="connsiteX2" fmla="*/ 1232097 w 1232097"/>
                <a:gd name="connsiteY2" fmla="*/ 1001713 h 1001713"/>
                <a:gd name="connsiteX3" fmla="*/ 146247 w 1232097"/>
                <a:gd name="connsiteY3" fmla="*/ 1001713 h 1001713"/>
                <a:gd name="connsiteX4" fmla="*/ 152405 w 1232097"/>
                <a:gd name="connsiteY4" fmla="*/ 583114 h 1001713"/>
                <a:gd name="connsiteX5" fmla="*/ 0 w 1232097"/>
                <a:gd name="connsiteY5" fmla="*/ 483131 h 1001713"/>
                <a:gd name="connsiteX6" fmla="*/ 148117 w 1232097"/>
                <a:gd name="connsiteY6" fmla="*/ 374158 h 1001713"/>
                <a:gd name="connsiteX7" fmla="*/ 146247 w 1232097"/>
                <a:gd name="connsiteY7" fmla="*/ 0 h 1001713"/>
                <a:gd name="connsiteX0" fmla="*/ 146247 w 1232097"/>
                <a:gd name="connsiteY0" fmla="*/ 0 h 1001713"/>
                <a:gd name="connsiteX1" fmla="*/ 1232097 w 1232097"/>
                <a:gd name="connsiteY1" fmla="*/ 0 h 1001713"/>
                <a:gd name="connsiteX2" fmla="*/ 1232097 w 1232097"/>
                <a:gd name="connsiteY2" fmla="*/ 1001713 h 1001713"/>
                <a:gd name="connsiteX3" fmla="*/ 146247 w 1232097"/>
                <a:gd name="connsiteY3" fmla="*/ 1001713 h 1001713"/>
                <a:gd name="connsiteX4" fmla="*/ 152405 w 1232097"/>
                <a:gd name="connsiteY4" fmla="*/ 583114 h 1001713"/>
                <a:gd name="connsiteX5" fmla="*/ 0 w 1232097"/>
                <a:gd name="connsiteY5" fmla="*/ 483131 h 1001713"/>
                <a:gd name="connsiteX6" fmla="*/ 148117 w 1232097"/>
                <a:gd name="connsiteY6" fmla="*/ 374158 h 1001713"/>
                <a:gd name="connsiteX7" fmla="*/ 146247 w 1232097"/>
                <a:gd name="connsiteY7" fmla="*/ 0 h 1001713"/>
                <a:gd name="connsiteX0" fmla="*/ 146247 w 1232097"/>
                <a:gd name="connsiteY0" fmla="*/ 0 h 1001713"/>
                <a:gd name="connsiteX1" fmla="*/ 1232097 w 1232097"/>
                <a:gd name="connsiteY1" fmla="*/ 0 h 1001713"/>
                <a:gd name="connsiteX2" fmla="*/ 1232097 w 1232097"/>
                <a:gd name="connsiteY2" fmla="*/ 1001713 h 1001713"/>
                <a:gd name="connsiteX3" fmla="*/ 146247 w 1232097"/>
                <a:gd name="connsiteY3" fmla="*/ 1001713 h 1001713"/>
                <a:gd name="connsiteX4" fmla="*/ 152405 w 1232097"/>
                <a:gd name="connsiteY4" fmla="*/ 583114 h 1001713"/>
                <a:gd name="connsiteX5" fmla="*/ 0 w 1232097"/>
                <a:gd name="connsiteY5" fmla="*/ 483131 h 1001713"/>
                <a:gd name="connsiteX6" fmla="*/ 148117 w 1232097"/>
                <a:gd name="connsiteY6" fmla="*/ 374158 h 1001713"/>
                <a:gd name="connsiteX7" fmla="*/ 146247 w 1232097"/>
                <a:gd name="connsiteY7" fmla="*/ 0 h 1001713"/>
                <a:gd name="connsiteX0" fmla="*/ 146247 w 1232097"/>
                <a:gd name="connsiteY0" fmla="*/ 0 h 1001713"/>
                <a:gd name="connsiteX1" fmla="*/ 1232097 w 1232097"/>
                <a:gd name="connsiteY1" fmla="*/ 0 h 1001713"/>
                <a:gd name="connsiteX2" fmla="*/ 1232097 w 1232097"/>
                <a:gd name="connsiteY2" fmla="*/ 1001713 h 1001713"/>
                <a:gd name="connsiteX3" fmla="*/ 146247 w 1232097"/>
                <a:gd name="connsiteY3" fmla="*/ 1001713 h 1001713"/>
                <a:gd name="connsiteX4" fmla="*/ 152405 w 1232097"/>
                <a:gd name="connsiteY4" fmla="*/ 583114 h 1001713"/>
                <a:gd name="connsiteX5" fmla="*/ 0 w 1232097"/>
                <a:gd name="connsiteY5" fmla="*/ 483131 h 1001713"/>
                <a:gd name="connsiteX6" fmla="*/ 148117 w 1232097"/>
                <a:gd name="connsiteY6" fmla="*/ 374158 h 1001713"/>
                <a:gd name="connsiteX7" fmla="*/ 146247 w 1232097"/>
                <a:gd name="connsiteY7" fmla="*/ 0 h 100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2097" h="1001713">
                  <a:moveTo>
                    <a:pt x="146247" y="0"/>
                  </a:moveTo>
                  <a:lnTo>
                    <a:pt x="1232097" y="0"/>
                  </a:lnTo>
                  <a:lnTo>
                    <a:pt x="1232097" y="1001713"/>
                  </a:lnTo>
                  <a:lnTo>
                    <a:pt x="146247" y="1001713"/>
                  </a:lnTo>
                  <a:cubicBezTo>
                    <a:pt x="148300" y="862180"/>
                    <a:pt x="150352" y="722647"/>
                    <a:pt x="152405" y="583114"/>
                  </a:cubicBezTo>
                  <a:lnTo>
                    <a:pt x="0" y="483131"/>
                  </a:lnTo>
                  <a:lnTo>
                    <a:pt x="148117" y="374158"/>
                  </a:lnTo>
                  <a:cubicBezTo>
                    <a:pt x="147182" y="309629"/>
                    <a:pt x="146870" y="124719"/>
                    <a:pt x="146247" y="0"/>
                  </a:cubicBezTo>
                  <a:close/>
                </a:path>
              </a:pathLst>
            </a:custGeom>
            <a:solidFill>
              <a:schemeClr val="tx2"/>
            </a:solidFill>
            <a:ln w="19050">
              <a:noFill/>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51" name="Rectangle 50"/>
            <p:cNvSpPr/>
            <p:nvPr/>
          </p:nvSpPr>
          <p:spPr>
            <a:xfrm>
              <a:off x="7765336" y="5189383"/>
              <a:ext cx="863245" cy="553998"/>
            </a:xfrm>
            <a:prstGeom prst="rect">
              <a:avLst/>
            </a:prstGeom>
          </p:spPr>
          <p:txBody>
            <a:bodyPr wrap="square" lIns="0" rIns="0" anchor="ctr" anchorCtr="0">
              <a:spAutoFit/>
            </a:bodyPr>
            <a:lstStyle/>
            <a:p>
              <a:pPr algn="ctr">
                <a:lnSpc>
                  <a:spcPts val="1800"/>
                </a:lnSpc>
              </a:pPr>
              <a:r>
                <a:rPr lang="en-US" sz="1600" b="1" dirty="0">
                  <a:solidFill>
                    <a:srgbClr val="FFFFFF"/>
                  </a:solidFill>
                </a:rPr>
                <a:t>No</a:t>
              </a:r>
              <a:br>
                <a:rPr lang="en-US" sz="1600" dirty="0">
                  <a:solidFill>
                    <a:srgbClr val="FFFFFF"/>
                  </a:solidFill>
                </a:rPr>
              </a:br>
              <a:r>
                <a:rPr lang="en-US" sz="1600" dirty="0">
                  <a:solidFill>
                    <a:srgbClr val="FFFFFF"/>
                  </a:solidFill>
                </a:rPr>
                <a:t>limit</a:t>
              </a:r>
            </a:p>
          </p:txBody>
        </p:sp>
      </p:grpSp>
      <p:sp>
        <p:nvSpPr>
          <p:cNvPr id="52" name="Rectangle 9"/>
          <p:cNvSpPr>
            <a:spLocks/>
          </p:cNvSpPr>
          <p:nvPr/>
        </p:nvSpPr>
        <p:spPr bwMode="auto">
          <a:xfrm>
            <a:off x="2659311" y="2217341"/>
            <a:ext cx="3011648" cy="345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8" bIns="0" anchor="ctr"/>
          <a:lstStyle>
            <a:lvl1pPr marL="39688"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1pPr>
            <a:lvl2pPr marL="742950" indent="-28575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2pPr>
            <a:lvl3pPr marL="1143000" indent="-22860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3pPr>
            <a:lvl4pPr marL="1600200" indent="-22860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4pPr>
            <a:lvl5pPr marL="2057400" indent="-22860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5pPr>
            <a:lvl6pPr marL="25146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6pPr>
            <a:lvl7pPr marL="29718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7pPr>
            <a:lvl8pPr marL="34290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8pPr>
            <a:lvl9pPr marL="38862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9pPr>
          </a:lstStyle>
          <a:p>
            <a:pPr algn="ctr" eaLnBrk="1" hangingPunct="1"/>
            <a:r>
              <a:rPr lang="en-US" sz="2000" b="1" dirty="0">
                <a:solidFill>
                  <a:schemeClr val="tx1"/>
                </a:solidFill>
                <a:ea typeface="Arial Unicode MS" panose="020B0604020202020204" pitchFamily="34" charset="-128"/>
                <a:cs typeface="Arial Unicode MS" panose="020B0604020202020204" pitchFamily="34" charset="-128"/>
              </a:rPr>
              <a:t>The Smiths</a:t>
            </a:r>
          </a:p>
        </p:txBody>
      </p:sp>
      <p:sp>
        <p:nvSpPr>
          <p:cNvPr id="53" name="Rectangle 9"/>
          <p:cNvSpPr>
            <a:spLocks/>
          </p:cNvSpPr>
          <p:nvPr/>
        </p:nvSpPr>
        <p:spPr bwMode="auto">
          <a:xfrm>
            <a:off x="5679347" y="2217341"/>
            <a:ext cx="3020263" cy="345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8" bIns="0" anchor="ctr"/>
          <a:lstStyle>
            <a:lvl1pPr marL="39688"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1pPr>
            <a:lvl2pPr marL="742950" indent="-28575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2pPr>
            <a:lvl3pPr marL="1143000" indent="-22860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3pPr>
            <a:lvl4pPr marL="1600200" indent="-22860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4pPr>
            <a:lvl5pPr marL="2057400" indent="-22860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5pPr>
            <a:lvl6pPr marL="25146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6pPr>
            <a:lvl7pPr marL="29718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7pPr>
            <a:lvl8pPr marL="34290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8pPr>
            <a:lvl9pPr marL="38862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9pPr>
          </a:lstStyle>
          <a:p>
            <a:pPr algn="ctr" eaLnBrk="1" hangingPunct="1"/>
            <a:r>
              <a:rPr lang="en-US" sz="2000" b="1" dirty="0">
                <a:solidFill>
                  <a:schemeClr val="tx1"/>
                </a:solidFill>
                <a:ea typeface="Arial Unicode MS" panose="020B0604020202020204" pitchFamily="34" charset="-128"/>
                <a:cs typeface="Arial Unicode MS" panose="020B0604020202020204" pitchFamily="34" charset="-128"/>
              </a:rPr>
              <a:t>The </a:t>
            </a:r>
            <a:r>
              <a:rPr lang="en-US" sz="2000" b="1" dirty="0" err="1">
                <a:solidFill>
                  <a:schemeClr val="tx1"/>
                </a:solidFill>
                <a:ea typeface="Arial Unicode MS" panose="020B0604020202020204" pitchFamily="34" charset="-128"/>
                <a:cs typeface="Arial Unicode MS" panose="020B0604020202020204" pitchFamily="34" charset="-128"/>
              </a:rPr>
              <a:t>Sullivans</a:t>
            </a:r>
            <a:endParaRPr lang="en-US" sz="2000" b="1" dirty="0">
              <a:solidFill>
                <a:schemeClr val="tx1"/>
              </a:solidFill>
              <a:ea typeface="Arial Unicode MS" panose="020B0604020202020204" pitchFamily="34" charset="-128"/>
              <a:cs typeface="Arial Unicode MS" panose="020B0604020202020204" pitchFamily="34" charset="-128"/>
            </a:endParaRPr>
          </a:p>
        </p:txBody>
      </p:sp>
      <p:sp>
        <p:nvSpPr>
          <p:cNvPr id="17" name="TextBox 7"/>
          <p:cNvSpPr txBox="1">
            <a:spLocks noChangeArrowheads="1"/>
          </p:cNvSpPr>
          <p:nvPr/>
        </p:nvSpPr>
        <p:spPr bwMode="auto">
          <a:xfrm>
            <a:off x="472373" y="6441782"/>
            <a:ext cx="8383587" cy="126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spcBef>
                <a:spcPct val="20000"/>
              </a:spcBef>
              <a:buClr>
                <a:schemeClr val="tx2"/>
              </a:buClr>
              <a:buSzPct val="80000"/>
              <a:defRPr sz="2800">
                <a:solidFill>
                  <a:schemeClr val="tx1"/>
                </a:solidFill>
                <a:latin typeface="Calibri" panose="020F0502020204030204" pitchFamily="34" charset="0"/>
              </a:defRPr>
            </a:lvl1pPr>
            <a:lvl2pPr marL="742950" indent="-285750">
              <a:spcBef>
                <a:spcPct val="20000"/>
              </a:spcBef>
              <a:buClr>
                <a:schemeClr val="tx2"/>
              </a:buClr>
              <a:buSzPct val="80000"/>
              <a:buFont typeface="Wingdings" panose="05000000000000000000" pitchFamily="2" charset="2"/>
              <a:buChar char="§"/>
              <a:defRPr sz="2400">
                <a:solidFill>
                  <a:schemeClr val="tx1"/>
                </a:solidFill>
                <a:latin typeface="Calibri" panose="020F0502020204030204" pitchFamily="34" charset="0"/>
              </a:defRPr>
            </a:lvl2pPr>
            <a:lvl3pPr marL="1143000" indent="-228600">
              <a:spcBef>
                <a:spcPct val="20000"/>
              </a:spcBef>
              <a:buClr>
                <a:schemeClr val="tx2"/>
              </a:buClr>
              <a:buSzPct val="80000"/>
              <a:buFont typeface="Wingdings" panose="05000000000000000000" pitchFamily="2" charset="2"/>
              <a:buChar char="§"/>
              <a:defRPr sz="2000">
                <a:solidFill>
                  <a:schemeClr val="tx1"/>
                </a:solidFill>
                <a:latin typeface="Calibri" panose="020F0502020204030204" pitchFamily="34" charset="0"/>
              </a:defRPr>
            </a:lvl3pPr>
            <a:lvl4pPr marL="16002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lnSpc>
                <a:spcPct val="90000"/>
              </a:lnSpc>
              <a:buClr>
                <a:srgbClr val="FFFFFF"/>
              </a:buClr>
              <a:buSzPct val="100000"/>
              <a:defRPr/>
            </a:pPr>
            <a:r>
              <a:rPr lang="en-US" sz="900" dirty="0"/>
              <a:t>This is a hypothetical example.</a:t>
            </a:r>
          </a:p>
        </p:txBody>
      </p:sp>
    </p:spTree>
    <p:extLst>
      <p:ext uri="{BB962C8B-B14F-4D97-AF65-F5344CB8AC3E}">
        <p14:creationId xmlns:p14="http://schemas.microsoft.com/office/powerpoint/2010/main" val="2108979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itle 1"/>
          <p:cNvSpPr>
            <a:spLocks noGrp="1"/>
          </p:cNvSpPr>
          <p:nvPr>
            <p:ph type="title"/>
          </p:nvPr>
        </p:nvSpPr>
        <p:spPr/>
        <p:txBody>
          <a:bodyPr/>
          <a:lstStyle/>
          <a:p>
            <a:r>
              <a:rPr lang="en-US" altLang="en-US" dirty="0"/>
              <a:t>Estimated time: full retirement age (FRA)</a:t>
            </a:r>
          </a:p>
        </p:txBody>
      </p:sp>
      <p:sp>
        <p:nvSpPr>
          <p:cNvPr id="10" name="TextBox 1"/>
          <p:cNvSpPr txBox="1">
            <a:spLocks noChangeArrowheads="1"/>
          </p:cNvSpPr>
          <p:nvPr/>
        </p:nvSpPr>
        <p:spPr bwMode="auto">
          <a:xfrm>
            <a:off x="460656" y="1327393"/>
            <a:ext cx="824381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1pPr>
            <a:lvl2pPr marL="742950" indent="-28575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2pPr>
            <a:lvl3pPr marL="1143000" indent="-22860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3pPr>
            <a:lvl4pPr marL="1600200" indent="-22860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4pPr>
            <a:lvl5pPr marL="2057400" indent="-228600" eaLnBrk="0" hangingPunct="0">
              <a:defRPr sz="2400">
                <a:solidFill>
                  <a:srgbClr val="002D5B"/>
                </a:solidFill>
                <a:latin typeface="Calibri" panose="020F0502020204030204" pitchFamily="34" charset="0"/>
                <a:ea typeface="ヒラギノ角ゴ ProN W3" charset="-128"/>
                <a:sym typeface="Calibri" panose="020F0502020204030204" pitchFamily="34" charset="0"/>
              </a:defRPr>
            </a:lvl5pPr>
            <a:lvl6pPr marL="25146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6pPr>
            <a:lvl7pPr marL="29718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7pPr>
            <a:lvl8pPr marL="34290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8pPr>
            <a:lvl9pPr marL="3886200" indent="-228600" eaLnBrk="0" fontAlgn="base" hangingPunct="0">
              <a:spcBef>
                <a:spcPct val="0"/>
              </a:spcBef>
              <a:spcAft>
                <a:spcPct val="0"/>
              </a:spcAft>
              <a:defRPr sz="2400">
                <a:solidFill>
                  <a:srgbClr val="002D5B"/>
                </a:solidFill>
                <a:latin typeface="Calibri" panose="020F0502020204030204" pitchFamily="34" charset="0"/>
                <a:ea typeface="ヒラギノ角ゴ ProN W3" charset="-128"/>
                <a:sym typeface="Calibri" panose="020F0502020204030204" pitchFamily="34" charset="0"/>
              </a:defRPr>
            </a:lvl9pPr>
          </a:lstStyle>
          <a:p>
            <a:r>
              <a:rPr lang="en-US" dirty="0">
                <a:solidFill>
                  <a:schemeClr val="tx2"/>
                </a:solidFill>
                <a:ea typeface="Arial Unicode MS" panose="020B0604020202020204" pitchFamily="34" charset="-128"/>
                <a:cs typeface="Arial Unicode MS" panose="020B0604020202020204" pitchFamily="34" charset="-128"/>
                <a:sym typeface="Calibri Bold" charset="0"/>
              </a:rPr>
              <a:t>Social Security benefits begin the year of reaching FRA</a:t>
            </a:r>
          </a:p>
        </p:txBody>
      </p:sp>
      <p:sp>
        <p:nvSpPr>
          <p:cNvPr id="12" name="Slide Number Placeholder 11"/>
          <p:cNvSpPr>
            <a:spLocks noGrp="1"/>
          </p:cNvSpPr>
          <p:nvPr>
            <p:ph type="sldNum" sz="quarter" idx="12"/>
          </p:nvPr>
        </p:nvSpPr>
        <p:spPr/>
        <p:txBody>
          <a:bodyPr/>
          <a:lstStyle/>
          <a:p>
            <a:pPr>
              <a:defRPr/>
            </a:pPr>
            <a:fld id="{0FEDA5A9-50CE-45BB-A13A-EA2A126A5F3A}" type="slidenum">
              <a:rPr lang="en-US" smtClean="0"/>
              <a:pPr>
                <a:defRPr/>
              </a:pPr>
              <a:t>41</a:t>
            </a:fld>
            <a:endParaRPr lang="en-US" dirty="0"/>
          </a:p>
        </p:txBody>
      </p:sp>
      <p:grpSp>
        <p:nvGrpSpPr>
          <p:cNvPr id="13" name="Group 12"/>
          <p:cNvGrpSpPr/>
          <p:nvPr/>
        </p:nvGrpSpPr>
        <p:grpSpPr>
          <a:xfrm>
            <a:off x="681537" y="2277894"/>
            <a:ext cx="7776664" cy="3731020"/>
            <a:chOff x="865164" y="2277894"/>
            <a:chExt cx="7409409" cy="2936334"/>
          </a:xfrm>
        </p:grpSpPr>
        <p:sp>
          <p:nvSpPr>
            <p:cNvPr id="19" name="Rectangle 27"/>
            <p:cNvSpPr txBox="1">
              <a:spLocks noChangeArrowheads="1"/>
            </p:cNvSpPr>
            <p:nvPr/>
          </p:nvSpPr>
          <p:spPr bwMode="auto">
            <a:xfrm>
              <a:off x="865164" y="2793699"/>
              <a:ext cx="3581358" cy="2420328"/>
            </a:xfrm>
            <a:prstGeom prst="rect">
              <a:avLst/>
            </a:prstGeom>
            <a:solidFill>
              <a:srgbClr val="D6E6F3"/>
            </a:solidFill>
            <a:ln>
              <a:noFill/>
            </a:ln>
            <a:extLst/>
          </p:spPr>
          <p:txBody>
            <a:bodyPr vert="horz" wrap="square" lIns="182880" tIns="182880" rIns="182880" bIns="45720" numCol="1" anchor="t" anchorCtr="1" compatLnSpc="1">
              <a:prstTxWarp prst="textNoShape">
                <a:avLst/>
              </a:prstTxWarp>
            </a:bodyPr>
            <a:lstStyle>
              <a:lvl1pPr marL="0" indent="0" algn="l" rtl="0" eaLnBrk="0" fontAlgn="base" hangingPunct="0">
                <a:spcBef>
                  <a:spcPct val="20000"/>
                </a:spcBef>
                <a:spcAft>
                  <a:spcPct val="0"/>
                </a:spcAft>
                <a:buClr>
                  <a:schemeClr val="tx2"/>
                </a:buClr>
                <a:buSzPct val="80000"/>
                <a:defRPr sz="2400" kern="1200">
                  <a:solidFill>
                    <a:schemeClr val="tx1"/>
                  </a:solidFill>
                  <a:latin typeface="+mn-lt"/>
                  <a:ea typeface="+mn-ea"/>
                  <a:cs typeface="+mn-cs"/>
                </a:defRPr>
              </a:lvl1pPr>
              <a:lvl2pPr marL="457200" indent="-223838" algn="l" rtl="0" eaLnBrk="0" fontAlgn="base" hangingPunct="0">
                <a:spcBef>
                  <a:spcPts val="600"/>
                </a:spcBef>
                <a:spcAft>
                  <a:spcPct val="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690563" indent="-233363" algn="l" rtl="0" eaLnBrk="0" fontAlgn="base" hangingPunct="0">
                <a:spcBef>
                  <a:spcPts val="600"/>
                </a:spcBef>
                <a:spcAft>
                  <a:spcPct val="0"/>
                </a:spcAft>
                <a:buClr>
                  <a:schemeClr val="accent2"/>
                </a:buClr>
                <a:buSzPct val="80000"/>
                <a:buFont typeface="Calibri" panose="020F0502020204030204" pitchFamily="34" charset="0"/>
                <a:buChar char="•"/>
                <a:defRPr sz="2000" kern="1200">
                  <a:solidFill>
                    <a:schemeClr val="tx1"/>
                  </a:solidFill>
                  <a:latin typeface="+mn-lt"/>
                  <a:ea typeface="+mn-ea"/>
                  <a:cs typeface="+mn-cs"/>
                </a:defRPr>
              </a:lvl3pPr>
              <a:lvl4pPr marL="914400" indent="-223838" algn="l" rtl="0" eaLnBrk="0" fontAlgn="base" hangingPunct="0">
                <a:spcBef>
                  <a:spcPts val="600"/>
                </a:spcBef>
                <a:spcAft>
                  <a:spcPct val="0"/>
                </a:spcAft>
                <a:buClr>
                  <a:schemeClr val="accent2"/>
                </a:buClr>
                <a:buSzPct val="100000"/>
                <a:buFont typeface="Calibri" panose="020F0502020204030204" pitchFamily="34" charset="0"/>
                <a:buChar char="‒"/>
                <a:defRPr sz="1800" kern="1200">
                  <a:solidFill>
                    <a:schemeClr val="tx1"/>
                  </a:solidFill>
                  <a:latin typeface="+mn-lt"/>
                  <a:ea typeface="+mn-ea"/>
                  <a:cs typeface="+mn-cs"/>
                </a:defRPr>
              </a:lvl4pPr>
              <a:lvl5pPr marL="1147763" indent="-233363" algn="l" rtl="0" eaLnBrk="0" fontAlgn="base" hangingPunct="0">
                <a:spcBef>
                  <a:spcPts val="600"/>
                </a:spcBef>
                <a:spcAft>
                  <a:spcPct val="0"/>
                </a:spcAft>
                <a:buClr>
                  <a:schemeClr val="accent2"/>
                </a:buClr>
                <a:buSzPct val="80000"/>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r>
                <a:rPr lang="en-US" altLang="en-US" sz="2200" dirty="0"/>
                <a:t>If earnings from January 1 of the year of reaching FRA to end of month prior to FRA is less than the earnings limit, $44,880, then benefits will be paid for the months prior  </a:t>
              </a:r>
              <a:r>
                <a:rPr lang="en-US" altLang="en-US" sz="2200" b="1" dirty="0"/>
                <a:t>             </a:t>
              </a:r>
              <a:r>
                <a:rPr lang="en-US" altLang="en-US" sz="2200" dirty="0"/>
                <a:t>to FRA.</a:t>
              </a:r>
            </a:p>
          </p:txBody>
        </p:sp>
        <p:sp>
          <p:nvSpPr>
            <p:cNvPr id="20" name="Rectangle 28"/>
            <p:cNvSpPr txBox="1">
              <a:spLocks noChangeArrowheads="1"/>
            </p:cNvSpPr>
            <p:nvPr/>
          </p:nvSpPr>
          <p:spPr bwMode="auto">
            <a:xfrm>
              <a:off x="4688953" y="2793699"/>
              <a:ext cx="3581358" cy="2420328"/>
            </a:xfrm>
            <a:prstGeom prst="rect">
              <a:avLst/>
            </a:prstGeom>
            <a:solidFill>
              <a:schemeClr val="accent3">
                <a:lumMod val="40000"/>
                <a:lumOff val="60000"/>
              </a:schemeClr>
            </a:solidFill>
            <a:ln>
              <a:noFill/>
            </a:ln>
            <a:extLst/>
          </p:spPr>
          <p:txBody>
            <a:bodyPr vert="horz" wrap="square" lIns="182880" tIns="182880" rIns="182880" bIns="45720" numCol="1" anchor="t" anchorCtr="1" compatLnSpc="1">
              <a:prstTxWarp prst="textNoShape">
                <a:avLst/>
              </a:prstTxWarp>
            </a:bodyPr>
            <a:lstStyle>
              <a:defPPr>
                <a:defRPr lang="en-US"/>
              </a:defPPr>
              <a:lvl1pPr marL="0" indent="0">
                <a:spcBef>
                  <a:spcPct val="20000"/>
                </a:spcBef>
                <a:buClr>
                  <a:schemeClr val="tx2"/>
                </a:buClr>
                <a:buSzPct val="80000"/>
                <a:defRPr sz="2000">
                  <a:latin typeface="+mn-lt"/>
                  <a:cs typeface="+mn-cs"/>
                </a:defRPr>
              </a:lvl1pPr>
              <a:lvl2pPr indent="-223838">
                <a:spcBef>
                  <a:spcPts val="600"/>
                </a:spcBef>
                <a:buClr>
                  <a:schemeClr val="accent2"/>
                </a:buClr>
                <a:buSzPct val="80000"/>
                <a:buFont typeface="Wingdings" panose="05000000000000000000" pitchFamily="2" charset="2"/>
                <a:buChar char="§"/>
                <a:defRPr sz="2000">
                  <a:latin typeface="+mn-lt"/>
                  <a:cs typeface="+mn-cs"/>
                </a:defRPr>
              </a:lvl2pPr>
              <a:lvl3pPr marL="690563" indent="-233363">
                <a:spcBef>
                  <a:spcPts val="600"/>
                </a:spcBef>
                <a:buClr>
                  <a:schemeClr val="accent2"/>
                </a:buClr>
                <a:buSzPct val="80000"/>
                <a:buFont typeface="Calibri" panose="020F0502020204030204" pitchFamily="34" charset="0"/>
                <a:buChar char="•"/>
                <a:defRPr sz="2000">
                  <a:latin typeface="+mn-lt"/>
                  <a:cs typeface="+mn-cs"/>
                </a:defRPr>
              </a:lvl3pPr>
              <a:lvl4pPr marL="914400" indent="-223838">
                <a:spcBef>
                  <a:spcPts val="600"/>
                </a:spcBef>
                <a:buClr>
                  <a:schemeClr val="accent2"/>
                </a:buClr>
                <a:buSzPct val="100000"/>
                <a:buFont typeface="Calibri" panose="020F0502020204030204" pitchFamily="34" charset="0"/>
                <a:buChar char="‒"/>
                <a:defRPr sz="1800">
                  <a:latin typeface="+mn-lt"/>
                  <a:cs typeface="+mn-cs"/>
                </a:defRPr>
              </a:lvl4pPr>
              <a:lvl5pPr marL="1147763" indent="-233363">
                <a:spcBef>
                  <a:spcPts val="600"/>
                </a:spcBef>
                <a:buClr>
                  <a:schemeClr val="accent2"/>
                </a:buClr>
                <a:buSzPct val="80000"/>
                <a:buFont typeface="Wingdings" panose="05000000000000000000" pitchFamily="2" charset="2"/>
                <a:buChar char="§"/>
                <a:defRPr sz="1800">
                  <a:latin typeface="+mn-lt"/>
                  <a:cs typeface="+mn-cs"/>
                </a:defRPr>
              </a:lvl5pPr>
              <a:lvl6pPr marL="2514600" indent="-228600">
                <a:spcBef>
                  <a:spcPct val="20000"/>
                </a:spcBef>
                <a:buFont typeface="Arial" pitchFamily="34" charset="0"/>
                <a:buChar char="•"/>
                <a:defRPr sz="1800">
                  <a:latin typeface="+mn-lt"/>
                  <a:cs typeface="+mn-cs"/>
                </a:defRPr>
              </a:lvl6pPr>
              <a:lvl7pPr marL="2971800" indent="-228600">
                <a:spcBef>
                  <a:spcPct val="20000"/>
                </a:spcBef>
                <a:buFont typeface="Arial" pitchFamily="34" charset="0"/>
                <a:buChar char="•"/>
                <a:defRPr sz="1800">
                  <a:latin typeface="+mn-lt"/>
                  <a:cs typeface="+mn-cs"/>
                </a:defRPr>
              </a:lvl7pPr>
              <a:lvl8pPr marL="3429000" indent="-228600">
                <a:spcBef>
                  <a:spcPct val="20000"/>
                </a:spcBef>
                <a:buFont typeface="Arial" pitchFamily="34" charset="0"/>
                <a:buChar char="•"/>
                <a:defRPr sz="1800">
                  <a:latin typeface="+mn-lt"/>
                  <a:cs typeface="+mn-cs"/>
                </a:defRPr>
              </a:lvl8pPr>
              <a:lvl9pPr marL="3886200" indent="-228600">
                <a:spcBef>
                  <a:spcPct val="20000"/>
                </a:spcBef>
                <a:buFont typeface="Arial" pitchFamily="34" charset="0"/>
                <a:buChar char="•"/>
                <a:defRPr sz="1800">
                  <a:latin typeface="+mn-lt"/>
                  <a:cs typeface="+mn-cs"/>
                </a:defRPr>
              </a:lvl9pPr>
            </a:lstStyle>
            <a:p>
              <a:r>
                <a:rPr lang="en-US" altLang="en-US" sz="2200" dirty="0"/>
                <a:t>Samantha reaches FRA in April 2015. If her earnings are less than $41,880 January 1 to March 2015, then she is able to begin receiving benefits in January. The amount can be </a:t>
              </a:r>
              <a:r>
                <a:rPr lang="en-US" altLang="en-US" sz="2200" b="1" dirty="0"/>
                <a:t>reduced depending on age</a:t>
              </a:r>
              <a:r>
                <a:rPr lang="en-US" altLang="en-US" sz="2200" dirty="0"/>
                <a:t>.</a:t>
              </a:r>
            </a:p>
          </p:txBody>
        </p:sp>
        <p:sp>
          <p:nvSpPr>
            <p:cNvPr id="22" name="Rectangle 28"/>
            <p:cNvSpPr txBox="1">
              <a:spLocks noChangeArrowheads="1"/>
            </p:cNvSpPr>
            <p:nvPr/>
          </p:nvSpPr>
          <p:spPr bwMode="auto">
            <a:xfrm>
              <a:off x="4688953" y="2277894"/>
              <a:ext cx="3581358" cy="429339"/>
            </a:xfrm>
            <a:prstGeom prst="rect">
              <a:avLst/>
            </a:prstGeom>
            <a:solidFill>
              <a:srgbClr val="67963A"/>
            </a:solidFill>
            <a:ln>
              <a:noFill/>
            </a:ln>
            <a:extLst/>
          </p:spPr>
          <p:txBody>
            <a:bodyPr vert="horz" wrap="square" lIns="91440" tIns="45720" rIns="91440" bIns="45720" numCol="1" anchor="ctr" anchorCtr="0" compatLnSpc="1">
              <a:prstTxWarp prst="textNoShape">
                <a:avLst/>
              </a:prstTxWarp>
            </a:bodyPr>
            <a:lstStyle>
              <a:lvl1pPr marL="0" indent="0" algn="l" rtl="0" eaLnBrk="0" fontAlgn="base" hangingPunct="0">
                <a:spcBef>
                  <a:spcPct val="20000"/>
                </a:spcBef>
                <a:spcAft>
                  <a:spcPct val="0"/>
                </a:spcAft>
                <a:buClr>
                  <a:schemeClr val="tx2"/>
                </a:buClr>
                <a:buSzPct val="80000"/>
                <a:defRPr sz="2400" kern="1200">
                  <a:solidFill>
                    <a:schemeClr val="tx1"/>
                  </a:solidFill>
                  <a:latin typeface="+mn-lt"/>
                  <a:ea typeface="+mn-ea"/>
                  <a:cs typeface="+mn-cs"/>
                </a:defRPr>
              </a:lvl1pPr>
              <a:lvl2pPr marL="457200" indent="-223838" algn="l" rtl="0" eaLnBrk="0" fontAlgn="base" hangingPunct="0">
                <a:spcBef>
                  <a:spcPts val="600"/>
                </a:spcBef>
                <a:spcAft>
                  <a:spcPct val="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690563" indent="-233363" algn="l" rtl="0" eaLnBrk="0" fontAlgn="base" hangingPunct="0">
                <a:spcBef>
                  <a:spcPts val="600"/>
                </a:spcBef>
                <a:spcAft>
                  <a:spcPct val="0"/>
                </a:spcAft>
                <a:buClr>
                  <a:schemeClr val="accent2"/>
                </a:buClr>
                <a:buSzPct val="80000"/>
                <a:buFont typeface="Calibri" panose="020F0502020204030204" pitchFamily="34" charset="0"/>
                <a:buChar char="•"/>
                <a:defRPr sz="2000" kern="1200">
                  <a:solidFill>
                    <a:schemeClr val="tx1"/>
                  </a:solidFill>
                  <a:latin typeface="+mn-lt"/>
                  <a:ea typeface="+mn-ea"/>
                  <a:cs typeface="+mn-cs"/>
                </a:defRPr>
              </a:lvl3pPr>
              <a:lvl4pPr marL="914400" indent="-223838" algn="l" rtl="0" eaLnBrk="0" fontAlgn="base" hangingPunct="0">
                <a:spcBef>
                  <a:spcPts val="600"/>
                </a:spcBef>
                <a:spcAft>
                  <a:spcPct val="0"/>
                </a:spcAft>
                <a:buClr>
                  <a:schemeClr val="accent2"/>
                </a:buClr>
                <a:buSzPct val="100000"/>
                <a:buFont typeface="Calibri" panose="020F0502020204030204" pitchFamily="34" charset="0"/>
                <a:buChar char="‒"/>
                <a:defRPr sz="1800" kern="1200">
                  <a:solidFill>
                    <a:schemeClr val="tx1"/>
                  </a:solidFill>
                  <a:latin typeface="+mn-lt"/>
                  <a:ea typeface="+mn-ea"/>
                  <a:cs typeface="+mn-cs"/>
                </a:defRPr>
              </a:lvl4pPr>
              <a:lvl5pPr marL="1147763" indent="-233363" algn="l" rtl="0" eaLnBrk="0" fontAlgn="base" hangingPunct="0">
                <a:spcBef>
                  <a:spcPts val="600"/>
                </a:spcBef>
                <a:spcAft>
                  <a:spcPct val="0"/>
                </a:spcAft>
                <a:buClr>
                  <a:schemeClr val="accent2"/>
                </a:buClr>
                <a:buSzPct val="80000"/>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algn="ctr">
                <a:lnSpc>
                  <a:spcPct val="90000"/>
                </a:lnSpc>
                <a:spcBef>
                  <a:spcPts val="0"/>
                </a:spcBef>
                <a:buFont typeface="Verdana" pitchFamily="34" charset="0"/>
                <a:buNone/>
              </a:pPr>
              <a:r>
                <a:rPr lang="en-US" altLang="en-US" dirty="0">
                  <a:solidFill>
                    <a:schemeClr val="bg1"/>
                  </a:solidFill>
                </a:rPr>
                <a:t>Example</a:t>
              </a:r>
            </a:p>
          </p:txBody>
        </p:sp>
        <p:cxnSp>
          <p:nvCxnSpPr>
            <p:cNvPr id="23" name="Straight Connector 22"/>
            <p:cNvCxnSpPr/>
            <p:nvPr/>
          </p:nvCxnSpPr>
          <p:spPr>
            <a:xfrm>
              <a:off x="865164" y="2793698"/>
              <a:ext cx="7405147" cy="0"/>
            </a:xfrm>
            <a:prstGeom prst="line">
              <a:avLst/>
            </a:prstGeom>
            <a:ln w="19050">
              <a:solidFill>
                <a:srgbClr val="67963A"/>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869426" y="5214228"/>
              <a:ext cx="7405147" cy="0"/>
            </a:xfrm>
            <a:prstGeom prst="line">
              <a:avLst/>
            </a:prstGeom>
            <a:ln w="19050">
              <a:solidFill>
                <a:srgbClr val="67963A"/>
              </a:solidFill>
            </a:ln>
          </p:spPr>
          <p:style>
            <a:lnRef idx="1">
              <a:schemeClr val="accent1"/>
            </a:lnRef>
            <a:fillRef idx="0">
              <a:schemeClr val="accent1"/>
            </a:fillRef>
            <a:effectRef idx="0">
              <a:schemeClr val="accent1"/>
            </a:effectRef>
            <a:fontRef idx="minor">
              <a:schemeClr val="tx1"/>
            </a:fontRef>
          </p:style>
        </p:cxnSp>
      </p:grpSp>
      <p:sp>
        <p:nvSpPr>
          <p:cNvPr id="11" name="Rectangle 28"/>
          <p:cNvSpPr txBox="1">
            <a:spLocks noChangeArrowheads="1"/>
          </p:cNvSpPr>
          <p:nvPr/>
        </p:nvSpPr>
        <p:spPr bwMode="auto">
          <a:xfrm>
            <a:off x="697296" y="2287186"/>
            <a:ext cx="3870336" cy="536243"/>
          </a:xfrm>
          <a:prstGeom prst="rect">
            <a:avLst/>
          </a:prstGeom>
          <a:solidFill>
            <a:srgbClr val="67963A"/>
          </a:solidFill>
          <a:ln>
            <a:noFill/>
          </a:ln>
          <a:extLst/>
        </p:spPr>
        <p:txBody>
          <a:bodyPr vert="horz" wrap="square" lIns="91440" tIns="45720" rIns="91440" bIns="45720" numCol="1" anchor="ctr" anchorCtr="0" compatLnSpc="1">
            <a:prstTxWarp prst="textNoShape">
              <a:avLst/>
            </a:prstTxWarp>
          </a:bodyPr>
          <a:lstStyle>
            <a:lvl1pPr marL="0" indent="0" algn="l" rtl="0" eaLnBrk="0" fontAlgn="base" hangingPunct="0">
              <a:spcBef>
                <a:spcPct val="20000"/>
              </a:spcBef>
              <a:spcAft>
                <a:spcPct val="0"/>
              </a:spcAft>
              <a:buClr>
                <a:schemeClr val="tx2"/>
              </a:buClr>
              <a:buSzPct val="80000"/>
              <a:defRPr sz="2400" kern="1200">
                <a:solidFill>
                  <a:schemeClr val="tx1"/>
                </a:solidFill>
                <a:latin typeface="+mn-lt"/>
                <a:ea typeface="+mn-ea"/>
                <a:cs typeface="+mn-cs"/>
              </a:defRPr>
            </a:lvl1pPr>
            <a:lvl2pPr marL="457200" indent="-223838" algn="l" rtl="0" eaLnBrk="0" fontAlgn="base" hangingPunct="0">
              <a:spcBef>
                <a:spcPts val="600"/>
              </a:spcBef>
              <a:spcAft>
                <a:spcPct val="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690563" indent="-233363" algn="l" rtl="0" eaLnBrk="0" fontAlgn="base" hangingPunct="0">
              <a:spcBef>
                <a:spcPts val="600"/>
              </a:spcBef>
              <a:spcAft>
                <a:spcPct val="0"/>
              </a:spcAft>
              <a:buClr>
                <a:schemeClr val="accent2"/>
              </a:buClr>
              <a:buSzPct val="80000"/>
              <a:buFont typeface="Calibri" panose="020F0502020204030204" pitchFamily="34" charset="0"/>
              <a:buChar char="•"/>
              <a:defRPr sz="2000" kern="1200">
                <a:solidFill>
                  <a:schemeClr val="tx1"/>
                </a:solidFill>
                <a:latin typeface="+mn-lt"/>
                <a:ea typeface="+mn-ea"/>
                <a:cs typeface="+mn-cs"/>
              </a:defRPr>
            </a:lvl3pPr>
            <a:lvl4pPr marL="914400" indent="-223838" algn="l" rtl="0" eaLnBrk="0" fontAlgn="base" hangingPunct="0">
              <a:spcBef>
                <a:spcPts val="600"/>
              </a:spcBef>
              <a:spcAft>
                <a:spcPct val="0"/>
              </a:spcAft>
              <a:buClr>
                <a:schemeClr val="accent2"/>
              </a:buClr>
              <a:buSzPct val="100000"/>
              <a:buFont typeface="Calibri" panose="020F0502020204030204" pitchFamily="34" charset="0"/>
              <a:buChar char="‒"/>
              <a:defRPr sz="1800" kern="1200">
                <a:solidFill>
                  <a:schemeClr val="tx1"/>
                </a:solidFill>
                <a:latin typeface="+mn-lt"/>
                <a:ea typeface="+mn-ea"/>
                <a:cs typeface="+mn-cs"/>
              </a:defRPr>
            </a:lvl4pPr>
            <a:lvl5pPr marL="1147763" indent="-233363" algn="l" rtl="0" eaLnBrk="0" fontAlgn="base" hangingPunct="0">
              <a:spcBef>
                <a:spcPts val="600"/>
              </a:spcBef>
              <a:spcAft>
                <a:spcPct val="0"/>
              </a:spcAft>
              <a:buClr>
                <a:schemeClr val="accent2"/>
              </a:buClr>
              <a:buSzPct val="80000"/>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algn="ctr">
              <a:lnSpc>
                <a:spcPct val="90000"/>
              </a:lnSpc>
              <a:spcBef>
                <a:spcPts val="0"/>
              </a:spcBef>
              <a:buFont typeface="Verdana" pitchFamily="34" charset="0"/>
              <a:buNone/>
            </a:pPr>
            <a:r>
              <a:rPr lang="en-US" altLang="en-US" dirty="0">
                <a:solidFill>
                  <a:schemeClr val="bg1"/>
                </a:solidFill>
              </a:rPr>
              <a:t>Example</a:t>
            </a:r>
          </a:p>
        </p:txBody>
      </p:sp>
      <p:sp>
        <p:nvSpPr>
          <p:cNvPr id="14" name="TextBox 7"/>
          <p:cNvSpPr txBox="1">
            <a:spLocks noChangeArrowheads="1"/>
          </p:cNvSpPr>
          <p:nvPr/>
        </p:nvSpPr>
        <p:spPr bwMode="auto">
          <a:xfrm>
            <a:off x="658815" y="6457586"/>
            <a:ext cx="8383587" cy="126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spcBef>
                <a:spcPct val="20000"/>
              </a:spcBef>
              <a:buClr>
                <a:schemeClr val="tx2"/>
              </a:buClr>
              <a:buSzPct val="80000"/>
              <a:defRPr sz="2800">
                <a:solidFill>
                  <a:schemeClr val="tx1"/>
                </a:solidFill>
                <a:latin typeface="Calibri" panose="020F0502020204030204" pitchFamily="34" charset="0"/>
              </a:defRPr>
            </a:lvl1pPr>
            <a:lvl2pPr marL="742950" indent="-285750">
              <a:spcBef>
                <a:spcPct val="20000"/>
              </a:spcBef>
              <a:buClr>
                <a:schemeClr val="tx2"/>
              </a:buClr>
              <a:buSzPct val="80000"/>
              <a:buFont typeface="Wingdings" panose="05000000000000000000" pitchFamily="2" charset="2"/>
              <a:buChar char="§"/>
              <a:defRPr sz="2400">
                <a:solidFill>
                  <a:schemeClr val="tx1"/>
                </a:solidFill>
                <a:latin typeface="Calibri" panose="020F0502020204030204" pitchFamily="34" charset="0"/>
              </a:defRPr>
            </a:lvl2pPr>
            <a:lvl3pPr marL="1143000" indent="-228600">
              <a:spcBef>
                <a:spcPct val="20000"/>
              </a:spcBef>
              <a:buClr>
                <a:schemeClr val="tx2"/>
              </a:buClr>
              <a:buSzPct val="80000"/>
              <a:buFont typeface="Wingdings" panose="05000000000000000000" pitchFamily="2" charset="2"/>
              <a:buChar char="§"/>
              <a:defRPr sz="2000">
                <a:solidFill>
                  <a:schemeClr val="tx1"/>
                </a:solidFill>
                <a:latin typeface="Calibri" panose="020F0502020204030204" pitchFamily="34" charset="0"/>
              </a:defRPr>
            </a:lvl3pPr>
            <a:lvl4pPr marL="16002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lnSpc>
                <a:spcPct val="90000"/>
              </a:lnSpc>
              <a:buClr>
                <a:srgbClr val="FFFFFF"/>
              </a:buClr>
              <a:buSzPct val="100000"/>
              <a:defRPr/>
            </a:pPr>
            <a:r>
              <a:rPr lang="en-US" sz="900" dirty="0"/>
              <a:t>This is a hypothetical example.</a:t>
            </a:r>
          </a:p>
        </p:txBody>
      </p:sp>
    </p:spTree>
    <p:extLst>
      <p:ext uri="{BB962C8B-B14F-4D97-AF65-F5344CB8AC3E}">
        <p14:creationId xmlns:p14="http://schemas.microsoft.com/office/powerpoint/2010/main" val="148122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“WORK”</a:t>
            </a:r>
          </a:p>
        </p:txBody>
      </p:sp>
      <p:sp>
        <p:nvSpPr>
          <p:cNvPr id="3" name="Content Placeholder 2"/>
          <p:cNvSpPr>
            <a:spLocks noGrp="1"/>
          </p:cNvSpPr>
          <p:nvPr>
            <p:ph sz="half" idx="1"/>
          </p:nvPr>
        </p:nvSpPr>
        <p:spPr/>
        <p:txBody>
          <a:bodyPr/>
          <a:lstStyle/>
          <a:p>
            <a:r>
              <a:rPr lang="en-US" dirty="0"/>
              <a:t>What is work??</a:t>
            </a:r>
          </a:p>
          <a:p>
            <a:endParaRPr lang="en-US" dirty="0"/>
          </a:p>
          <a:p>
            <a:pPr>
              <a:buFont typeface="Arial" panose="020B0604020202020204" pitchFamily="34" charset="0"/>
              <a:buChar char="•"/>
            </a:pPr>
            <a:r>
              <a:rPr lang="en-US" dirty="0"/>
              <a:t>Wages</a:t>
            </a:r>
          </a:p>
          <a:p>
            <a:pPr>
              <a:buFont typeface="Arial" panose="020B0604020202020204" pitchFamily="34" charset="0"/>
              <a:buChar char="•"/>
            </a:pPr>
            <a:r>
              <a:rPr lang="en-US" dirty="0"/>
              <a:t>Self-employment </a:t>
            </a:r>
          </a:p>
        </p:txBody>
      </p:sp>
      <p:sp>
        <p:nvSpPr>
          <p:cNvPr id="4" name="Content Placeholder 3"/>
          <p:cNvSpPr>
            <a:spLocks noGrp="1"/>
          </p:cNvSpPr>
          <p:nvPr>
            <p:ph sz="half" idx="2"/>
          </p:nvPr>
        </p:nvSpPr>
        <p:spPr/>
        <p:txBody>
          <a:bodyPr/>
          <a:lstStyle/>
          <a:p>
            <a:r>
              <a:rPr lang="en-US" dirty="0"/>
              <a:t>What is not work??</a:t>
            </a:r>
          </a:p>
          <a:p>
            <a:endParaRPr lang="en-US" dirty="0"/>
          </a:p>
          <a:p>
            <a:pPr>
              <a:buFont typeface="Arial" panose="020B0604020202020204" pitchFamily="34" charset="0"/>
              <a:buChar char="•"/>
            </a:pPr>
            <a:r>
              <a:rPr lang="en-US" dirty="0"/>
              <a:t>Income from rental properties </a:t>
            </a:r>
          </a:p>
          <a:p>
            <a:pPr>
              <a:buFont typeface="Arial" panose="020B0604020202020204" pitchFamily="34" charset="0"/>
              <a:buChar char="•"/>
            </a:pPr>
            <a:r>
              <a:rPr lang="en-US" dirty="0"/>
              <a:t>Investments</a:t>
            </a:r>
          </a:p>
          <a:p>
            <a:pPr>
              <a:buFont typeface="Arial" panose="020B0604020202020204" pitchFamily="34" charset="0"/>
              <a:buChar char="•"/>
            </a:pPr>
            <a:r>
              <a:rPr lang="en-US" dirty="0"/>
              <a:t>IRA’s, 401k’s, deferred comp</a:t>
            </a:r>
          </a:p>
          <a:p>
            <a:pPr>
              <a:buFont typeface="Arial" panose="020B0604020202020204" pitchFamily="34" charset="0"/>
              <a:buChar char="•"/>
            </a:pPr>
            <a:r>
              <a:rPr lang="en-US" dirty="0"/>
              <a:t>Gambling &amp; Lottery Winnings</a:t>
            </a:r>
          </a:p>
          <a:p>
            <a:pPr marL="0" lvl="0" indent="0" eaLnBrk="1" hangingPunct="1">
              <a:lnSpc>
                <a:spcPct val="80000"/>
              </a:lnSpc>
              <a:buClrTx/>
              <a:buSzTx/>
            </a:pPr>
            <a:r>
              <a:rPr lang="en-US" altLang="en-US" sz="2000" i="1" dirty="0">
                <a:solidFill>
                  <a:srgbClr val="003262"/>
                </a:solidFill>
                <a:latin typeface="Times New Roman"/>
                <a:ea typeface="MS PGothic" panose="020B0600070205080204" pitchFamily="34" charset="-128"/>
              </a:rPr>
              <a:t>.</a:t>
            </a:r>
          </a:p>
          <a:p>
            <a:pPr>
              <a:buFont typeface="Arial" panose="020B0604020202020204" pitchFamily="34" charset="0"/>
              <a:buChar char="•"/>
            </a:pPr>
            <a:endParaRPr lang="en-US" dirty="0"/>
          </a:p>
        </p:txBody>
      </p:sp>
      <p:sp>
        <p:nvSpPr>
          <p:cNvPr id="5" name="Slide Number Placeholder 4"/>
          <p:cNvSpPr>
            <a:spLocks noGrp="1"/>
          </p:cNvSpPr>
          <p:nvPr>
            <p:ph type="sldNum" sz="quarter" idx="12"/>
          </p:nvPr>
        </p:nvSpPr>
        <p:spPr/>
        <p:txBody>
          <a:bodyPr/>
          <a:lstStyle/>
          <a:p>
            <a:pPr>
              <a:defRPr/>
            </a:pPr>
            <a:fld id="{0FEDA5A9-50CE-45BB-A13A-EA2A126A5F3A}" type="slidenum">
              <a:rPr lang="en-US" smtClean="0"/>
              <a:pPr>
                <a:defRPr/>
              </a:pPr>
              <a:t>42</a:t>
            </a:fld>
            <a:endParaRPr lang="en-US" dirty="0"/>
          </a:p>
        </p:txBody>
      </p:sp>
    </p:spTree>
    <p:extLst>
      <p:ext uri="{BB962C8B-B14F-4D97-AF65-F5344CB8AC3E}">
        <p14:creationId xmlns:p14="http://schemas.microsoft.com/office/powerpoint/2010/main" val="38975698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type="title"/>
          </p:nvPr>
        </p:nvSpPr>
        <p:spPr/>
        <p:txBody>
          <a:bodyPr/>
          <a:lstStyle/>
          <a:p>
            <a:r>
              <a:rPr lang="en-US" dirty="0">
                <a:sym typeface="Calibri Bold" charset="0"/>
              </a:rPr>
              <a:t>Considerations before you file</a:t>
            </a:r>
          </a:p>
        </p:txBody>
      </p:sp>
      <p:sp>
        <p:nvSpPr>
          <p:cNvPr id="4" name="Slide Number Placeholder 3"/>
          <p:cNvSpPr>
            <a:spLocks noGrp="1"/>
          </p:cNvSpPr>
          <p:nvPr>
            <p:ph type="sldNum" sz="quarter" idx="12"/>
          </p:nvPr>
        </p:nvSpPr>
        <p:spPr/>
        <p:txBody>
          <a:bodyPr/>
          <a:lstStyle/>
          <a:p>
            <a:pPr>
              <a:defRPr/>
            </a:pPr>
            <a:fld id="{5A296027-BCC7-4F88-9C12-58AA7227D77E}" type="slidenum">
              <a:rPr lang="en-US" smtClean="0"/>
              <a:pPr>
                <a:defRPr/>
              </a:pPr>
              <a:t>43</a:t>
            </a:fld>
            <a:endParaRPr lang="en-US" dirty="0"/>
          </a:p>
        </p:txBody>
      </p:sp>
      <p:sp>
        <p:nvSpPr>
          <p:cNvPr id="6" name="Content Placeholder 9"/>
          <p:cNvSpPr txBox="1">
            <a:spLocks/>
          </p:cNvSpPr>
          <p:nvPr/>
        </p:nvSpPr>
        <p:spPr bwMode="auto">
          <a:xfrm>
            <a:off x="649176" y="1550270"/>
            <a:ext cx="3747180" cy="1771575"/>
          </a:xfrm>
          <a:prstGeom prst="rect">
            <a:avLst/>
          </a:prstGeom>
          <a:solidFill>
            <a:srgbClr val="D6E6F3"/>
          </a:solidFill>
          <a:ln>
            <a:noFill/>
          </a:ln>
          <a:extLst/>
        </p:spPr>
        <p:txBody>
          <a:bodyPr vert="horz" wrap="square" lIns="228600" tIns="137160" rIns="0" bIns="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80000"/>
              <a:defRPr sz="2800" kern="1200">
                <a:solidFill>
                  <a:schemeClr val="tx1"/>
                </a:solidFill>
                <a:latin typeface="+mn-lt"/>
                <a:ea typeface="+mn-ea"/>
                <a:cs typeface="+mn-cs"/>
              </a:defRPr>
            </a:lvl1pPr>
            <a:lvl2pPr marL="457200" indent="-223838" algn="l" rtl="0" eaLnBrk="0" fontAlgn="base" hangingPunct="0">
              <a:spcBef>
                <a:spcPct val="20000"/>
              </a:spcBef>
              <a:spcAft>
                <a:spcPct val="0"/>
              </a:spcAft>
              <a:buClr>
                <a:schemeClr val="tx2"/>
              </a:buClr>
              <a:buSzPct val="80000"/>
              <a:buFont typeface="Wingdings" panose="05000000000000000000" pitchFamily="2" charset="2"/>
              <a:buChar char="§"/>
              <a:defRPr sz="2400" kern="1200">
                <a:solidFill>
                  <a:schemeClr val="tx1"/>
                </a:solidFill>
                <a:latin typeface="+mn-lt"/>
                <a:ea typeface="+mn-ea"/>
                <a:cs typeface="+mn-cs"/>
              </a:defRPr>
            </a:lvl2pPr>
            <a:lvl3pPr marL="914400" indent="-223838" algn="l" rtl="0" eaLnBrk="0" fontAlgn="base" hangingPunct="0">
              <a:spcBef>
                <a:spcPct val="20000"/>
              </a:spcBef>
              <a:spcAft>
                <a:spcPct val="0"/>
              </a:spcAft>
              <a:buClr>
                <a:schemeClr val="tx2"/>
              </a:buClr>
              <a:buSzPct val="80000"/>
              <a:buFont typeface="Wingdings" panose="05000000000000000000" pitchFamily="2" charset="2"/>
              <a:buChar char="§"/>
              <a:defRPr sz="2000" kern="1200">
                <a:solidFill>
                  <a:schemeClr val="tx1"/>
                </a:solidFill>
                <a:latin typeface="+mn-lt"/>
                <a:ea typeface="+mn-ea"/>
                <a:cs typeface="+mn-cs"/>
              </a:defRPr>
            </a:lvl3pPr>
            <a:lvl4pPr marL="1371600" indent="-223838" algn="l" rtl="0" eaLnBrk="0" fontAlgn="base" hangingPunct="0">
              <a:spcBef>
                <a:spcPct val="20000"/>
              </a:spcBef>
              <a:spcAft>
                <a:spcPct val="0"/>
              </a:spcAft>
              <a:buClr>
                <a:schemeClr val="tx2"/>
              </a:buClr>
              <a:buSzPct val="80000"/>
              <a:buFont typeface="Wingdings" panose="05000000000000000000" pitchFamily="2" charset="2"/>
              <a:buChar char="§"/>
              <a:defRPr kern="1200">
                <a:solidFill>
                  <a:schemeClr val="tx1"/>
                </a:solidFill>
                <a:latin typeface="+mn-lt"/>
                <a:ea typeface="+mn-ea"/>
                <a:cs typeface="+mn-cs"/>
              </a:defRPr>
            </a:lvl4pPr>
            <a:lvl5pPr marL="1828800" indent="-223838" algn="l" rtl="0" eaLnBrk="0" fontAlgn="base" hangingPunct="0">
              <a:spcBef>
                <a:spcPct val="20000"/>
              </a:spcBef>
              <a:spcAft>
                <a:spcPct val="0"/>
              </a:spcAft>
              <a:buClr>
                <a:schemeClr val="tx2"/>
              </a:buClr>
              <a:buSzPct val="80000"/>
              <a:buFont typeface="Wingdings" panose="05000000000000000000" pitchFamily="2" charset="2"/>
              <a:buChar char="§"/>
              <a:defRPr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r>
              <a:rPr lang="en-US" sz="2400" dirty="0"/>
              <a:t>Will your benefits </a:t>
            </a:r>
            <a:br>
              <a:rPr lang="en-US" sz="2400" dirty="0"/>
            </a:br>
            <a:r>
              <a:rPr lang="en-US" sz="2400" dirty="0"/>
              <a:t>be </a:t>
            </a:r>
            <a:r>
              <a:rPr lang="en-US" sz="2400" b="1" dirty="0"/>
              <a:t>coordinated</a:t>
            </a:r>
            <a:r>
              <a:rPr lang="en-US" sz="2400" dirty="0"/>
              <a:t> with </a:t>
            </a:r>
            <a:br>
              <a:rPr lang="en-US" sz="2400" dirty="0"/>
            </a:br>
            <a:r>
              <a:rPr lang="en-US" sz="2400" dirty="0"/>
              <a:t>those of your spouse?</a:t>
            </a:r>
          </a:p>
        </p:txBody>
      </p:sp>
      <p:sp>
        <p:nvSpPr>
          <p:cNvPr id="7" name="Content Placeholder 9"/>
          <p:cNvSpPr txBox="1">
            <a:spLocks/>
          </p:cNvSpPr>
          <p:nvPr/>
        </p:nvSpPr>
        <p:spPr bwMode="auto">
          <a:xfrm>
            <a:off x="4747644" y="1550270"/>
            <a:ext cx="3747180" cy="1771575"/>
          </a:xfrm>
          <a:prstGeom prst="rect">
            <a:avLst/>
          </a:prstGeom>
          <a:solidFill>
            <a:srgbClr val="D6E6F3"/>
          </a:solidFill>
          <a:ln>
            <a:noFill/>
          </a:ln>
          <a:extLst/>
        </p:spPr>
        <p:txBody>
          <a:bodyPr vert="horz" wrap="square" lIns="228600" tIns="137160" rIns="0" bIns="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80000"/>
              <a:defRPr sz="2800" kern="1200">
                <a:solidFill>
                  <a:schemeClr val="tx1"/>
                </a:solidFill>
                <a:latin typeface="+mn-lt"/>
                <a:ea typeface="+mn-ea"/>
                <a:cs typeface="+mn-cs"/>
              </a:defRPr>
            </a:lvl1pPr>
            <a:lvl2pPr marL="457200" indent="-223838" algn="l" rtl="0" eaLnBrk="0" fontAlgn="base" hangingPunct="0">
              <a:spcBef>
                <a:spcPct val="20000"/>
              </a:spcBef>
              <a:spcAft>
                <a:spcPct val="0"/>
              </a:spcAft>
              <a:buClr>
                <a:schemeClr val="tx2"/>
              </a:buClr>
              <a:buSzPct val="80000"/>
              <a:buFont typeface="Wingdings" panose="05000000000000000000" pitchFamily="2" charset="2"/>
              <a:buChar char="§"/>
              <a:defRPr sz="2400" kern="1200">
                <a:solidFill>
                  <a:schemeClr val="tx1"/>
                </a:solidFill>
                <a:latin typeface="+mn-lt"/>
                <a:ea typeface="+mn-ea"/>
                <a:cs typeface="+mn-cs"/>
              </a:defRPr>
            </a:lvl2pPr>
            <a:lvl3pPr marL="914400" indent="-223838" algn="l" rtl="0" eaLnBrk="0" fontAlgn="base" hangingPunct="0">
              <a:spcBef>
                <a:spcPct val="20000"/>
              </a:spcBef>
              <a:spcAft>
                <a:spcPct val="0"/>
              </a:spcAft>
              <a:buClr>
                <a:schemeClr val="tx2"/>
              </a:buClr>
              <a:buSzPct val="80000"/>
              <a:buFont typeface="Wingdings" panose="05000000000000000000" pitchFamily="2" charset="2"/>
              <a:buChar char="§"/>
              <a:defRPr sz="2000" kern="1200">
                <a:solidFill>
                  <a:schemeClr val="tx1"/>
                </a:solidFill>
                <a:latin typeface="+mn-lt"/>
                <a:ea typeface="+mn-ea"/>
                <a:cs typeface="+mn-cs"/>
              </a:defRPr>
            </a:lvl3pPr>
            <a:lvl4pPr marL="1371600" indent="-223838" algn="l" rtl="0" eaLnBrk="0" fontAlgn="base" hangingPunct="0">
              <a:spcBef>
                <a:spcPct val="20000"/>
              </a:spcBef>
              <a:spcAft>
                <a:spcPct val="0"/>
              </a:spcAft>
              <a:buClr>
                <a:schemeClr val="tx2"/>
              </a:buClr>
              <a:buSzPct val="80000"/>
              <a:buFont typeface="Wingdings" panose="05000000000000000000" pitchFamily="2" charset="2"/>
              <a:buChar char="§"/>
              <a:defRPr kern="1200">
                <a:solidFill>
                  <a:schemeClr val="tx1"/>
                </a:solidFill>
                <a:latin typeface="+mn-lt"/>
                <a:ea typeface="+mn-ea"/>
                <a:cs typeface="+mn-cs"/>
              </a:defRPr>
            </a:lvl4pPr>
            <a:lvl5pPr marL="1828800" indent="-223838" algn="l" rtl="0" eaLnBrk="0" fontAlgn="base" hangingPunct="0">
              <a:spcBef>
                <a:spcPct val="20000"/>
              </a:spcBef>
              <a:spcAft>
                <a:spcPct val="0"/>
              </a:spcAft>
              <a:buClr>
                <a:schemeClr val="tx2"/>
              </a:buClr>
              <a:buSzPct val="80000"/>
              <a:buFont typeface="Wingdings" panose="05000000000000000000" pitchFamily="2" charset="2"/>
              <a:buChar char="§"/>
              <a:defRPr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r>
              <a:rPr lang="en-US" sz="2400" dirty="0"/>
              <a:t>Are you planning on </a:t>
            </a:r>
            <a:r>
              <a:rPr lang="en-US" sz="2400" b="1" dirty="0"/>
              <a:t>working</a:t>
            </a:r>
            <a:r>
              <a:rPr lang="en-US" sz="2400" i="1" dirty="0"/>
              <a:t> </a:t>
            </a:r>
            <a:r>
              <a:rPr lang="en-US" sz="2400" dirty="0"/>
              <a:t>in retirement?</a:t>
            </a:r>
          </a:p>
        </p:txBody>
      </p:sp>
      <p:sp>
        <p:nvSpPr>
          <p:cNvPr id="8" name="Content Placeholder 9"/>
          <p:cNvSpPr txBox="1">
            <a:spLocks/>
          </p:cNvSpPr>
          <p:nvPr/>
        </p:nvSpPr>
        <p:spPr bwMode="auto">
          <a:xfrm>
            <a:off x="649176" y="4123587"/>
            <a:ext cx="3747180" cy="2188526"/>
          </a:xfrm>
          <a:prstGeom prst="rect">
            <a:avLst/>
          </a:prstGeom>
          <a:solidFill>
            <a:srgbClr val="D6E6F3"/>
          </a:solidFill>
          <a:ln>
            <a:noFill/>
          </a:ln>
          <a:extLst/>
        </p:spPr>
        <p:txBody>
          <a:bodyPr vert="horz" wrap="square" lIns="228600" tIns="137160" rIns="0" bIns="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80000"/>
              <a:defRPr sz="2800" kern="1200">
                <a:solidFill>
                  <a:schemeClr val="tx1"/>
                </a:solidFill>
                <a:latin typeface="+mn-lt"/>
                <a:ea typeface="+mn-ea"/>
                <a:cs typeface="+mn-cs"/>
              </a:defRPr>
            </a:lvl1pPr>
            <a:lvl2pPr marL="457200" indent="-223838" algn="l" rtl="0" eaLnBrk="0" fontAlgn="base" hangingPunct="0">
              <a:spcBef>
                <a:spcPct val="20000"/>
              </a:spcBef>
              <a:spcAft>
                <a:spcPct val="0"/>
              </a:spcAft>
              <a:buClr>
                <a:schemeClr val="tx2"/>
              </a:buClr>
              <a:buSzPct val="80000"/>
              <a:buFont typeface="Wingdings" panose="05000000000000000000" pitchFamily="2" charset="2"/>
              <a:buChar char="§"/>
              <a:defRPr sz="2400" kern="1200">
                <a:solidFill>
                  <a:schemeClr val="tx1"/>
                </a:solidFill>
                <a:latin typeface="+mn-lt"/>
                <a:ea typeface="+mn-ea"/>
                <a:cs typeface="+mn-cs"/>
              </a:defRPr>
            </a:lvl2pPr>
            <a:lvl3pPr marL="914400" indent="-223838" algn="l" rtl="0" eaLnBrk="0" fontAlgn="base" hangingPunct="0">
              <a:spcBef>
                <a:spcPct val="20000"/>
              </a:spcBef>
              <a:spcAft>
                <a:spcPct val="0"/>
              </a:spcAft>
              <a:buClr>
                <a:schemeClr val="tx2"/>
              </a:buClr>
              <a:buSzPct val="80000"/>
              <a:buFont typeface="Wingdings" panose="05000000000000000000" pitchFamily="2" charset="2"/>
              <a:buChar char="§"/>
              <a:defRPr sz="2000" kern="1200">
                <a:solidFill>
                  <a:schemeClr val="tx1"/>
                </a:solidFill>
                <a:latin typeface="+mn-lt"/>
                <a:ea typeface="+mn-ea"/>
                <a:cs typeface="+mn-cs"/>
              </a:defRPr>
            </a:lvl3pPr>
            <a:lvl4pPr marL="1371600" indent="-223838" algn="l" rtl="0" eaLnBrk="0" fontAlgn="base" hangingPunct="0">
              <a:spcBef>
                <a:spcPct val="20000"/>
              </a:spcBef>
              <a:spcAft>
                <a:spcPct val="0"/>
              </a:spcAft>
              <a:buClr>
                <a:schemeClr val="tx2"/>
              </a:buClr>
              <a:buSzPct val="80000"/>
              <a:buFont typeface="Wingdings" panose="05000000000000000000" pitchFamily="2" charset="2"/>
              <a:buChar char="§"/>
              <a:defRPr kern="1200">
                <a:solidFill>
                  <a:schemeClr val="tx1"/>
                </a:solidFill>
                <a:latin typeface="+mn-lt"/>
                <a:ea typeface="+mn-ea"/>
                <a:cs typeface="+mn-cs"/>
              </a:defRPr>
            </a:lvl4pPr>
            <a:lvl5pPr marL="1828800" indent="-223838" algn="l" rtl="0" eaLnBrk="0" fontAlgn="base" hangingPunct="0">
              <a:spcBef>
                <a:spcPct val="20000"/>
              </a:spcBef>
              <a:spcAft>
                <a:spcPct val="0"/>
              </a:spcAft>
              <a:buClr>
                <a:schemeClr val="tx2"/>
              </a:buClr>
              <a:buSzPct val="80000"/>
              <a:buFont typeface="Wingdings" panose="05000000000000000000" pitchFamily="2" charset="2"/>
              <a:buChar char="§"/>
              <a:defRPr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r>
              <a:rPr lang="en-US" sz="2400" dirty="0"/>
              <a:t>Have you </a:t>
            </a:r>
            <a:r>
              <a:rPr lang="en-US" sz="2400" b="1" dirty="0"/>
              <a:t>planned</a:t>
            </a:r>
            <a:r>
              <a:rPr lang="en-US" sz="2400" dirty="0"/>
              <a:t> for how your required minimum distributions will affect </a:t>
            </a:r>
            <a:br>
              <a:rPr lang="en-US" sz="2400" dirty="0"/>
            </a:br>
            <a:r>
              <a:rPr lang="en-US" sz="2400" dirty="0"/>
              <a:t>your income mix and </a:t>
            </a:r>
            <a:br>
              <a:rPr lang="en-US" sz="2400" dirty="0"/>
            </a:br>
            <a:r>
              <a:rPr lang="en-US" sz="2400" dirty="0"/>
              <a:t>Social Security benefit?</a:t>
            </a:r>
          </a:p>
        </p:txBody>
      </p:sp>
      <p:sp>
        <p:nvSpPr>
          <p:cNvPr id="9" name="Content Placeholder 9"/>
          <p:cNvSpPr txBox="1">
            <a:spLocks/>
          </p:cNvSpPr>
          <p:nvPr/>
        </p:nvSpPr>
        <p:spPr bwMode="auto">
          <a:xfrm>
            <a:off x="4747644" y="4123587"/>
            <a:ext cx="3747180" cy="2188526"/>
          </a:xfrm>
          <a:prstGeom prst="rect">
            <a:avLst/>
          </a:prstGeom>
          <a:solidFill>
            <a:srgbClr val="D6E6F3"/>
          </a:solidFill>
          <a:ln>
            <a:noFill/>
          </a:ln>
          <a:extLst/>
        </p:spPr>
        <p:txBody>
          <a:bodyPr vert="horz" wrap="square" lIns="228600" tIns="137160" rIns="0" bIns="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80000"/>
              <a:defRPr sz="2800" kern="1200">
                <a:solidFill>
                  <a:schemeClr val="tx1"/>
                </a:solidFill>
                <a:latin typeface="+mn-lt"/>
                <a:ea typeface="+mn-ea"/>
                <a:cs typeface="+mn-cs"/>
              </a:defRPr>
            </a:lvl1pPr>
            <a:lvl2pPr marL="457200" indent="-223838" algn="l" rtl="0" eaLnBrk="0" fontAlgn="base" hangingPunct="0">
              <a:spcBef>
                <a:spcPct val="20000"/>
              </a:spcBef>
              <a:spcAft>
                <a:spcPct val="0"/>
              </a:spcAft>
              <a:buClr>
                <a:schemeClr val="tx2"/>
              </a:buClr>
              <a:buSzPct val="80000"/>
              <a:buFont typeface="Wingdings" panose="05000000000000000000" pitchFamily="2" charset="2"/>
              <a:buChar char="§"/>
              <a:defRPr sz="2400" kern="1200">
                <a:solidFill>
                  <a:schemeClr val="tx1"/>
                </a:solidFill>
                <a:latin typeface="+mn-lt"/>
                <a:ea typeface="+mn-ea"/>
                <a:cs typeface="+mn-cs"/>
              </a:defRPr>
            </a:lvl2pPr>
            <a:lvl3pPr marL="914400" indent="-223838" algn="l" rtl="0" eaLnBrk="0" fontAlgn="base" hangingPunct="0">
              <a:spcBef>
                <a:spcPct val="20000"/>
              </a:spcBef>
              <a:spcAft>
                <a:spcPct val="0"/>
              </a:spcAft>
              <a:buClr>
                <a:schemeClr val="tx2"/>
              </a:buClr>
              <a:buSzPct val="80000"/>
              <a:buFont typeface="Wingdings" panose="05000000000000000000" pitchFamily="2" charset="2"/>
              <a:buChar char="§"/>
              <a:defRPr sz="2000" kern="1200">
                <a:solidFill>
                  <a:schemeClr val="tx1"/>
                </a:solidFill>
                <a:latin typeface="+mn-lt"/>
                <a:ea typeface="+mn-ea"/>
                <a:cs typeface="+mn-cs"/>
              </a:defRPr>
            </a:lvl3pPr>
            <a:lvl4pPr marL="1371600" indent="-223838" algn="l" rtl="0" eaLnBrk="0" fontAlgn="base" hangingPunct="0">
              <a:spcBef>
                <a:spcPct val="20000"/>
              </a:spcBef>
              <a:spcAft>
                <a:spcPct val="0"/>
              </a:spcAft>
              <a:buClr>
                <a:schemeClr val="tx2"/>
              </a:buClr>
              <a:buSzPct val="80000"/>
              <a:buFont typeface="Wingdings" panose="05000000000000000000" pitchFamily="2" charset="2"/>
              <a:buChar char="§"/>
              <a:defRPr kern="1200">
                <a:solidFill>
                  <a:schemeClr val="tx1"/>
                </a:solidFill>
                <a:latin typeface="+mn-lt"/>
                <a:ea typeface="+mn-ea"/>
                <a:cs typeface="+mn-cs"/>
              </a:defRPr>
            </a:lvl4pPr>
            <a:lvl5pPr marL="1828800" indent="-223838" algn="l" rtl="0" eaLnBrk="0" fontAlgn="base" hangingPunct="0">
              <a:spcBef>
                <a:spcPct val="20000"/>
              </a:spcBef>
              <a:spcAft>
                <a:spcPct val="0"/>
              </a:spcAft>
              <a:buClr>
                <a:schemeClr val="tx2"/>
              </a:buClr>
              <a:buSzPct val="80000"/>
              <a:buFont typeface="Wingdings" panose="05000000000000000000" pitchFamily="2" charset="2"/>
              <a:buChar char="§"/>
              <a:defRPr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r>
              <a:rPr lang="en-US" sz="2400" dirty="0"/>
              <a:t>Do you have a </a:t>
            </a:r>
            <a:br>
              <a:rPr lang="en-US" sz="2400" dirty="0"/>
            </a:br>
            <a:r>
              <a:rPr lang="en-US" sz="2400" dirty="0"/>
              <a:t>retirement </a:t>
            </a:r>
            <a:r>
              <a:rPr lang="en-US" sz="2400" b="1" dirty="0"/>
              <a:t>income-tax strategy </a:t>
            </a:r>
            <a:r>
              <a:rPr lang="en-US" sz="2400" dirty="0"/>
              <a:t>in place?</a:t>
            </a:r>
          </a:p>
        </p:txBody>
      </p:sp>
      <p:sp>
        <p:nvSpPr>
          <p:cNvPr id="3" name="TextBox 2"/>
          <p:cNvSpPr txBox="1"/>
          <p:nvPr/>
        </p:nvSpPr>
        <p:spPr>
          <a:xfrm>
            <a:off x="369116" y="3503945"/>
            <a:ext cx="8405768" cy="400110"/>
          </a:xfrm>
          <a:prstGeom prst="rect">
            <a:avLst/>
          </a:prstGeom>
          <a:noFill/>
          <a:ln>
            <a:noFill/>
          </a:ln>
        </p:spPr>
        <p:txBody>
          <a:bodyPr lIns="0" tIns="0" rIns="40638" bIns="0" anchor="ctr"/>
          <a:lstStyle>
            <a:defPPr>
              <a:defRPr lang="en-US"/>
            </a:defPPr>
            <a:lvl1pPr marL="39688" eaLnBrk="1" hangingPunct="1">
              <a:defRPr sz="2000" b="1">
                <a:ea typeface="Arial Unicode MS" panose="020B0604020202020204" pitchFamily="34" charset="-128"/>
                <a:cs typeface="Arial Unicode MS" panose="020B0604020202020204" pitchFamily="34" charset="-128"/>
              </a:defRPr>
            </a:lvl1pPr>
            <a:lvl2pPr marL="742950" indent="-285750">
              <a:defRPr sz="2400">
                <a:solidFill>
                  <a:srgbClr val="002D5B"/>
                </a:solidFill>
                <a:ea typeface="ヒラギノ角ゴ ProN W3" charset="-128"/>
              </a:defRPr>
            </a:lvl2pPr>
            <a:lvl3pPr marL="1143000" indent="-228600">
              <a:defRPr sz="2400">
                <a:solidFill>
                  <a:srgbClr val="002D5B"/>
                </a:solidFill>
                <a:ea typeface="ヒラギノ角ゴ ProN W3" charset="-128"/>
              </a:defRPr>
            </a:lvl3pPr>
            <a:lvl4pPr marL="1600200" indent="-228600">
              <a:defRPr sz="2400">
                <a:solidFill>
                  <a:srgbClr val="002D5B"/>
                </a:solidFill>
                <a:ea typeface="ヒラギノ角ゴ ProN W3" charset="-128"/>
              </a:defRPr>
            </a:lvl4pPr>
            <a:lvl5pPr marL="2057400" indent="-228600">
              <a:defRPr sz="2400">
                <a:solidFill>
                  <a:srgbClr val="002D5B"/>
                </a:solidFill>
                <a:ea typeface="ヒラギノ角ゴ ProN W3" charset="-128"/>
              </a:defRPr>
            </a:lvl5pPr>
            <a:lvl6pPr marL="2514600" indent="-228600" eaLnBrk="0" fontAlgn="base" hangingPunct="0">
              <a:spcBef>
                <a:spcPct val="0"/>
              </a:spcBef>
              <a:spcAft>
                <a:spcPct val="0"/>
              </a:spcAft>
              <a:defRPr sz="2400">
                <a:solidFill>
                  <a:srgbClr val="002D5B"/>
                </a:solidFill>
                <a:ea typeface="ヒラギノ角ゴ ProN W3" charset="-128"/>
              </a:defRPr>
            </a:lvl6pPr>
            <a:lvl7pPr marL="2971800" indent="-228600" eaLnBrk="0" fontAlgn="base" hangingPunct="0">
              <a:spcBef>
                <a:spcPct val="0"/>
              </a:spcBef>
              <a:spcAft>
                <a:spcPct val="0"/>
              </a:spcAft>
              <a:defRPr sz="2400">
                <a:solidFill>
                  <a:srgbClr val="002D5B"/>
                </a:solidFill>
                <a:ea typeface="ヒラギノ角ゴ ProN W3" charset="-128"/>
              </a:defRPr>
            </a:lvl7pPr>
            <a:lvl8pPr marL="3429000" indent="-228600" eaLnBrk="0" fontAlgn="base" hangingPunct="0">
              <a:spcBef>
                <a:spcPct val="0"/>
              </a:spcBef>
              <a:spcAft>
                <a:spcPct val="0"/>
              </a:spcAft>
              <a:defRPr sz="2400">
                <a:solidFill>
                  <a:srgbClr val="002D5B"/>
                </a:solidFill>
                <a:ea typeface="ヒラギノ角ゴ ProN W3" charset="-128"/>
              </a:defRPr>
            </a:lvl8pPr>
            <a:lvl9pPr marL="3886200" indent="-228600" eaLnBrk="0" fontAlgn="base" hangingPunct="0">
              <a:spcBef>
                <a:spcPct val="0"/>
              </a:spcBef>
              <a:spcAft>
                <a:spcPct val="0"/>
              </a:spcAft>
              <a:defRPr sz="2400">
                <a:solidFill>
                  <a:srgbClr val="002D5B"/>
                </a:solidFill>
                <a:ea typeface="ヒラギノ角ゴ ProN W3" charset="-128"/>
              </a:defRPr>
            </a:lvl9pPr>
          </a:lstStyle>
          <a:p>
            <a:pPr algn="ctr"/>
            <a:r>
              <a:rPr lang="en-US" sz="2300" dirty="0">
                <a:solidFill>
                  <a:schemeClr val="tx2"/>
                </a:solidFill>
              </a:rPr>
              <a:t>Your financial advisor has the experience and tools to help you plan!</a:t>
            </a:r>
          </a:p>
        </p:txBody>
      </p:sp>
    </p:spTree>
    <p:extLst>
      <p:ext uri="{BB962C8B-B14F-4D97-AF65-F5344CB8AC3E}">
        <p14:creationId xmlns:p14="http://schemas.microsoft.com/office/powerpoint/2010/main" val="1031795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4"/>
          <p:cNvSpPr>
            <a:spLocks noGrp="1" noChangeArrowheads="1"/>
          </p:cNvSpPr>
          <p:nvPr>
            <p:ph type="title"/>
          </p:nvPr>
        </p:nvSpPr>
        <p:spPr/>
        <p:txBody>
          <a:bodyPr/>
          <a:lstStyle/>
          <a:p>
            <a:r>
              <a:rPr lang="en-US"/>
              <a:t>Example: Harry and Ruth Sullivan	</a:t>
            </a:r>
            <a:endParaRPr lang="en-US" dirty="0"/>
          </a:p>
        </p:txBody>
      </p:sp>
      <p:sp>
        <p:nvSpPr>
          <p:cNvPr id="4" name="Slide Number Placeholder 3"/>
          <p:cNvSpPr>
            <a:spLocks noGrp="1"/>
          </p:cNvSpPr>
          <p:nvPr>
            <p:ph type="sldNum" sz="quarter" idx="12"/>
          </p:nvPr>
        </p:nvSpPr>
        <p:spPr/>
        <p:txBody>
          <a:bodyPr/>
          <a:lstStyle/>
          <a:p>
            <a:pPr>
              <a:defRPr/>
            </a:pPr>
            <a:fld id="{5A296027-BCC7-4F88-9C12-58AA7227D77E}" type="slidenum">
              <a:rPr lang="en-US" smtClean="0"/>
              <a:pPr>
                <a:defRPr/>
              </a:pPr>
              <a:t>44</a:t>
            </a:fld>
            <a:endParaRPr lang="en-US" dirty="0"/>
          </a:p>
        </p:txBody>
      </p:sp>
      <p:sp>
        <p:nvSpPr>
          <p:cNvPr id="39" name="TextBox 7"/>
          <p:cNvSpPr txBox="1">
            <a:spLocks noChangeArrowheads="1"/>
          </p:cNvSpPr>
          <p:nvPr/>
        </p:nvSpPr>
        <p:spPr bwMode="auto">
          <a:xfrm>
            <a:off x="461963" y="6389730"/>
            <a:ext cx="8383587" cy="126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spcBef>
                <a:spcPct val="20000"/>
              </a:spcBef>
              <a:buClr>
                <a:schemeClr val="tx2"/>
              </a:buClr>
              <a:buSzPct val="80000"/>
              <a:defRPr sz="2800">
                <a:solidFill>
                  <a:schemeClr val="tx1"/>
                </a:solidFill>
                <a:latin typeface="Calibri" panose="020F0502020204030204" pitchFamily="34" charset="0"/>
              </a:defRPr>
            </a:lvl1pPr>
            <a:lvl2pPr marL="742950" indent="-285750">
              <a:spcBef>
                <a:spcPct val="20000"/>
              </a:spcBef>
              <a:buClr>
                <a:schemeClr val="tx2"/>
              </a:buClr>
              <a:buSzPct val="80000"/>
              <a:buFont typeface="Wingdings" panose="05000000000000000000" pitchFamily="2" charset="2"/>
              <a:buChar char="§"/>
              <a:defRPr sz="2400">
                <a:solidFill>
                  <a:schemeClr val="tx1"/>
                </a:solidFill>
                <a:latin typeface="Calibri" panose="020F0502020204030204" pitchFamily="34" charset="0"/>
              </a:defRPr>
            </a:lvl2pPr>
            <a:lvl3pPr marL="1143000" indent="-228600">
              <a:spcBef>
                <a:spcPct val="20000"/>
              </a:spcBef>
              <a:buClr>
                <a:schemeClr val="tx2"/>
              </a:buClr>
              <a:buSzPct val="80000"/>
              <a:buFont typeface="Wingdings" panose="05000000000000000000" pitchFamily="2" charset="2"/>
              <a:buChar char="§"/>
              <a:defRPr sz="2000">
                <a:solidFill>
                  <a:schemeClr val="tx1"/>
                </a:solidFill>
                <a:latin typeface="Calibri" panose="020F0502020204030204" pitchFamily="34" charset="0"/>
              </a:defRPr>
            </a:lvl3pPr>
            <a:lvl4pPr marL="16002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lnSpc>
                <a:spcPct val="90000"/>
              </a:lnSpc>
              <a:buClr>
                <a:srgbClr val="FFFFFF"/>
              </a:buClr>
              <a:buSzPct val="100000"/>
              <a:defRPr/>
            </a:pPr>
            <a:r>
              <a:rPr lang="en-US" sz="900" dirty="0"/>
              <a:t>This is a hypothetical example.</a:t>
            </a:r>
          </a:p>
        </p:txBody>
      </p:sp>
      <p:graphicFrame>
        <p:nvGraphicFramePr>
          <p:cNvPr id="3" name="Table 2"/>
          <p:cNvGraphicFramePr>
            <a:graphicFrameLocks noGrp="1"/>
          </p:cNvGraphicFramePr>
          <p:nvPr>
            <p:extLst>
              <p:ext uri="{D42A27DB-BD31-4B8C-83A1-F6EECF244321}">
                <p14:modId xmlns:p14="http://schemas.microsoft.com/office/powerpoint/2010/main" val="55701818"/>
              </p:ext>
            </p:extLst>
          </p:nvPr>
        </p:nvGraphicFramePr>
        <p:xfrm>
          <a:off x="468086" y="1344744"/>
          <a:ext cx="8207828" cy="4951552"/>
        </p:xfrm>
        <a:graphic>
          <a:graphicData uri="http://schemas.openxmlformats.org/drawingml/2006/table">
            <a:tbl>
              <a:tblPr firstRow="1" bandRow="1">
                <a:tableStyleId>{5C22544A-7EE6-4342-B048-85BDC9FD1C3A}</a:tableStyleId>
              </a:tblPr>
              <a:tblGrid>
                <a:gridCol w="474617">
                  <a:extLst>
                    <a:ext uri="{9D8B030D-6E8A-4147-A177-3AD203B41FA5}">
                      <a16:colId xmlns:a16="http://schemas.microsoft.com/office/drawing/2014/main" val="20000"/>
                    </a:ext>
                  </a:extLst>
                </a:gridCol>
                <a:gridCol w="1776548">
                  <a:extLst>
                    <a:ext uri="{9D8B030D-6E8A-4147-A177-3AD203B41FA5}">
                      <a16:colId xmlns:a16="http://schemas.microsoft.com/office/drawing/2014/main" val="20001"/>
                    </a:ext>
                  </a:extLst>
                </a:gridCol>
                <a:gridCol w="5956663">
                  <a:extLst>
                    <a:ext uri="{9D8B030D-6E8A-4147-A177-3AD203B41FA5}">
                      <a16:colId xmlns:a16="http://schemas.microsoft.com/office/drawing/2014/main" val="20002"/>
                    </a:ext>
                  </a:extLst>
                </a:gridCol>
              </a:tblGrid>
              <a:tr h="309472">
                <a:tc>
                  <a:txBody>
                    <a:bodyPr/>
                    <a:lstStyle/>
                    <a:p>
                      <a:pPr algn="ctr"/>
                      <a:r>
                        <a:rPr lang="en-US" dirty="0"/>
                        <a:t>Age</a:t>
                      </a:r>
                    </a:p>
                  </a:txBody>
                  <a:tcPr marL="0" marR="0" marT="0" marB="0" anchor="ctr">
                    <a:lnB w="9525" cap="flat" cmpd="sng" algn="ctr">
                      <a:solidFill>
                        <a:schemeClr val="bg1"/>
                      </a:solidFill>
                      <a:prstDash val="solid"/>
                      <a:round/>
                      <a:headEnd type="none" w="med" len="med"/>
                      <a:tailEnd type="none" w="med" len="med"/>
                    </a:lnB>
                  </a:tcPr>
                </a:tc>
                <a:tc>
                  <a:txBody>
                    <a:bodyPr/>
                    <a:lstStyle/>
                    <a:p>
                      <a:endParaRPr lang="en-US" dirty="0"/>
                    </a:p>
                  </a:txBody>
                  <a:tcPr marR="0" marT="0" marB="0" anchor="ctr">
                    <a:lnB w="9525" cap="flat" cmpd="sng" algn="ctr">
                      <a:solidFill>
                        <a:srgbClr val="969696"/>
                      </a:solidFill>
                      <a:prstDash val="solid"/>
                      <a:round/>
                      <a:headEnd type="none" w="med" len="med"/>
                      <a:tailEnd type="none" w="med" len="med"/>
                    </a:lnB>
                    <a:noFill/>
                  </a:tcPr>
                </a:tc>
                <a:tc>
                  <a:txBody>
                    <a:bodyPr/>
                    <a:lstStyle/>
                    <a:p>
                      <a:endParaRPr lang="en-US" dirty="0">
                        <a:solidFill>
                          <a:schemeClr val="tx1"/>
                        </a:solidFill>
                      </a:endParaRPr>
                    </a:p>
                  </a:txBody>
                  <a:tcPr marR="0" marT="0" marB="0" anchor="ctr">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00"/>
                  </a:ext>
                </a:extLst>
              </a:tr>
              <a:tr h="309472">
                <a:tc>
                  <a:txBody>
                    <a:bodyPr/>
                    <a:lstStyle/>
                    <a:p>
                      <a:pPr algn="ctr"/>
                      <a:r>
                        <a:rPr lang="en-US" dirty="0">
                          <a:solidFill>
                            <a:srgbClr val="FFFFFF"/>
                          </a:solidFill>
                        </a:rPr>
                        <a:t>60</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r>
                        <a:rPr lang="en-US" dirty="0"/>
                        <a:t>Married; both 60</a:t>
                      </a: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01"/>
                  </a:ext>
                </a:extLst>
              </a:tr>
              <a:tr h="309472">
                <a:tc>
                  <a:txBody>
                    <a:bodyPr/>
                    <a:lstStyle/>
                    <a:p>
                      <a:pPr algn="ctr"/>
                      <a:r>
                        <a:rPr lang="en-US" dirty="0">
                          <a:solidFill>
                            <a:srgbClr val="FFFFFF"/>
                          </a:solidFill>
                        </a:rPr>
                        <a:t>62</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endParaRPr lang="en-US" dirty="0"/>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02"/>
                  </a:ext>
                </a:extLst>
              </a:tr>
              <a:tr h="309472">
                <a:tc>
                  <a:txBody>
                    <a:bodyPr/>
                    <a:lstStyle/>
                    <a:p>
                      <a:pPr algn="ctr"/>
                      <a:r>
                        <a:rPr lang="en-US" dirty="0">
                          <a:solidFill>
                            <a:srgbClr val="FFFFFF"/>
                          </a:solidFill>
                        </a:rPr>
                        <a:t>64</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endParaRPr lang="en-US" dirty="0"/>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03"/>
                  </a:ext>
                </a:extLst>
              </a:tr>
              <a:tr h="309472">
                <a:tc>
                  <a:txBody>
                    <a:bodyPr/>
                    <a:lstStyle/>
                    <a:p>
                      <a:pPr algn="ctr"/>
                      <a:r>
                        <a:rPr lang="en-US" dirty="0">
                          <a:solidFill>
                            <a:srgbClr val="FFFFFF"/>
                          </a:solidFill>
                        </a:rPr>
                        <a:t>66</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3">
                        <a:lumMod val="5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FFFFFF"/>
                          </a:solidFill>
                        </a:rPr>
                        <a:t>Full age filing</a:t>
                      </a: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chemeClr val="accent3">
                        <a:lumMod val="75000"/>
                      </a:schemeClr>
                    </a:solidFill>
                  </a:tcPr>
                </a:tc>
                <a:tc>
                  <a:txBody>
                    <a:bodyPr/>
                    <a:lstStyle/>
                    <a:p>
                      <a:r>
                        <a:rPr lang="en-US" sz="1800" b="1" kern="1200" baseline="0" dirty="0">
                          <a:solidFill>
                            <a:schemeClr val="tx2"/>
                          </a:solidFill>
                          <a:latin typeface="+mn-lt"/>
                          <a:ea typeface="+mn-ea"/>
                          <a:cs typeface="+mn-cs"/>
                        </a:rPr>
                        <a:t>Harry’s </a:t>
                      </a:r>
                      <a:r>
                        <a:rPr lang="en-US" sz="1800" kern="1200" dirty="0">
                          <a:solidFill>
                            <a:schemeClr val="dk1"/>
                          </a:solidFill>
                          <a:latin typeface="+mn-lt"/>
                          <a:ea typeface="+mn-ea"/>
                          <a:cs typeface="+mn-cs"/>
                        </a:rPr>
                        <a:t>full monthly S.S. benefit at </a:t>
                      </a:r>
                      <a:r>
                        <a:rPr lang="en-US" sz="1800" b="1" kern="1200" baseline="0" dirty="0">
                          <a:solidFill>
                            <a:schemeClr val="tx2"/>
                          </a:solidFill>
                          <a:latin typeface="+mn-lt"/>
                          <a:ea typeface="+mn-ea"/>
                          <a:cs typeface="+mn-cs"/>
                        </a:rPr>
                        <a:t>age 66 </a:t>
                      </a:r>
                      <a:r>
                        <a:rPr lang="en-US" sz="1800" kern="1200" dirty="0">
                          <a:solidFill>
                            <a:schemeClr val="dk1"/>
                          </a:solidFill>
                          <a:latin typeface="+mn-lt"/>
                          <a:ea typeface="+mn-ea"/>
                          <a:cs typeface="+mn-cs"/>
                        </a:rPr>
                        <a:t>will</a:t>
                      </a:r>
                      <a:r>
                        <a:rPr lang="en-US" sz="1800" kern="1200" baseline="0" dirty="0">
                          <a:solidFill>
                            <a:schemeClr val="dk1"/>
                          </a:solidFill>
                          <a:latin typeface="+mn-lt"/>
                          <a:ea typeface="+mn-ea"/>
                          <a:cs typeface="+mn-cs"/>
                        </a:rPr>
                        <a:t> be </a:t>
                      </a:r>
                      <a:r>
                        <a:rPr lang="en-US" sz="1800" b="1" kern="1200" baseline="0" dirty="0">
                          <a:solidFill>
                            <a:schemeClr val="tx2"/>
                          </a:solidFill>
                          <a:latin typeface="+mn-lt"/>
                          <a:ea typeface="+mn-ea"/>
                          <a:cs typeface="+mn-cs"/>
                        </a:rPr>
                        <a:t>$2,000</a:t>
                      </a:r>
                      <a:endParaRPr lang="en-US" sz="1800" b="1" kern="1200" dirty="0">
                        <a:solidFill>
                          <a:schemeClr val="tx2"/>
                        </a:solidFill>
                        <a:latin typeface="+mn-lt"/>
                        <a:ea typeface="+mn-ea"/>
                        <a:cs typeface="+mn-cs"/>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04"/>
                  </a:ext>
                </a:extLst>
              </a:tr>
              <a:tr h="309472">
                <a:tc>
                  <a:txBody>
                    <a:bodyPr/>
                    <a:lstStyle/>
                    <a:p>
                      <a:pPr algn="ctr"/>
                      <a:r>
                        <a:rPr lang="en-US" dirty="0">
                          <a:solidFill>
                            <a:srgbClr val="FFFFFF"/>
                          </a:solidFill>
                        </a:rPr>
                        <a:t>68</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endParaRPr lang="en-US" dirty="0"/>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05"/>
                  </a:ext>
                </a:extLst>
              </a:tr>
              <a:tr h="309472">
                <a:tc>
                  <a:txBody>
                    <a:bodyPr/>
                    <a:lstStyle/>
                    <a:p>
                      <a:pPr algn="ctr"/>
                      <a:r>
                        <a:rPr lang="en-US" dirty="0">
                          <a:solidFill>
                            <a:srgbClr val="FFFFFF"/>
                          </a:solidFill>
                        </a:rPr>
                        <a:t>70</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endParaRPr lang="en-US" dirty="0"/>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06"/>
                  </a:ext>
                </a:extLst>
              </a:tr>
              <a:tr h="309472">
                <a:tc>
                  <a:txBody>
                    <a:bodyPr/>
                    <a:lstStyle/>
                    <a:p>
                      <a:pPr algn="ctr"/>
                      <a:r>
                        <a:rPr lang="en-US" dirty="0">
                          <a:solidFill>
                            <a:srgbClr val="FFFFFF"/>
                          </a:solidFill>
                        </a:rPr>
                        <a:t>72</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endParaRPr lang="en-US" dirty="0"/>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07"/>
                  </a:ext>
                </a:extLst>
              </a:tr>
              <a:tr h="309472">
                <a:tc>
                  <a:txBody>
                    <a:bodyPr/>
                    <a:lstStyle/>
                    <a:p>
                      <a:pPr algn="ctr"/>
                      <a:r>
                        <a:rPr lang="en-US" dirty="0">
                          <a:solidFill>
                            <a:srgbClr val="FFFFFF"/>
                          </a:solidFill>
                        </a:rPr>
                        <a:t>74</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endParaRPr lang="en-US" dirty="0"/>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08"/>
                  </a:ext>
                </a:extLst>
              </a:tr>
              <a:tr h="309472">
                <a:tc>
                  <a:txBody>
                    <a:bodyPr/>
                    <a:lstStyle/>
                    <a:p>
                      <a:pPr algn="ctr"/>
                      <a:r>
                        <a:rPr lang="en-US" dirty="0">
                          <a:solidFill>
                            <a:srgbClr val="FFFFFF"/>
                          </a:solidFill>
                        </a:rPr>
                        <a:t>76</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r>
                        <a:rPr lang="en-US" dirty="0"/>
                        <a:t>Harry dies at 75</a:t>
                      </a: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09"/>
                  </a:ext>
                </a:extLst>
              </a:tr>
              <a:tr h="309472">
                <a:tc>
                  <a:txBody>
                    <a:bodyPr/>
                    <a:lstStyle/>
                    <a:p>
                      <a:pPr algn="ctr"/>
                      <a:r>
                        <a:rPr lang="en-US" dirty="0">
                          <a:solidFill>
                            <a:srgbClr val="FFFFFF"/>
                          </a:solidFill>
                        </a:rPr>
                        <a:t>78</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endParaRPr lang="en-US" dirty="0"/>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10"/>
                  </a:ext>
                </a:extLst>
              </a:tr>
              <a:tr h="309472">
                <a:tc>
                  <a:txBody>
                    <a:bodyPr/>
                    <a:lstStyle/>
                    <a:p>
                      <a:pPr algn="ctr"/>
                      <a:r>
                        <a:rPr lang="en-US" dirty="0">
                          <a:solidFill>
                            <a:srgbClr val="FFFFFF"/>
                          </a:solidFill>
                        </a:rPr>
                        <a:t>80</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endParaRPr lang="en-US" dirty="0"/>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11"/>
                  </a:ext>
                </a:extLst>
              </a:tr>
              <a:tr h="309472">
                <a:tc>
                  <a:txBody>
                    <a:bodyPr/>
                    <a:lstStyle/>
                    <a:p>
                      <a:pPr algn="ctr"/>
                      <a:r>
                        <a:rPr lang="en-US" dirty="0">
                          <a:solidFill>
                            <a:srgbClr val="FFFFFF"/>
                          </a:solidFill>
                        </a:rPr>
                        <a:t>82</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endParaRPr lang="en-US" dirty="0"/>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12"/>
                  </a:ext>
                </a:extLst>
              </a:tr>
              <a:tr h="309472">
                <a:tc>
                  <a:txBody>
                    <a:bodyPr/>
                    <a:lstStyle/>
                    <a:p>
                      <a:pPr algn="ctr"/>
                      <a:r>
                        <a:rPr lang="en-US" dirty="0">
                          <a:solidFill>
                            <a:srgbClr val="FFFFFF"/>
                          </a:solidFill>
                        </a:rPr>
                        <a:t>84</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endParaRPr lang="en-US" dirty="0"/>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13"/>
                  </a:ext>
                </a:extLst>
              </a:tr>
              <a:tr h="309472">
                <a:tc>
                  <a:txBody>
                    <a:bodyPr/>
                    <a:lstStyle/>
                    <a:p>
                      <a:pPr algn="ctr"/>
                      <a:r>
                        <a:rPr lang="en-US" dirty="0">
                          <a:solidFill>
                            <a:srgbClr val="FFFFFF"/>
                          </a:solidFill>
                        </a:rPr>
                        <a:t>86</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endParaRPr lang="en-US" dirty="0"/>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14"/>
                  </a:ext>
                </a:extLst>
              </a:tr>
              <a:tr h="309472">
                <a:tc>
                  <a:txBody>
                    <a:bodyPr/>
                    <a:lstStyle/>
                    <a:p>
                      <a:pPr algn="ctr"/>
                      <a:r>
                        <a:rPr lang="en-US" dirty="0">
                          <a:solidFill>
                            <a:srgbClr val="FFFFFF"/>
                          </a:solidFill>
                        </a:rPr>
                        <a:t>88</a:t>
                      </a:r>
                    </a:p>
                  </a:txBody>
                  <a:tcPr marL="0" marR="0" marT="0" marB="0" anchor="ctr">
                    <a:lnT w="9525" cap="flat" cmpd="sng" algn="ctr">
                      <a:solidFill>
                        <a:schemeClr val="bg1"/>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chemeClr val="tx1"/>
                    </a:solidFill>
                  </a:tcPr>
                </a:tc>
                <a:tc>
                  <a:txBody>
                    <a:bodyPr/>
                    <a:lstStyle/>
                    <a:p>
                      <a:r>
                        <a:rPr lang="en-US" dirty="0"/>
                        <a:t>Ruth dies at 88</a:t>
                      </a: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15"/>
                  </a:ext>
                </a:extLst>
              </a:tr>
            </a:tbl>
          </a:graphicData>
        </a:graphic>
      </p:graphicFrame>
      <p:sp>
        <p:nvSpPr>
          <p:cNvPr id="46" name="Rectangle 34"/>
          <p:cNvSpPr>
            <a:spLocks noChangeArrowheads="1"/>
          </p:cNvSpPr>
          <p:nvPr/>
        </p:nvSpPr>
        <p:spPr bwMode="auto">
          <a:xfrm>
            <a:off x="3405400" y="3050971"/>
            <a:ext cx="4628255" cy="776445"/>
          </a:xfrm>
          <a:prstGeom prst="rect">
            <a:avLst/>
          </a:prstGeom>
          <a:solidFill>
            <a:schemeClr val="bg1"/>
          </a:solidFill>
          <a:ln w="28575">
            <a:solidFill>
              <a:schemeClr val="tx1"/>
            </a:solidFill>
            <a:miter lim="800000"/>
            <a:headEnd/>
            <a:tailEnd/>
          </a:ln>
          <a:effectLst>
            <a:outerShdw blurRad="50800" dist="38100" dir="2700000" algn="tl" rotWithShape="0">
              <a:prstClr val="black">
                <a:alpha val="40000"/>
              </a:prstClr>
            </a:outerShdw>
          </a:effectLst>
          <a:extLst/>
        </p:spPr>
        <p:txBody>
          <a:bodyPr lIns="137160" anchor="ctr" anchorCtr="0"/>
          <a:lstStyle/>
          <a:p>
            <a:pPr algn="l">
              <a:defRPr/>
            </a:pPr>
            <a:r>
              <a:rPr lang="en-US" b="1" dirty="0">
                <a:solidFill>
                  <a:schemeClr val="tx2"/>
                </a:solidFill>
                <a:latin typeface="+mn-lt"/>
                <a:cs typeface="+mn-cs"/>
              </a:rPr>
              <a:t>Ruth</a:t>
            </a:r>
            <a:r>
              <a:rPr lang="en-US" dirty="0">
                <a:solidFill>
                  <a:schemeClr val="dk1"/>
                </a:solidFill>
                <a:latin typeface="+mn-lt"/>
                <a:cs typeface="+mn-cs"/>
              </a:rPr>
              <a:t> stayed home and raised the family, </a:t>
            </a:r>
            <a:br>
              <a:rPr lang="en-US" dirty="0">
                <a:solidFill>
                  <a:schemeClr val="dk1"/>
                </a:solidFill>
                <a:latin typeface="+mn-lt"/>
                <a:cs typeface="+mn-cs"/>
              </a:rPr>
            </a:br>
            <a:r>
              <a:rPr lang="en-US" dirty="0">
                <a:solidFill>
                  <a:schemeClr val="dk1"/>
                </a:solidFill>
                <a:latin typeface="+mn-lt"/>
                <a:cs typeface="+mn-cs"/>
              </a:rPr>
              <a:t>so she has </a:t>
            </a:r>
            <a:r>
              <a:rPr lang="en-US" b="1" dirty="0">
                <a:solidFill>
                  <a:schemeClr val="tx2"/>
                </a:solidFill>
                <a:latin typeface="+mn-lt"/>
                <a:cs typeface="+mn-cs"/>
              </a:rPr>
              <a:t>no earned S.S. benefits of her own</a:t>
            </a:r>
            <a:r>
              <a:rPr lang="en-US" dirty="0">
                <a:solidFill>
                  <a:srgbClr val="002D5B"/>
                </a:solidFill>
                <a:latin typeface="+mn-lt"/>
                <a:cs typeface="+mn-cs"/>
              </a:rPr>
              <a:t>.</a:t>
            </a:r>
            <a:endParaRPr lang="en-US" dirty="0">
              <a:solidFill>
                <a:schemeClr val="tx2"/>
              </a:solidFill>
              <a:latin typeface="+mn-lt"/>
              <a:cs typeface="+mn-cs"/>
            </a:endParaRPr>
          </a:p>
        </p:txBody>
      </p:sp>
      <p:pic>
        <p:nvPicPr>
          <p:cNvPr id="48" name="Picture 47" descr="Older-Couple-2.jpg"/>
          <p:cNvPicPr>
            <a:picLocks noChangeAspect="1"/>
          </p:cNvPicPr>
          <p:nvPr/>
        </p:nvPicPr>
        <p:blipFill rotWithShape="1">
          <a:blip r:embed="rId3" cstate="print">
            <a:extLst>
              <a:ext uri="{28A0092B-C50C-407E-A947-70E740481C1C}">
                <a14:useLocalDpi xmlns:a14="http://schemas.microsoft.com/office/drawing/2010/main" val="0"/>
              </a:ext>
            </a:extLst>
          </a:blip>
          <a:srcRect t="3282" b="7843"/>
          <a:stretch/>
        </p:blipFill>
        <p:spPr>
          <a:xfrm>
            <a:off x="7192371" y="346164"/>
            <a:ext cx="1455240" cy="1221376"/>
          </a:xfrm>
          <a:prstGeom prst="rect">
            <a:avLst/>
          </a:prstGeom>
          <a:noFill/>
          <a:ln w="19050">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835828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30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4"/>
          <p:cNvSpPr>
            <a:spLocks noGrp="1" noChangeArrowheads="1"/>
          </p:cNvSpPr>
          <p:nvPr>
            <p:ph type="title"/>
          </p:nvPr>
        </p:nvSpPr>
        <p:spPr/>
        <p:txBody>
          <a:bodyPr/>
          <a:lstStyle/>
          <a:p>
            <a:r>
              <a:rPr lang="en-US" dirty="0"/>
              <a:t>Scenario 1: both file early	</a:t>
            </a:r>
          </a:p>
        </p:txBody>
      </p:sp>
      <p:sp>
        <p:nvSpPr>
          <p:cNvPr id="6" name="Slide Number Placeholder 5"/>
          <p:cNvSpPr>
            <a:spLocks noGrp="1"/>
          </p:cNvSpPr>
          <p:nvPr>
            <p:ph type="sldNum" sz="quarter" idx="12"/>
          </p:nvPr>
        </p:nvSpPr>
        <p:spPr/>
        <p:txBody>
          <a:bodyPr/>
          <a:lstStyle/>
          <a:p>
            <a:pPr>
              <a:defRPr/>
            </a:pPr>
            <a:fld id="{5A296027-BCC7-4F88-9C12-58AA7227D77E}" type="slidenum">
              <a:rPr lang="en-US" smtClean="0"/>
              <a:pPr>
                <a:defRPr/>
              </a:pPr>
              <a:t>45</a:t>
            </a:fld>
            <a:endParaRPr lang="en-US" dirty="0"/>
          </a:p>
        </p:txBody>
      </p:sp>
      <p:sp>
        <p:nvSpPr>
          <p:cNvPr id="34" name="TextBox 7"/>
          <p:cNvSpPr txBox="1">
            <a:spLocks noChangeArrowheads="1"/>
          </p:cNvSpPr>
          <p:nvPr/>
        </p:nvSpPr>
        <p:spPr bwMode="auto">
          <a:xfrm>
            <a:off x="461963" y="6389730"/>
            <a:ext cx="8383587" cy="126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spcBef>
                <a:spcPct val="20000"/>
              </a:spcBef>
              <a:buClr>
                <a:schemeClr val="tx2"/>
              </a:buClr>
              <a:buSzPct val="80000"/>
              <a:defRPr sz="2800">
                <a:solidFill>
                  <a:schemeClr val="tx1"/>
                </a:solidFill>
                <a:latin typeface="Calibri" panose="020F0502020204030204" pitchFamily="34" charset="0"/>
              </a:defRPr>
            </a:lvl1pPr>
            <a:lvl2pPr marL="742950" indent="-285750">
              <a:spcBef>
                <a:spcPct val="20000"/>
              </a:spcBef>
              <a:buClr>
                <a:schemeClr val="tx2"/>
              </a:buClr>
              <a:buSzPct val="80000"/>
              <a:buFont typeface="Wingdings" panose="05000000000000000000" pitchFamily="2" charset="2"/>
              <a:buChar char="§"/>
              <a:defRPr sz="2400">
                <a:solidFill>
                  <a:schemeClr val="tx1"/>
                </a:solidFill>
                <a:latin typeface="Calibri" panose="020F0502020204030204" pitchFamily="34" charset="0"/>
              </a:defRPr>
            </a:lvl2pPr>
            <a:lvl3pPr marL="1143000" indent="-228600">
              <a:spcBef>
                <a:spcPct val="20000"/>
              </a:spcBef>
              <a:buClr>
                <a:schemeClr val="tx2"/>
              </a:buClr>
              <a:buSzPct val="80000"/>
              <a:buFont typeface="Wingdings" panose="05000000000000000000" pitchFamily="2" charset="2"/>
              <a:buChar char="§"/>
              <a:defRPr sz="2000">
                <a:solidFill>
                  <a:schemeClr val="tx1"/>
                </a:solidFill>
                <a:latin typeface="Calibri" panose="020F0502020204030204" pitchFamily="34" charset="0"/>
              </a:defRPr>
            </a:lvl3pPr>
            <a:lvl4pPr marL="16002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lnSpc>
                <a:spcPct val="90000"/>
              </a:lnSpc>
              <a:buClr>
                <a:srgbClr val="FFFFFF"/>
              </a:buClr>
              <a:buSzPct val="100000"/>
              <a:defRPr/>
            </a:pPr>
            <a:r>
              <a:rPr lang="en-US" sz="900" dirty="0"/>
              <a:t>This is a hypothetical example.</a:t>
            </a:r>
          </a:p>
        </p:txBody>
      </p:sp>
      <p:graphicFrame>
        <p:nvGraphicFramePr>
          <p:cNvPr id="35" name="Table 34"/>
          <p:cNvGraphicFramePr>
            <a:graphicFrameLocks noGrp="1"/>
          </p:cNvGraphicFramePr>
          <p:nvPr>
            <p:extLst>
              <p:ext uri="{D42A27DB-BD31-4B8C-83A1-F6EECF244321}">
                <p14:modId xmlns:p14="http://schemas.microsoft.com/office/powerpoint/2010/main" val="1017300839"/>
              </p:ext>
            </p:extLst>
          </p:nvPr>
        </p:nvGraphicFramePr>
        <p:xfrm>
          <a:off x="468086" y="1344744"/>
          <a:ext cx="8207828" cy="4951552"/>
        </p:xfrm>
        <a:graphic>
          <a:graphicData uri="http://schemas.openxmlformats.org/drawingml/2006/table">
            <a:tbl>
              <a:tblPr firstRow="1" bandRow="1">
                <a:tableStyleId>{5C22544A-7EE6-4342-B048-85BDC9FD1C3A}</a:tableStyleId>
              </a:tblPr>
              <a:tblGrid>
                <a:gridCol w="474617">
                  <a:extLst>
                    <a:ext uri="{9D8B030D-6E8A-4147-A177-3AD203B41FA5}">
                      <a16:colId xmlns:a16="http://schemas.microsoft.com/office/drawing/2014/main" val="20000"/>
                    </a:ext>
                  </a:extLst>
                </a:gridCol>
                <a:gridCol w="1776548">
                  <a:extLst>
                    <a:ext uri="{9D8B030D-6E8A-4147-A177-3AD203B41FA5}">
                      <a16:colId xmlns:a16="http://schemas.microsoft.com/office/drawing/2014/main" val="20001"/>
                    </a:ext>
                  </a:extLst>
                </a:gridCol>
                <a:gridCol w="5956663">
                  <a:extLst>
                    <a:ext uri="{9D8B030D-6E8A-4147-A177-3AD203B41FA5}">
                      <a16:colId xmlns:a16="http://schemas.microsoft.com/office/drawing/2014/main" val="20002"/>
                    </a:ext>
                  </a:extLst>
                </a:gridCol>
              </a:tblGrid>
              <a:tr h="309472">
                <a:tc>
                  <a:txBody>
                    <a:bodyPr/>
                    <a:lstStyle/>
                    <a:p>
                      <a:pPr algn="ctr"/>
                      <a:r>
                        <a:rPr lang="en-US" dirty="0"/>
                        <a:t>Age</a:t>
                      </a:r>
                    </a:p>
                  </a:txBody>
                  <a:tcPr marL="0" marR="0" marT="0" marB="0" anchor="ctr">
                    <a:lnB w="9525" cap="flat" cmpd="sng" algn="ctr">
                      <a:solidFill>
                        <a:schemeClr val="bg1"/>
                      </a:solidFill>
                      <a:prstDash val="solid"/>
                      <a:round/>
                      <a:headEnd type="none" w="med" len="med"/>
                      <a:tailEnd type="none" w="med" len="med"/>
                    </a:lnB>
                  </a:tcPr>
                </a:tc>
                <a:tc>
                  <a:txBody>
                    <a:bodyPr/>
                    <a:lstStyle/>
                    <a:p>
                      <a:endParaRPr lang="en-US" dirty="0"/>
                    </a:p>
                  </a:txBody>
                  <a:tcPr marR="0" marT="0" marB="0" anchor="ctr">
                    <a:lnB w="9525" cap="flat" cmpd="sng" algn="ctr">
                      <a:solidFill>
                        <a:srgbClr val="969696"/>
                      </a:solidFill>
                      <a:prstDash val="solid"/>
                      <a:round/>
                      <a:headEnd type="none" w="med" len="med"/>
                      <a:tailEnd type="none" w="med" len="med"/>
                    </a:lnB>
                    <a:noFill/>
                  </a:tcPr>
                </a:tc>
                <a:tc>
                  <a:txBody>
                    <a:bodyPr/>
                    <a:lstStyle/>
                    <a:p>
                      <a:endParaRPr lang="en-US" dirty="0">
                        <a:solidFill>
                          <a:schemeClr val="tx1"/>
                        </a:solidFill>
                      </a:endParaRPr>
                    </a:p>
                  </a:txBody>
                  <a:tcPr marR="0" marT="0" marB="0" anchor="ctr">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00"/>
                  </a:ext>
                </a:extLst>
              </a:tr>
              <a:tr h="309472">
                <a:tc>
                  <a:txBody>
                    <a:bodyPr/>
                    <a:lstStyle/>
                    <a:p>
                      <a:pPr algn="ctr"/>
                      <a:r>
                        <a:rPr lang="en-US" dirty="0">
                          <a:solidFill>
                            <a:srgbClr val="FFFFFF"/>
                          </a:solidFill>
                        </a:rPr>
                        <a:t>60</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r>
                        <a:rPr lang="en-US" dirty="0"/>
                        <a:t>Married; both 60</a:t>
                      </a: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01"/>
                  </a:ext>
                </a:extLst>
              </a:tr>
              <a:tr h="309472">
                <a:tc>
                  <a:txBody>
                    <a:bodyPr/>
                    <a:lstStyle/>
                    <a:p>
                      <a:pPr algn="ctr"/>
                      <a:r>
                        <a:rPr lang="en-US" dirty="0">
                          <a:solidFill>
                            <a:srgbClr val="FFFFFF"/>
                          </a:solidFill>
                        </a:rPr>
                        <a:t>62</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3">
                        <a:lumMod val="50000"/>
                      </a:schemeClr>
                    </a:solidFill>
                  </a:tcPr>
                </a:tc>
                <a:tc>
                  <a:txBody>
                    <a:bodyPr/>
                    <a:lstStyle/>
                    <a:p>
                      <a:r>
                        <a:rPr lang="en-US" b="1" dirty="0">
                          <a:solidFill>
                            <a:srgbClr val="FFFFFF"/>
                          </a:solidFill>
                        </a:rPr>
                        <a:t>Early filing</a:t>
                      </a: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chemeClr val="accent3">
                        <a:lumMod val="75000"/>
                      </a:schemeClr>
                    </a:solidFill>
                  </a:tcPr>
                </a:tc>
                <a:tc>
                  <a:txBody>
                    <a:bodyPr/>
                    <a:lstStyle/>
                    <a:p>
                      <a:r>
                        <a:rPr lang="en-US" sz="1800" b="1" kern="1200" baseline="0" dirty="0">
                          <a:solidFill>
                            <a:schemeClr val="tx2"/>
                          </a:solidFill>
                          <a:latin typeface="+mn-lt"/>
                          <a:ea typeface="+mn-ea"/>
                          <a:cs typeface="+mn-cs"/>
                        </a:rPr>
                        <a:t>Harry’s</a:t>
                      </a:r>
                      <a:r>
                        <a:rPr lang="en-US" dirty="0">
                          <a:solidFill>
                            <a:schemeClr val="tx1"/>
                          </a:solidFill>
                        </a:rPr>
                        <a:t> monthly</a:t>
                      </a:r>
                      <a:r>
                        <a:rPr lang="en-US" baseline="0" dirty="0">
                          <a:solidFill>
                            <a:schemeClr val="tx1"/>
                          </a:solidFill>
                        </a:rPr>
                        <a:t> S.S. benefit at </a:t>
                      </a:r>
                      <a:r>
                        <a:rPr lang="en-US" sz="1800" b="1" kern="1200" baseline="0" dirty="0">
                          <a:solidFill>
                            <a:schemeClr val="tx2"/>
                          </a:solidFill>
                          <a:latin typeface="+mn-lt"/>
                          <a:ea typeface="+mn-ea"/>
                          <a:cs typeface="+mn-cs"/>
                        </a:rPr>
                        <a:t>age 62 </a:t>
                      </a:r>
                      <a:r>
                        <a:rPr lang="en-US" baseline="0" dirty="0">
                          <a:solidFill>
                            <a:schemeClr val="tx1"/>
                          </a:solidFill>
                        </a:rPr>
                        <a:t>is </a:t>
                      </a:r>
                      <a:r>
                        <a:rPr lang="en-US" sz="1800" b="1" kern="1200" baseline="0" dirty="0">
                          <a:solidFill>
                            <a:schemeClr val="tx2"/>
                          </a:solidFill>
                          <a:latin typeface="+mn-lt"/>
                          <a:ea typeface="+mn-ea"/>
                          <a:cs typeface="+mn-cs"/>
                        </a:rPr>
                        <a:t>$1,500</a:t>
                      </a: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02"/>
                  </a:ext>
                </a:extLst>
              </a:tr>
              <a:tr h="309472">
                <a:tc>
                  <a:txBody>
                    <a:bodyPr/>
                    <a:lstStyle/>
                    <a:p>
                      <a:pPr algn="ctr"/>
                      <a:r>
                        <a:rPr lang="en-US" dirty="0">
                          <a:solidFill>
                            <a:srgbClr val="FFFFFF"/>
                          </a:solidFill>
                        </a:rPr>
                        <a:t>64</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endParaRPr lang="en-US" dirty="0"/>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03"/>
                  </a:ext>
                </a:extLst>
              </a:tr>
              <a:tr h="309472">
                <a:tc>
                  <a:txBody>
                    <a:bodyPr/>
                    <a:lstStyle/>
                    <a:p>
                      <a:pPr algn="ctr"/>
                      <a:r>
                        <a:rPr lang="en-US" dirty="0">
                          <a:solidFill>
                            <a:srgbClr val="FFFFFF"/>
                          </a:solidFill>
                        </a:rPr>
                        <a:t>66</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endParaRPr lang="en-US" dirty="0"/>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sz="1800" kern="1200" dirty="0">
                        <a:solidFill>
                          <a:schemeClr val="dk1"/>
                        </a:solidFill>
                        <a:latin typeface="+mn-lt"/>
                        <a:ea typeface="+mn-ea"/>
                        <a:cs typeface="+mn-cs"/>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04"/>
                  </a:ext>
                </a:extLst>
              </a:tr>
              <a:tr h="309472">
                <a:tc>
                  <a:txBody>
                    <a:bodyPr/>
                    <a:lstStyle/>
                    <a:p>
                      <a:pPr algn="ctr"/>
                      <a:r>
                        <a:rPr lang="en-US" dirty="0">
                          <a:solidFill>
                            <a:srgbClr val="FFFFFF"/>
                          </a:solidFill>
                        </a:rPr>
                        <a:t>68</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endParaRPr lang="en-US" dirty="0"/>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05"/>
                  </a:ext>
                </a:extLst>
              </a:tr>
              <a:tr h="309472">
                <a:tc>
                  <a:txBody>
                    <a:bodyPr/>
                    <a:lstStyle/>
                    <a:p>
                      <a:pPr algn="ctr"/>
                      <a:r>
                        <a:rPr lang="en-US" dirty="0">
                          <a:solidFill>
                            <a:srgbClr val="FFFFFF"/>
                          </a:solidFill>
                        </a:rPr>
                        <a:t>70</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endParaRPr lang="en-US" dirty="0"/>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06"/>
                  </a:ext>
                </a:extLst>
              </a:tr>
              <a:tr h="309472">
                <a:tc>
                  <a:txBody>
                    <a:bodyPr/>
                    <a:lstStyle/>
                    <a:p>
                      <a:pPr algn="ctr"/>
                      <a:r>
                        <a:rPr lang="en-US" dirty="0">
                          <a:solidFill>
                            <a:srgbClr val="FFFFFF"/>
                          </a:solidFill>
                        </a:rPr>
                        <a:t>72</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endParaRPr lang="en-US" dirty="0"/>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07"/>
                  </a:ext>
                </a:extLst>
              </a:tr>
              <a:tr h="309472">
                <a:tc>
                  <a:txBody>
                    <a:bodyPr/>
                    <a:lstStyle/>
                    <a:p>
                      <a:pPr algn="ctr"/>
                      <a:r>
                        <a:rPr lang="en-US" dirty="0">
                          <a:solidFill>
                            <a:srgbClr val="FFFFFF"/>
                          </a:solidFill>
                        </a:rPr>
                        <a:t>74</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endParaRPr lang="en-US" dirty="0"/>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08"/>
                  </a:ext>
                </a:extLst>
              </a:tr>
              <a:tr h="309472">
                <a:tc>
                  <a:txBody>
                    <a:bodyPr/>
                    <a:lstStyle/>
                    <a:p>
                      <a:pPr algn="ctr"/>
                      <a:r>
                        <a:rPr lang="en-US" dirty="0">
                          <a:solidFill>
                            <a:srgbClr val="FFFFFF"/>
                          </a:solidFill>
                        </a:rPr>
                        <a:t>76</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r>
                        <a:rPr lang="en-US" dirty="0"/>
                        <a:t>Harry dies at 75</a:t>
                      </a: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sz="1800" b="1" kern="1200" baseline="0" dirty="0">
                        <a:solidFill>
                          <a:schemeClr val="tx2"/>
                        </a:solidFill>
                        <a:latin typeface="+mn-lt"/>
                        <a:ea typeface="+mn-ea"/>
                        <a:cs typeface="+mn-cs"/>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09"/>
                  </a:ext>
                </a:extLst>
              </a:tr>
              <a:tr h="309472">
                <a:tc>
                  <a:txBody>
                    <a:bodyPr/>
                    <a:lstStyle/>
                    <a:p>
                      <a:pPr algn="ctr"/>
                      <a:r>
                        <a:rPr lang="en-US" dirty="0">
                          <a:solidFill>
                            <a:srgbClr val="FFFFFF"/>
                          </a:solidFill>
                        </a:rPr>
                        <a:t>78</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endParaRPr lang="en-US" dirty="0"/>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10"/>
                  </a:ext>
                </a:extLst>
              </a:tr>
              <a:tr h="309472">
                <a:tc>
                  <a:txBody>
                    <a:bodyPr/>
                    <a:lstStyle/>
                    <a:p>
                      <a:pPr algn="ctr"/>
                      <a:r>
                        <a:rPr lang="en-US" dirty="0">
                          <a:solidFill>
                            <a:srgbClr val="FFFFFF"/>
                          </a:solidFill>
                        </a:rPr>
                        <a:t>80</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endParaRPr lang="en-US" dirty="0"/>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11"/>
                  </a:ext>
                </a:extLst>
              </a:tr>
              <a:tr h="309472">
                <a:tc>
                  <a:txBody>
                    <a:bodyPr/>
                    <a:lstStyle/>
                    <a:p>
                      <a:pPr algn="ctr"/>
                      <a:r>
                        <a:rPr lang="en-US" dirty="0">
                          <a:solidFill>
                            <a:srgbClr val="FFFFFF"/>
                          </a:solidFill>
                        </a:rPr>
                        <a:t>82</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endParaRPr lang="en-US" dirty="0"/>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12"/>
                  </a:ext>
                </a:extLst>
              </a:tr>
              <a:tr h="309472">
                <a:tc>
                  <a:txBody>
                    <a:bodyPr/>
                    <a:lstStyle/>
                    <a:p>
                      <a:pPr algn="ctr"/>
                      <a:r>
                        <a:rPr lang="en-US" dirty="0">
                          <a:solidFill>
                            <a:srgbClr val="FFFFFF"/>
                          </a:solidFill>
                        </a:rPr>
                        <a:t>84</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endParaRPr lang="en-US" dirty="0"/>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13"/>
                  </a:ext>
                </a:extLst>
              </a:tr>
              <a:tr h="309472">
                <a:tc>
                  <a:txBody>
                    <a:bodyPr/>
                    <a:lstStyle/>
                    <a:p>
                      <a:pPr algn="ctr"/>
                      <a:r>
                        <a:rPr lang="en-US" dirty="0">
                          <a:solidFill>
                            <a:srgbClr val="FFFFFF"/>
                          </a:solidFill>
                        </a:rPr>
                        <a:t>86</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endParaRPr lang="en-US" dirty="0"/>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14"/>
                  </a:ext>
                </a:extLst>
              </a:tr>
              <a:tr h="309472">
                <a:tc>
                  <a:txBody>
                    <a:bodyPr/>
                    <a:lstStyle/>
                    <a:p>
                      <a:pPr algn="ctr"/>
                      <a:r>
                        <a:rPr lang="en-US" dirty="0">
                          <a:solidFill>
                            <a:srgbClr val="FFFFFF"/>
                          </a:solidFill>
                        </a:rPr>
                        <a:t>88</a:t>
                      </a:r>
                    </a:p>
                  </a:txBody>
                  <a:tcPr marL="0" marR="0" marT="0" marB="0" anchor="ctr">
                    <a:lnT w="9525" cap="flat" cmpd="sng" algn="ctr">
                      <a:solidFill>
                        <a:schemeClr val="bg1"/>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chemeClr val="tx1"/>
                    </a:solidFill>
                  </a:tcPr>
                </a:tc>
                <a:tc>
                  <a:txBody>
                    <a:bodyPr/>
                    <a:lstStyle/>
                    <a:p>
                      <a:r>
                        <a:rPr lang="en-US" dirty="0"/>
                        <a:t>Ruth dies at 88</a:t>
                      </a: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15"/>
                  </a:ext>
                </a:extLst>
              </a:tr>
            </a:tbl>
          </a:graphicData>
        </a:graphic>
      </p:graphicFrame>
      <p:pic>
        <p:nvPicPr>
          <p:cNvPr id="37" name="Picture 36" descr="Older-Couple-2.jpg"/>
          <p:cNvPicPr>
            <a:picLocks noChangeAspect="1"/>
          </p:cNvPicPr>
          <p:nvPr/>
        </p:nvPicPr>
        <p:blipFill rotWithShape="1">
          <a:blip r:embed="rId3" cstate="print">
            <a:extLst>
              <a:ext uri="{28A0092B-C50C-407E-A947-70E740481C1C}">
                <a14:useLocalDpi xmlns:a14="http://schemas.microsoft.com/office/drawing/2010/main" val="0"/>
              </a:ext>
            </a:extLst>
          </a:blip>
          <a:srcRect t="3282" b="7843"/>
          <a:stretch/>
        </p:blipFill>
        <p:spPr>
          <a:xfrm>
            <a:off x="7192371" y="346164"/>
            <a:ext cx="1455240" cy="1221376"/>
          </a:xfrm>
          <a:prstGeom prst="rect">
            <a:avLst/>
          </a:prstGeom>
          <a:noFill/>
          <a:ln w="19050">
            <a:solidFill>
              <a:schemeClr val="tx1"/>
            </a:solidFill>
          </a:ln>
          <a:effectLst>
            <a:outerShdw blurRad="50800" dist="38100" dir="2700000" algn="tl" rotWithShape="0">
              <a:prstClr val="black">
                <a:alpha val="40000"/>
              </a:prstClr>
            </a:outerShdw>
          </a:effectLst>
        </p:spPr>
      </p:pic>
      <p:sp>
        <p:nvSpPr>
          <p:cNvPr id="38" name="Rectangle 34"/>
          <p:cNvSpPr>
            <a:spLocks noChangeArrowheads="1"/>
          </p:cNvSpPr>
          <p:nvPr/>
        </p:nvSpPr>
        <p:spPr bwMode="auto">
          <a:xfrm>
            <a:off x="4127862" y="2423954"/>
            <a:ext cx="3108960" cy="776445"/>
          </a:xfrm>
          <a:prstGeom prst="rect">
            <a:avLst/>
          </a:prstGeom>
          <a:solidFill>
            <a:schemeClr val="bg1"/>
          </a:solidFill>
          <a:ln w="28575">
            <a:solidFill>
              <a:schemeClr val="tx1"/>
            </a:solidFill>
            <a:miter lim="800000"/>
            <a:headEnd/>
            <a:tailEnd/>
          </a:ln>
          <a:effectLst>
            <a:outerShdw blurRad="50800" dist="38100" dir="2700000" algn="tl" rotWithShape="0">
              <a:prstClr val="black">
                <a:alpha val="40000"/>
              </a:prstClr>
            </a:outerShdw>
          </a:effectLst>
          <a:extLst/>
        </p:spPr>
        <p:txBody>
          <a:bodyPr lIns="137160" anchor="ctr" anchorCtr="0"/>
          <a:lstStyle/>
          <a:p>
            <a:pPr algn="l">
              <a:defRPr/>
            </a:pPr>
            <a:r>
              <a:rPr lang="en-US" b="1" dirty="0">
                <a:solidFill>
                  <a:schemeClr val="tx2"/>
                </a:solidFill>
                <a:latin typeface="+mn-lt"/>
                <a:cs typeface="+mn-cs"/>
              </a:rPr>
              <a:t>Ruth’s</a:t>
            </a:r>
            <a:r>
              <a:rPr lang="en-US" dirty="0">
                <a:solidFill>
                  <a:schemeClr val="dk1"/>
                </a:solidFill>
                <a:latin typeface="+mn-lt"/>
                <a:cs typeface="+mn-cs"/>
              </a:rPr>
              <a:t> monthly S.S. benefit is </a:t>
            </a:r>
            <a:br>
              <a:rPr lang="en-US" dirty="0">
                <a:solidFill>
                  <a:schemeClr val="dk1"/>
                </a:solidFill>
                <a:latin typeface="+mn-lt"/>
                <a:cs typeface="+mn-cs"/>
              </a:rPr>
            </a:br>
            <a:r>
              <a:rPr lang="en-US" b="1" dirty="0">
                <a:solidFill>
                  <a:schemeClr val="tx2"/>
                </a:solidFill>
                <a:latin typeface="+mn-lt"/>
                <a:cs typeface="+mn-cs"/>
              </a:rPr>
              <a:t>35% of Harry’s PIA, </a:t>
            </a:r>
            <a:r>
              <a:rPr lang="en-US" dirty="0">
                <a:solidFill>
                  <a:schemeClr val="dk1"/>
                </a:solidFill>
                <a:latin typeface="+mn-lt"/>
                <a:cs typeface="+mn-cs"/>
              </a:rPr>
              <a:t>or </a:t>
            </a:r>
            <a:r>
              <a:rPr lang="en-US" b="1" dirty="0">
                <a:solidFill>
                  <a:schemeClr val="tx2"/>
                </a:solidFill>
                <a:latin typeface="+mn-lt"/>
                <a:cs typeface="+mn-cs"/>
              </a:rPr>
              <a:t>$700</a:t>
            </a:r>
            <a:r>
              <a:rPr lang="en-US" dirty="0">
                <a:solidFill>
                  <a:srgbClr val="002D5B"/>
                </a:solidFill>
                <a:latin typeface="+mn-lt"/>
                <a:cs typeface="+mn-cs"/>
              </a:rPr>
              <a:t>.</a:t>
            </a:r>
            <a:endParaRPr lang="en-US" b="1" dirty="0">
              <a:solidFill>
                <a:schemeClr val="tx2"/>
              </a:solidFill>
              <a:latin typeface="+mn-lt"/>
              <a:cs typeface="+mn-cs"/>
            </a:endParaRPr>
          </a:p>
        </p:txBody>
      </p:sp>
      <p:sp>
        <p:nvSpPr>
          <p:cNvPr id="4" name="Rectangle 3"/>
          <p:cNvSpPr/>
          <p:nvPr/>
        </p:nvSpPr>
        <p:spPr>
          <a:xfrm>
            <a:off x="2713839" y="4095736"/>
            <a:ext cx="5792598" cy="369332"/>
          </a:xfrm>
          <a:prstGeom prst="rect">
            <a:avLst/>
          </a:prstGeom>
        </p:spPr>
        <p:txBody>
          <a:bodyPr wrap="square">
            <a:spAutoFit/>
          </a:bodyPr>
          <a:lstStyle/>
          <a:p>
            <a:r>
              <a:rPr lang="en-US" b="1" dirty="0">
                <a:solidFill>
                  <a:schemeClr val="tx2"/>
                </a:solidFill>
              </a:rPr>
              <a:t>Ruth </a:t>
            </a:r>
            <a:r>
              <a:rPr lang="en-US" dirty="0"/>
              <a:t>collects </a:t>
            </a:r>
            <a:r>
              <a:rPr lang="en-US" b="1" dirty="0">
                <a:solidFill>
                  <a:schemeClr val="tx2"/>
                </a:solidFill>
              </a:rPr>
              <a:t>100% </a:t>
            </a:r>
            <a:r>
              <a:rPr lang="en-US" dirty="0"/>
              <a:t>of Harry’s monthly S.S. benefit of </a:t>
            </a:r>
            <a:r>
              <a:rPr lang="en-US" b="1" dirty="0">
                <a:solidFill>
                  <a:schemeClr val="tx2"/>
                </a:solidFill>
              </a:rPr>
              <a:t>$1,500</a:t>
            </a:r>
          </a:p>
        </p:txBody>
      </p:sp>
      <p:sp>
        <p:nvSpPr>
          <p:cNvPr id="5" name="Rectangle 4"/>
          <p:cNvSpPr/>
          <p:nvPr/>
        </p:nvSpPr>
        <p:spPr>
          <a:xfrm>
            <a:off x="2713839" y="5958091"/>
            <a:ext cx="5180202" cy="369332"/>
          </a:xfrm>
          <a:prstGeom prst="rect">
            <a:avLst/>
          </a:prstGeom>
        </p:spPr>
        <p:txBody>
          <a:bodyPr wrap="square">
            <a:spAutoFit/>
          </a:bodyPr>
          <a:lstStyle/>
          <a:p>
            <a:r>
              <a:rPr lang="en-US" b="1" dirty="0">
                <a:solidFill>
                  <a:schemeClr val="tx2"/>
                </a:solidFill>
              </a:rPr>
              <a:t>Ruth</a:t>
            </a:r>
            <a:r>
              <a:rPr lang="en-US" dirty="0"/>
              <a:t> collects a total of</a:t>
            </a:r>
            <a:r>
              <a:rPr lang="en-US" b="1" dirty="0">
                <a:solidFill>
                  <a:schemeClr val="tx2"/>
                </a:solidFill>
              </a:rPr>
              <a:t> $351,600 </a:t>
            </a:r>
            <a:r>
              <a:rPr lang="en-US" dirty="0"/>
              <a:t>over her lifetime</a:t>
            </a:r>
          </a:p>
        </p:txBody>
      </p:sp>
    </p:spTree>
    <p:extLst>
      <p:ext uri="{BB962C8B-B14F-4D97-AF65-F5344CB8AC3E}">
        <p14:creationId xmlns:p14="http://schemas.microsoft.com/office/powerpoint/2010/main" val="3688759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30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4" grpId="0"/>
      <p:bldP spid="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4"/>
          <p:cNvSpPr>
            <a:spLocks noGrp="1" noChangeArrowheads="1"/>
          </p:cNvSpPr>
          <p:nvPr>
            <p:ph type="title"/>
          </p:nvPr>
        </p:nvSpPr>
        <p:spPr/>
        <p:txBody>
          <a:bodyPr/>
          <a:lstStyle/>
          <a:p>
            <a:r>
              <a:rPr lang="en-US" dirty="0"/>
              <a:t>Scenario 2: both file at age 66	</a:t>
            </a:r>
          </a:p>
        </p:txBody>
      </p:sp>
      <p:sp>
        <p:nvSpPr>
          <p:cNvPr id="5" name="Slide Number Placeholder 4"/>
          <p:cNvSpPr>
            <a:spLocks noGrp="1"/>
          </p:cNvSpPr>
          <p:nvPr>
            <p:ph type="sldNum" sz="quarter" idx="12"/>
          </p:nvPr>
        </p:nvSpPr>
        <p:spPr/>
        <p:txBody>
          <a:bodyPr/>
          <a:lstStyle/>
          <a:p>
            <a:pPr>
              <a:defRPr/>
            </a:pPr>
            <a:fld id="{5A296027-BCC7-4F88-9C12-58AA7227D77E}" type="slidenum">
              <a:rPr lang="en-US" smtClean="0"/>
              <a:pPr>
                <a:defRPr/>
              </a:pPr>
              <a:t>46</a:t>
            </a:fld>
            <a:endParaRPr lang="en-US" dirty="0"/>
          </a:p>
        </p:txBody>
      </p:sp>
      <p:sp>
        <p:nvSpPr>
          <p:cNvPr id="34" name="TextBox 7"/>
          <p:cNvSpPr txBox="1">
            <a:spLocks noChangeArrowheads="1"/>
          </p:cNvSpPr>
          <p:nvPr/>
        </p:nvSpPr>
        <p:spPr bwMode="auto">
          <a:xfrm>
            <a:off x="461963" y="6389730"/>
            <a:ext cx="8383587" cy="126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spcBef>
                <a:spcPct val="20000"/>
              </a:spcBef>
              <a:buClr>
                <a:schemeClr val="tx2"/>
              </a:buClr>
              <a:buSzPct val="80000"/>
              <a:defRPr sz="2800">
                <a:solidFill>
                  <a:schemeClr val="tx1"/>
                </a:solidFill>
                <a:latin typeface="Calibri" panose="020F0502020204030204" pitchFamily="34" charset="0"/>
              </a:defRPr>
            </a:lvl1pPr>
            <a:lvl2pPr marL="742950" indent="-285750">
              <a:spcBef>
                <a:spcPct val="20000"/>
              </a:spcBef>
              <a:buClr>
                <a:schemeClr val="tx2"/>
              </a:buClr>
              <a:buSzPct val="80000"/>
              <a:buFont typeface="Wingdings" panose="05000000000000000000" pitchFamily="2" charset="2"/>
              <a:buChar char="§"/>
              <a:defRPr sz="2400">
                <a:solidFill>
                  <a:schemeClr val="tx1"/>
                </a:solidFill>
                <a:latin typeface="Calibri" panose="020F0502020204030204" pitchFamily="34" charset="0"/>
              </a:defRPr>
            </a:lvl2pPr>
            <a:lvl3pPr marL="1143000" indent="-228600">
              <a:spcBef>
                <a:spcPct val="20000"/>
              </a:spcBef>
              <a:buClr>
                <a:schemeClr val="tx2"/>
              </a:buClr>
              <a:buSzPct val="80000"/>
              <a:buFont typeface="Wingdings" panose="05000000000000000000" pitchFamily="2" charset="2"/>
              <a:buChar char="§"/>
              <a:defRPr sz="2000">
                <a:solidFill>
                  <a:schemeClr val="tx1"/>
                </a:solidFill>
                <a:latin typeface="Calibri" panose="020F0502020204030204" pitchFamily="34" charset="0"/>
              </a:defRPr>
            </a:lvl3pPr>
            <a:lvl4pPr marL="16002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lnSpc>
                <a:spcPct val="90000"/>
              </a:lnSpc>
              <a:buClr>
                <a:srgbClr val="FFFFFF"/>
              </a:buClr>
              <a:buSzPct val="100000"/>
              <a:defRPr/>
            </a:pPr>
            <a:r>
              <a:rPr lang="en-US" sz="900" dirty="0"/>
              <a:t>This is a hypothetical example.</a:t>
            </a:r>
          </a:p>
        </p:txBody>
      </p:sp>
      <p:graphicFrame>
        <p:nvGraphicFramePr>
          <p:cNvPr id="35" name="Table 34"/>
          <p:cNvGraphicFramePr>
            <a:graphicFrameLocks noGrp="1"/>
          </p:cNvGraphicFramePr>
          <p:nvPr>
            <p:extLst>
              <p:ext uri="{D42A27DB-BD31-4B8C-83A1-F6EECF244321}">
                <p14:modId xmlns:p14="http://schemas.microsoft.com/office/powerpoint/2010/main" val="2066309840"/>
              </p:ext>
            </p:extLst>
          </p:nvPr>
        </p:nvGraphicFramePr>
        <p:xfrm>
          <a:off x="468086" y="1344744"/>
          <a:ext cx="8207828" cy="4951552"/>
        </p:xfrm>
        <a:graphic>
          <a:graphicData uri="http://schemas.openxmlformats.org/drawingml/2006/table">
            <a:tbl>
              <a:tblPr firstRow="1" bandRow="1">
                <a:tableStyleId>{5C22544A-7EE6-4342-B048-85BDC9FD1C3A}</a:tableStyleId>
              </a:tblPr>
              <a:tblGrid>
                <a:gridCol w="474617">
                  <a:extLst>
                    <a:ext uri="{9D8B030D-6E8A-4147-A177-3AD203B41FA5}">
                      <a16:colId xmlns:a16="http://schemas.microsoft.com/office/drawing/2014/main" val="20000"/>
                    </a:ext>
                  </a:extLst>
                </a:gridCol>
                <a:gridCol w="1776548">
                  <a:extLst>
                    <a:ext uri="{9D8B030D-6E8A-4147-A177-3AD203B41FA5}">
                      <a16:colId xmlns:a16="http://schemas.microsoft.com/office/drawing/2014/main" val="20001"/>
                    </a:ext>
                  </a:extLst>
                </a:gridCol>
                <a:gridCol w="5956663">
                  <a:extLst>
                    <a:ext uri="{9D8B030D-6E8A-4147-A177-3AD203B41FA5}">
                      <a16:colId xmlns:a16="http://schemas.microsoft.com/office/drawing/2014/main" val="20002"/>
                    </a:ext>
                  </a:extLst>
                </a:gridCol>
              </a:tblGrid>
              <a:tr h="309472">
                <a:tc>
                  <a:txBody>
                    <a:bodyPr/>
                    <a:lstStyle/>
                    <a:p>
                      <a:pPr algn="ctr"/>
                      <a:r>
                        <a:rPr lang="en-US" dirty="0"/>
                        <a:t>Age</a:t>
                      </a:r>
                    </a:p>
                  </a:txBody>
                  <a:tcPr marL="0" marR="0" marT="0" marB="0" anchor="ctr">
                    <a:lnB w="9525" cap="flat" cmpd="sng" algn="ctr">
                      <a:solidFill>
                        <a:schemeClr val="bg1"/>
                      </a:solidFill>
                      <a:prstDash val="solid"/>
                      <a:round/>
                      <a:headEnd type="none" w="med" len="med"/>
                      <a:tailEnd type="none" w="med" len="med"/>
                    </a:lnB>
                  </a:tcPr>
                </a:tc>
                <a:tc>
                  <a:txBody>
                    <a:bodyPr/>
                    <a:lstStyle/>
                    <a:p>
                      <a:endParaRPr lang="en-US" dirty="0"/>
                    </a:p>
                  </a:txBody>
                  <a:tcPr marR="0" marT="0" marB="0" anchor="ctr">
                    <a:lnB w="9525" cap="flat" cmpd="sng" algn="ctr">
                      <a:solidFill>
                        <a:srgbClr val="969696"/>
                      </a:solidFill>
                      <a:prstDash val="solid"/>
                      <a:round/>
                      <a:headEnd type="none" w="med" len="med"/>
                      <a:tailEnd type="none" w="med" len="med"/>
                    </a:lnB>
                    <a:noFill/>
                  </a:tcPr>
                </a:tc>
                <a:tc>
                  <a:txBody>
                    <a:bodyPr/>
                    <a:lstStyle/>
                    <a:p>
                      <a:endParaRPr lang="en-US" dirty="0">
                        <a:solidFill>
                          <a:schemeClr val="tx1"/>
                        </a:solidFill>
                      </a:endParaRPr>
                    </a:p>
                  </a:txBody>
                  <a:tcPr marR="0" marT="0" marB="0" anchor="ctr">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00"/>
                  </a:ext>
                </a:extLst>
              </a:tr>
              <a:tr h="309472">
                <a:tc>
                  <a:txBody>
                    <a:bodyPr/>
                    <a:lstStyle/>
                    <a:p>
                      <a:pPr algn="ctr"/>
                      <a:r>
                        <a:rPr lang="en-US" dirty="0">
                          <a:solidFill>
                            <a:srgbClr val="FFFFFF"/>
                          </a:solidFill>
                        </a:rPr>
                        <a:t>60</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r>
                        <a:rPr lang="en-US" dirty="0"/>
                        <a:t>Married; both 60</a:t>
                      </a: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01"/>
                  </a:ext>
                </a:extLst>
              </a:tr>
              <a:tr h="309472">
                <a:tc>
                  <a:txBody>
                    <a:bodyPr/>
                    <a:lstStyle/>
                    <a:p>
                      <a:pPr algn="ctr"/>
                      <a:r>
                        <a:rPr lang="en-US" dirty="0">
                          <a:solidFill>
                            <a:srgbClr val="FFFFFF"/>
                          </a:solidFill>
                        </a:rPr>
                        <a:t>62</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endParaRPr lang="en-US" dirty="0"/>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02"/>
                  </a:ext>
                </a:extLst>
              </a:tr>
              <a:tr h="309472">
                <a:tc>
                  <a:txBody>
                    <a:bodyPr/>
                    <a:lstStyle/>
                    <a:p>
                      <a:pPr algn="ctr"/>
                      <a:r>
                        <a:rPr lang="en-US" dirty="0">
                          <a:solidFill>
                            <a:srgbClr val="FFFFFF"/>
                          </a:solidFill>
                        </a:rPr>
                        <a:t>64</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endParaRPr lang="en-US" dirty="0"/>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03"/>
                  </a:ext>
                </a:extLst>
              </a:tr>
              <a:tr h="309472">
                <a:tc>
                  <a:txBody>
                    <a:bodyPr/>
                    <a:lstStyle/>
                    <a:p>
                      <a:pPr algn="ctr"/>
                      <a:r>
                        <a:rPr lang="en-US" dirty="0">
                          <a:solidFill>
                            <a:srgbClr val="FFFFFF"/>
                          </a:solidFill>
                        </a:rPr>
                        <a:t>66</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3">
                        <a:lumMod val="5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FFFFFF"/>
                          </a:solidFill>
                        </a:rPr>
                        <a:t>Full age filing</a:t>
                      </a: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chemeClr val="accent3">
                        <a:lumMod val="75000"/>
                      </a:schemeClr>
                    </a:solidFill>
                  </a:tcPr>
                </a:tc>
                <a:tc>
                  <a:txBody>
                    <a:bodyPr/>
                    <a:lstStyle/>
                    <a:p>
                      <a:r>
                        <a:rPr lang="en-US" sz="1800" b="1" kern="1200" baseline="0" dirty="0">
                          <a:solidFill>
                            <a:schemeClr val="tx2"/>
                          </a:solidFill>
                          <a:latin typeface="+mn-lt"/>
                          <a:ea typeface="+mn-ea"/>
                          <a:cs typeface="+mn-cs"/>
                        </a:rPr>
                        <a:t>Harry’s</a:t>
                      </a:r>
                      <a:r>
                        <a:rPr lang="en-US" dirty="0">
                          <a:solidFill>
                            <a:schemeClr val="tx1"/>
                          </a:solidFill>
                        </a:rPr>
                        <a:t> monthly</a:t>
                      </a:r>
                      <a:r>
                        <a:rPr lang="en-US" baseline="0" dirty="0">
                          <a:solidFill>
                            <a:schemeClr val="tx1"/>
                          </a:solidFill>
                        </a:rPr>
                        <a:t> S.S. benefit at </a:t>
                      </a:r>
                      <a:r>
                        <a:rPr lang="en-US" sz="1800" b="1" kern="1200" baseline="0" dirty="0">
                          <a:solidFill>
                            <a:schemeClr val="tx2"/>
                          </a:solidFill>
                          <a:latin typeface="+mn-lt"/>
                          <a:ea typeface="+mn-ea"/>
                          <a:cs typeface="+mn-cs"/>
                        </a:rPr>
                        <a:t>age 66 </a:t>
                      </a:r>
                      <a:r>
                        <a:rPr lang="en-US" baseline="0" dirty="0">
                          <a:solidFill>
                            <a:schemeClr val="tx1"/>
                          </a:solidFill>
                        </a:rPr>
                        <a:t>is </a:t>
                      </a:r>
                      <a:r>
                        <a:rPr lang="en-US" sz="1800" b="1" kern="1200" baseline="0" dirty="0">
                          <a:solidFill>
                            <a:schemeClr val="tx2"/>
                          </a:solidFill>
                          <a:latin typeface="+mn-lt"/>
                          <a:ea typeface="+mn-ea"/>
                          <a:cs typeface="+mn-cs"/>
                        </a:rPr>
                        <a:t>$2,000</a:t>
                      </a: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04"/>
                  </a:ext>
                </a:extLst>
              </a:tr>
              <a:tr h="309472">
                <a:tc>
                  <a:txBody>
                    <a:bodyPr/>
                    <a:lstStyle/>
                    <a:p>
                      <a:pPr algn="ctr"/>
                      <a:r>
                        <a:rPr lang="en-US" dirty="0">
                          <a:solidFill>
                            <a:srgbClr val="FFFFFF"/>
                          </a:solidFill>
                        </a:rPr>
                        <a:t>68</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endParaRPr lang="en-US" dirty="0"/>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05"/>
                  </a:ext>
                </a:extLst>
              </a:tr>
              <a:tr h="309472">
                <a:tc>
                  <a:txBody>
                    <a:bodyPr/>
                    <a:lstStyle/>
                    <a:p>
                      <a:pPr algn="ctr"/>
                      <a:r>
                        <a:rPr lang="en-US" dirty="0">
                          <a:solidFill>
                            <a:srgbClr val="FFFFFF"/>
                          </a:solidFill>
                        </a:rPr>
                        <a:t>70</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endParaRPr lang="en-US" dirty="0"/>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06"/>
                  </a:ext>
                </a:extLst>
              </a:tr>
              <a:tr h="309472">
                <a:tc>
                  <a:txBody>
                    <a:bodyPr/>
                    <a:lstStyle/>
                    <a:p>
                      <a:pPr algn="ctr"/>
                      <a:r>
                        <a:rPr lang="en-US" dirty="0">
                          <a:solidFill>
                            <a:srgbClr val="FFFFFF"/>
                          </a:solidFill>
                        </a:rPr>
                        <a:t>72</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endParaRPr lang="en-US" dirty="0"/>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07"/>
                  </a:ext>
                </a:extLst>
              </a:tr>
              <a:tr h="309472">
                <a:tc>
                  <a:txBody>
                    <a:bodyPr/>
                    <a:lstStyle/>
                    <a:p>
                      <a:pPr algn="ctr"/>
                      <a:r>
                        <a:rPr lang="en-US" dirty="0">
                          <a:solidFill>
                            <a:srgbClr val="FFFFFF"/>
                          </a:solidFill>
                        </a:rPr>
                        <a:t>74</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endParaRPr lang="en-US" dirty="0"/>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08"/>
                  </a:ext>
                </a:extLst>
              </a:tr>
              <a:tr h="309472">
                <a:tc>
                  <a:txBody>
                    <a:bodyPr/>
                    <a:lstStyle/>
                    <a:p>
                      <a:pPr algn="ctr"/>
                      <a:r>
                        <a:rPr lang="en-US" dirty="0">
                          <a:solidFill>
                            <a:srgbClr val="FFFFFF"/>
                          </a:solidFill>
                        </a:rPr>
                        <a:t>76</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r>
                        <a:rPr lang="en-US" dirty="0"/>
                        <a:t>Harry dies at 75</a:t>
                      </a: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800" b="1" kern="1200" baseline="0" dirty="0">
                        <a:solidFill>
                          <a:schemeClr val="tx2"/>
                        </a:solidFill>
                        <a:latin typeface="+mn-lt"/>
                        <a:ea typeface="+mn-ea"/>
                        <a:cs typeface="+mn-cs"/>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09"/>
                  </a:ext>
                </a:extLst>
              </a:tr>
              <a:tr h="309472">
                <a:tc>
                  <a:txBody>
                    <a:bodyPr/>
                    <a:lstStyle/>
                    <a:p>
                      <a:pPr algn="ctr"/>
                      <a:r>
                        <a:rPr lang="en-US" dirty="0">
                          <a:solidFill>
                            <a:srgbClr val="FFFFFF"/>
                          </a:solidFill>
                        </a:rPr>
                        <a:t>78</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endParaRPr lang="en-US" dirty="0"/>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10"/>
                  </a:ext>
                </a:extLst>
              </a:tr>
              <a:tr h="309472">
                <a:tc>
                  <a:txBody>
                    <a:bodyPr/>
                    <a:lstStyle/>
                    <a:p>
                      <a:pPr algn="ctr"/>
                      <a:r>
                        <a:rPr lang="en-US" dirty="0">
                          <a:solidFill>
                            <a:srgbClr val="FFFFFF"/>
                          </a:solidFill>
                        </a:rPr>
                        <a:t>80</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endParaRPr lang="en-US" dirty="0"/>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11"/>
                  </a:ext>
                </a:extLst>
              </a:tr>
              <a:tr h="309472">
                <a:tc>
                  <a:txBody>
                    <a:bodyPr/>
                    <a:lstStyle/>
                    <a:p>
                      <a:pPr algn="ctr"/>
                      <a:r>
                        <a:rPr lang="en-US" dirty="0">
                          <a:solidFill>
                            <a:srgbClr val="FFFFFF"/>
                          </a:solidFill>
                        </a:rPr>
                        <a:t>82</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endParaRPr lang="en-US" dirty="0"/>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12"/>
                  </a:ext>
                </a:extLst>
              </a:tr>
              <a:tr h="309472">
                <a:tc>
                  <a:txBody>
                    <a:bodyPr/>
                    <a:lstStyle/>
                    <a:p>
                      <a:pPr algn="ctr"/>
                      <a:r>
                        <a:rPr lang="en-US" dirty="0">
                          <a:solidFill>
                            <a:srgbClr val="FFFFFF"/>
                          </a:solidFill>
                        </a:rPr>
                        <a:t>84</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endParaRPr lang="en-US" dirty="0"/>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13"/>
                  </a:ext>
                </a:extLst>
              </a:tr>
              <a:tr h="309472">
                <a:tc>
                  <a:txBody>
                    <a:bodyPr/>
                    <a:lstStyle/>
                    <a:p>
                      <a:pPr algn="ctr"/>
                      <a:r>
                        <a:rPr lang="en-US" dirty="0">
                          <a:solidFill>
                            <a:srgbClr val="FFFFFF"/>
                          </a:solidFill>
                        </a:rPr>
                        <a:t>86</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endParaRPr lang="en-US" dirty="0"/>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14"/>
                  </a:ext>
                </a:extLst>
              </a:tr>
              <a:tr h="309472">
                <a:tc>
                  <a:txBody>
                    <a:bodyPr/>
                    <a:lstStyle/>
                    <a:p>
                      <a:pPr algn="ctr"/>
                      <a:r>
                        <a:rPr lang="en-US" dirty="0">
                          <a:solidFill>
                            <a:srgbClr val="FFFFFF"/>
                          </a:solidFill>
                        </a:rPr>
                        <a:t>88</a:t>
                      </a:r>
                    </a:p>
                  </a:txBody>
                  <a:tcPr marL="0" marR="0" marT="0" marB="0" anchor="ctr">
                    <a:lnT w="9525" cap="flat" cmpd="sng" algn="ctr">
                      <a:solidFill>
                        <a:schemeClr val="bg1"/>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chemeClr val="tx1"/>
                    </a:solidFill>
                  </a:tcPr>
                </a:tc>
                <a:tc>
                  <a:txBody>
                    <a:bodyPr/>
                    <a:lstStyle/>
                    <a:p>
                      <a:r>
                        <a:rPr lang="en-US" dirty="0"/>
                        <a:t>Ruth dies at 88</a:t>
                      </a: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15"/>
                  </a:ext>
                </a:extLst>
              </a:tr>
            </a:tbl>
          </a:graphicData>
        </a:graphic>
      </p:graphicFrame>
      <p:pic>
        <p:nvPicPr>
          <p:cNvPr id="38" name="Picture 37" descr="Older-Couple-2.jpg"/>
          <p:cNvPicPr>
            <a:picLocks noChangeAspect="1"/>
          </p:cNvPicPr>
          <p:nvPr/>
        </p:nvPicPr>
        <p:blipFill rotWithShape="1">
          <a:blip r:embed="rId3" cstate="print">
            <a:extLst>
              <a:ext uri="{28A0092B-C50C-407E-A947-70E740481C1C}">
                <a14:useLocalDpi xmlns:a14="http://schemas.microsoft.com/office/drawing/2010/main" val="0"/>
              </a:ext>
            </a:extLst>
          </a:blip>
          <a:srcRect t="3282" b="7843"/>
          <a:stretch/>
        </p:blipFill>
        <p:spPr>
          <a:xfrm>
            <a:off x="7192371" y="346164"/>
            <a:ext cx="1455240" cy="1221376"/>
          </a:xfrm>
          <a:prstGeom prst="rect">
            <a:avLst/>
          </a:prstGeom>
          <a:noFill/>
          <a:ln w="19050">
            <a:solidFill>
              <a:schemeClr val="tx1"/>
            </a:solidFill>
          </a:ln>
          <a:effectLst>
            <a:outerShdw blurRad="50800" dist="38100" dir="2700000" algn="tl" rotWithShape="0">
              <a:prstClr val="black">
                <a:alpha val="40000"/>
              </a:prstClr>
            </a:outerShdw>
          </a:effectLst>
        </p:spPr>
      </p:pic>
      <p:sp>
        <p:nvSpPr>
          <p:cNvPr id="39" name="Rectangle 34"/>
          <p:cNvSpPr>
            <a:spLocks noChangeArrowheads="1"/>
          </p:cNvSpPr>
          <p:nvPr/>
        </p:nvSpPr>
        <p:spPr bwMode="auto">
          <a:xfrm>
            <a:off x="4127862" y="3037910"/>
            <a:ext cx="3108960" cy="776445"/>
          </a:xfrm>
          <a:prstGeom prst="rect">
            <a:avLst/>
          </a:prstGeom>
          <a:solidFill>
            <a:schemeClr val="bg1"/>
          </a:solidFill>
          <a:ln w="28575">
            <a:solidFill>
              <a:schemeClr val="tx1"/>
            </a:solidFill>
            <a:miter lim="800000"/>
            <a:headEnd/>
            <a:tailEnd/>
          </a:ln>
          <a:effectLst>
            <a:outerShdw blurRad="50800" dist="38100" dir="2700000" algn="tl" rotWithShape="0">
              <a:prstClr val="black">
                <a:alpha val="40000"/>
              </a:prstClr>
            </a:outerShdw>
          </a:effectLst>
          <a:extLst/>
        </p:spPr>
        <p:txBody>
          <a:bodyPr lIns="137160" anchor="ctr" anchorCtr="0"/>
          <a:lstStyle/>
          <a:p>
            <a:pPr algn="l">
              <a:defRPr/>
            </a:pPr>
            <a:r>
              <a:rPr lang="en-US" b="1" dirty="0">
                <a:solidFill>
                  <a:schemeClr val="tx2"/>
                </a:solidFill>
                <a:latin typeface="+mn-lt"/>
                <a:cs typeface="+mn-cs"/>
              </a:rPr>
              <a:t>Ruth’s</a:t>
            </a:r>
            <a:r>
              <a:rPr lang="en-US" dirty="0">
                <a:solidFill>
                  <a:schemeClr val="dk1"/>
                </a:solidFill>
                <a:latin typeface="+mn-lt"/>
                <a:cs typeface="+mn-cs"/>
              </a:rPr>
              <a:t> monthly S.S. benefit is </a:t>
            </a:r>
            <a:br>
              <a:rPr lang="en-US" dirty="0">
                <a:solidFill>
                  <a:schemeClr val="dk1"/>
                </a:solidFill>
                <a:latin typeface="+mn-lt"/>
                <a:cs typeface="+mn-cs"/>
              </a:rPr>
            </a:br>
            <a:r>
              <a:rPr lang="en-US" b="1" dirty="0">
                <a:solidFill>
                  <a:schemeClr val="tx2"/>
                </a:solidFill>
                <a:latin typeface="+mn-lt"/>
                <a:cs typeface="+mn-cs"/>
              </a:rPr>
              <a:t>50% of Harry’s</a:t>
            </a:r>
            <a:r>
              <a:rPr lang="en-US" dirty="0">
                <a:solidFill>
                  <a:srgbClr val="002D5B"/>
                </a:solidFill>
                <a:latin typeface="+mn-lt"/>
                <a:cs typeface="+mn-cs"/>
              </a:rPr>
              <a:t>,</a:t>
            </a:r>
            <a:r>
              <a:rPr lang="en-US" b="1" dirty="0">
                <a:solidFill>
                  <a:schemeClr val="tx2"/>
                </a:solidFill>
                <a:latin typeface="+mn-lt"/>
                <a:cs typeface="+mn-cs"/>
              </a:rPr>
              <a:t> </a:t>
            </a:r>
            <a:r>
              <a:rPr lang="en-US" dirty="0">
                <a:solidFill>
                  <a:schemeClr val="dk1"/>
                </a:solidFill>
                <a:latin typeface="+mn-lt"/>
                <a:cs typeface="+mn-cs"/>
              </a:rPr>
              <a:t>or </a:t>
            </a:r>
            <a:r>
              <a:rPr lang="en-US" b="1" dirty="0">
                <a:solidFill>
                  <a:schemeClr val="tx2"/>
                </a:solidFill>
                <a:latin typeface="+mn-lt"/>
                <a:cs typeface="+mn-cs"/>
              </a:rPr>
              <a:t>$1,000</a:t>
            </a:r>
            <a:r>
              <a:rPr lang="en-US" b="1" dirty="0">
                <a:solidFill>
                  <a:srgbClr val="002D5B"/>
                </a:solidFill>
                <a:latin typeface="+mn-lt"/>
                <a:cs typeface="+mn-cs"/>
              </a:rPr>
              <a:t>.</a:t>
            </a:r>
            <a:endParaRPr lang="en-US" b="1" dirty="0">
              <a:solidFill>
                <a:schemeClr val="tx2"/>
              </a:solidFill>
              <a:latin typeface="+mn-lt"/>
              <a:cs typeface="+mn-cs"/>
            </a:endParaRPr>
          </a:p>
        </p:txBody>
      </p:sp>
      <p:sp>
        <p:nvSpPr>
          <p:cNvPr id="40" name="Rectangle 39"/>
          <p:cNvSpPr/>
          <p:nvPr/>
        </p:nvSpPr>
        <p:spPr>
          <a:xfrm>
            <a:off x="2713839" y="4095736"/>
            <a:ext cx="5792598" cy="369332"/>
          </a:xfrm>
          <a:prstGeom prst="rect">
            <a:avLst/>
          </a:prstGeom>
        </p:spPr>
        <p:txBody>
          <a:bodyPr wrap="square">
            <a:spAutoFit/>
          </a:bodyPr>
          <a:lstStyle/>
          <a:p>
            <a:r>
              <a:rPr lang="en-US" b="1" dirty="0">
                <a:solidFill>
                  <a:schemeClr val="tx2"/>
                </a:solidFill>
              </a:rPr>
              <a:t>Ruth </a:t>
            </a:r>
            <a:r>
              <a:rPr lang="en-US" dirty="0"/>
              <a:t>collects </a:t>
            </a:r>
            <a:r>
              <a:rPr lang="en-US" b="1" dirty="0">
                <a:solidFill>
                  <a:schemeClr val="tx2"/>
                </a:solidFill>
              </a:rPr>
              <a:t>100% </a:t>
            </a:r>
            <a:r>
              <a:rPr lang="en-US" dirty="0"/>
              <a:t>of Harry’s monthly S.S. benefit of </a:t>
            </a:r>
            <a:r>
              <a:rPr lang="en-US" b="1" dirty="0">
                <a:solidFill>
                  <a:schemeClr val="tx2"/>
                </a:solidFill>
              </a:rPr>
              <a:t>$2,000</a:t>
            </a:r>
          </a:p>
        </p:txBody>
      </p:sp>
      <p:sp>
        <p:nvSpPr>
          <p:cNvPr id="41" name="Rectangle 40"/>
          <p:cNvSpPr/>
          <p:nvPr/>
        </p:nvSpPr>
        <p:spPr>
          <a:xfrm>
            <a:off x="2713839" y="5958091"/>
            <a:ext cx="5180202" cy="369332"/>
          </a:xfrm>
          <a:prstGeom prst="rect">
            <a:avLst/>
          </a:prstGeom>
        </p:spPr>
        <p:txBody>
          <a:bodyPr wrap="square">
            <a:spAutoFit/>
          </a:bodyPr>
          <a:lstStyle/>
          <a:p>
            <a:r>
              <a:rPr lang="en-US" b="1" dirty="0">
                <a:solidFill>
                  <a:schemeClr val="tx2"/>
                </a:solidFill>
              </a:rPr>
              <a:t>Ruth</a:t>
            </a:r>
            <a:r>
              <a:rPr lang="en-US" dirty="0"/>
              <a:t> collects a total of</a:t>
            </a:r>
            <a:r>
              <a:rPr lang="en-US" b="1" dirty="0">
                <a:solidFill>
                  <a:schemeClr val="tx2"/>
                </a:solidFill>
              </a:rPr>
              <a:t> $432,000 </a:t>
            </a:r>
            <a:r>
              <a:rPr lang="en-US" dirty="0"/>
              <a:t>over her lifetime</a:t>
            </a:r>
          </a:p>
        </p:txBody>
      </p:sp>
    </p:spTree>
    <p:extLst>
      <p:ext uri="{BB962C8B-B14F-4D97-AF65-F5344CB8AC3E}">
        <p14:creationId xmlns:p14="http://schemas.microsoft.com/office/powerpoint/2010/main" val="826220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30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fade">
                                      <p:cBhvr>
                                        <p:cTn id="12" dur="500"/>
                                        <p:tgtEl>
                                          <p:spTgt spid="40"/>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41"/>
                                        </p:tgtEl>
                                        <p:attrNameLst>
                                          <p:attrName>style.visibility</p:attrName>
                                        </p:attrNameLst>
                                      </p:cBhvr>
                                      <p:to>
                                        <p:strVal val="visible"/>
                                      </p:to>
                                    </p:set>
                                    <p:animEffect transition="in" filter="fade">
                                      <p:cBhvr>
                                        <p:cTn id="16"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0" grpId="0"/>
      <p:bldP spid="41"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4"/>
          <p:cNvSpPr>
            <a:spLocks noGrp="1" noChangeArrowheads="1"/>
          </p:cNvSpPr>
          <p:nvPr>
            <p:ph type="title"/>
          </p:nvPr>
        </p:nvSpPr>
        <p:spPr/>
        <p:txBody>
          <a:bodyPr/>
          <a:lstStyle/>
          <a:p>
            <a:r>
              <a:rPr lang="en-US" dirty="0"/>
              <a:t>Scenario 3: Delay Until 70*</a:t>
            </a:r>
          </a:p>
        </p:txBody>
      </p:sp>
      <p:sp>
        <p:nvSpPr>
          <p:cNvPr id="6" name="Slide Number Placeholder 5"/>
          <p:cNvSpPr>
            <a:spLocks noGrp="1"/>
          </p:cNvSpPr>
          <p:nvPr>
            <p:ph type="sldNum" sz="quarter" idx="12"/>
          </p:nvPr>
        </p:nvSpPr>
        <p:spPr/>
        <p:txBody>
          <a:bodyPr/>
          <a:lstStyle/>
          <a:p>
            <a:pPr>
              <a:defRPr/>
            </a:pPr>
            <a:fld id="{5A296027-BCC7-4F88-9C12-58AA7227D77E}" type="slidenum">
              <a:rPr lang="en-US" smtClean="0"/>
              <a:pPr>
                <a:defRPr/>
              </a:pPr>
              <a:t>47</a:t>
            </a:fld>
            <a:endParaRPr lang="en-US" dirty="0"/>
          </a:p>
        </p:txBody>
      </p:sp>
      <p:graphicFrame>
        <p:nvGraphicFramePr>
          <p:cNvPr id="37" name="Table 36"/>
          <p:cNvGraphicFramePr>
            <a:graphicFrameLocks noGrp="1"/>
          </p:cNvGraphicFramePr>
          <p:nvPr>
            <p:extLst>
              <p:ext uri="{D42A27DB-BD31-4B8C-83A1-F6EECF244321}">
                <p14:modId xmlns:p14="http://schemas.microsoft.com/office/powerpoint/2010/main" val="9261458"/>
              </p:ext>
            </p:extLst>
          </p:nvPr>
        </p:nvGraphicFramePr>
        <p:xfrm>
          <a:off x="468086" y="1344744"/>
          <a:ext cx="8207828" cy="4951552"/>
        </p:xfrm>
        <a:graphic>
          <a:graphicData uri="http://schemas.openxmlformats.org/drawingml/2006/table">
            <a:tbl>
              <a:tblPr firstRow="1" bandRow="1">
                <a:tableStyleId>{5C22544A-7EE6-4342-B048-85BDC9FD1C3A}</a:tableStyleId>
              </a:tblPr>
              <a:tblGrid>
                <a:gridCol w="474617">
                  <a:extLst>
                    <a:ext uri="{9D8B030D-6E8A-4147-A177-3AD203B41FA5}">
                      <a16:colId xmlns:a16="http://schemas.microsoft.com/office/drawing/2014/main" val="20000"/>
                    </a:ext>
                  </a:extLst>
                </a:gridCol>
                <a:gridCol w="1776548">
                  <a:extLst>
                    <a:ext uri="{9D8B030D-6E8A-4147-A177-3AD203B41FA5}">
                      <a16:colId xmlns:a16="http://schemas.microsoft.com/office/drawing/2014/main" val="20001"/>
                    </a:ext>
                  </a:extLst>
                </a:gridCol>
                <a:gridCol w="5956663">
                  <a:extLst>
                    <a:ext uri="{9D8B030D-6E8A-4147-A177-3AD203B41FA5}">
                      <a16:colId xmlns:a16="http://schemas.microsoft.com/office/drawing/2014/main" val="20002"/>
                    </a:ext>
                  </a:extLst>
                </a:gridCol>
              </a:tblGrid>
              <a:tr h="309472">
                <a:tc>
                  <a:txBody>
                    <a:bodyPr/>
                    <a:lstStyle/>
                    <a:p>
                      <a:pPr algn="ctr"/>
                      <a:r>
                        <a:rPr lang="en-US" dirty="0"/>
                        <a:t>Age</a:t>
                      </a:r>
                    </a:p>
                  </a:txBody>
                  <a:tcPr marL="0" marR="0" marT="0" marB="0" anchor="ctr">
                    <a:lnB w="9525" cap="flat" cmpd="sng" algn="ctr">
                      <a:solidFill>
                        <a:schemeClr val="bg1"/>
                      </a:solidFill>
                      <a:prstDash val="solid"/>
                      <a:round/>
                      <a:headEnd type="none" w="med" len="med"/>
                      <a:tailEnd type="none" w="med" len="med"/>
                    </a:lnB>
                  </a:tcPr>
                </a:tc>
                <a:tc>
                  <a:txBody>
                    <a:bodyPr/>
                    <a:lstStyle/>
                    <a:p>
                      <a:endParaRPr lang="en-US" dirty="0"/>
                    </a:p>
                  </a:txBody>
                  <a:tcPr marR="0" marT="0" marB="0" anchor="ctr">
                    <a:lnB w="9525" cap="flat" cmpd="sng" algn="ctr">
                      <a:solidFill>
                        <a:srgbClr val="969696"/>
                      </a:solidFill>
                      <a:prstDash val="solid"/>
                      <a:round/>
                      <a:headEnd type="none" w="med" len="med"/>
                      <a:tailEnd type="none" w="med" len="med"/>
                    </a:lnB>
                    <a:noFill/>
                  </a:tcPr>
                </a:tc>
                <a:tc>
                  <a:txBody>
                    <a:bodyPr/>
                    <a:lstStyle/>
                    <a:p>
                      <a:endParaRPr lang="en-US" dirty="0">
                        <a:solidFill>
                          <a:schemeClr val="tx1"/>
                        </a:solidFill>
                      </a:endParaRPr>
                    </a:p>
                  </a:txBody>
                  <a:tcPr marR="0" marT="0" marB="0" anchor="ctr">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00"/>
                  </a:ext>
                </a:extLst>
              </a:tr>
              <a:tr h="309472">
                <a:tc>
                  <a:txBody>
                    <a:bodyPr/>
                    <a:lstStyle/>
                    <a:p>
                      <a:pPr algn="ctr"/>
                      <a:r>
                        <a:rPr lang="en-US" dirty="0">
                          <a:solidFill>
                            <a:srgbClr val="FFFFFF"/>
                          </a:solidFill>
                        </a:rPr>
                        <a:t>60</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r>
                        <a:rPr lang="en-US" dirty="0"/>
                        <a:t>Married; both 60</a:t>
                      </a: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01"/>
                  </a:ext>
                </a:extLst>
              </a:tr>
              <a:tr h="309472">
                <a:tc>
                  <a:txBody>
                    <a:bodyPr/>
                    <a:lstStyle/>
                    <a:p>
                      <a:pPr algn="ctr"/>
                      <a:r>
                        <a:rPr lang="en-US" dirty="0">
                          <a:solidFill>
                            <a:srgbClr val="FFFFFF"/>
                          </a:solidFill>
                        </a:rPr>
                        <a:t>62</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endParaRPr lang="en-US" dirty="0"/>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02"/>
                  </a:ext>
                </a:extLst>
              </a:tr>
              <a:tr h="309472">
                <a:tc>
                  <a:txBody>
                    <a:bodyPr/>
                    <a:lstStyle/>
                    <a:p>
                      <a:pPr algn="ctr"/>
                      <a:r>
                        <a:rPr lang="en-US" dirty="0">
                          <a:solidFill>
                            <a:srgbClr val="FFFFFF"/>
                          </a:solidFill>
                        </a:rPr>
                        <a:t>64</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endParaRPr lang="en-US" dirty="0"/>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03"/>
                  </a:ext>
                </a:extLst>
              </a:tr>
              <a:tr h="309472">
                <a:tc>
                  <a:txBody>
                    <a:bodyPr/>
                    <a:lstStyle/>
                    <a:p>
                      <a:pPr algn="ctr"/>
                      <a:r>
                        <a:rPr lang="en-US" dirty="0">
                          <a:solidFill>
                            <a:srgbClr val="FFFFFF"/>
                          </a:solidFill>
                        </a:rPr>
                        <a:t>66</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3">
                        <a:lumMod val="5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FFFFFF"/>
                          </a:solidFill>
                        </a:rPr>
                        <a:t>Full age filing</a:t>
                      </a: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chemeClr val="accent3">
                        <a:lumMod val="75000"/>
                      </a:schemeClr>
                    </a:solidFill>
                  </a:tcPr>
                </a:tc>
                <a:tc>
                  <a:txBody>
                    <a:bodyPr/>
                    <a:lstStyle/>
                    <a:p>
                      <a:endParaRPr lang="en-US" sz="1800" kern="1200" spc="-20" dirty="0">
                        <a:solidFill>
                          <a:schemeClr val="dk1"/>
                        </a:solidFill>
                        <a:latin typeface="+mn-lt"/>
                        <a:ea typeface="+mn-ea"/>
                        <a:cs typeface="+mn-cs"/>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04"/>
                  </a:ext>
                </a:extLst>
              </a:tr>
              <a:tr h="309472">
                <a:tc>
                  <a:txBody>
                    <a:bodyPr/>
                    <a:lstStyle/>
                    <a:p>
                      <a:pPr algn="ctr"/>
                      <a:r>
                        <a:rPr lang="en-US" dirty="0">
                          <a:solidFill>
                            <a:srgbClr val="FFFFFF"/>
                          </a:solidFill>
                        </a:rPr>
                        <a:t>68</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endParaRPr lang="en-US" dirty="0"/>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r>
                        <a:rPr lang="en-US" dirty="0">
                          <a:solidFill>
                            <a:schemeClr val="tx1"/>
                          </a:solidFill>
                        </a:rPr>
                        <a:t>(</a:t>
                      </a:r>
                      <a:r>
                        <a:rPr lang="en-US">
                          <a:solidFill>
                            <a:schemeClr val="tx1"/>
                          </a:solidFill>
                        </a:rPr>
                        <a:t>Ruth starts getting $1000</a:t>
                      </a:r>
                      <a:r>
                        <a:rPr lang="en-US" baseline="0">
                          <a:solidFill>
                            <a:schemeClr val="tx1"/>
                          </a:solidFill>
                        </a:rPr>
                        <a:t> at 70)</a:t>
                      </a:r>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05"/>
                  </a:ext>
                </a:extLst>
              </a:tr>
              <a:tr h="309472">
                <a:tc>
                  <a:txBody>
                    <a:bodyPr/>
                    <a:lstStyle/>
                    <a:p>
                      <a:pPr algn="ctr"/>
                      <a:r>
                        <a:rPr lang="en-US" dirty="0">
                          <a:solidFill>
                            <a:srgbClr val="FFFFFF"/>
                          </a:solidFill>
                        </a:rPr>
                        <a:t>70</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a:solidFill>
                          <a:srgbClr val="FFFFFF"/>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r>
                        <a:rPr lang="en-US" sz="1800" b="1" kern="1200" baseline="0" dirty="0">
                          <a:solidFill>
                            <a:schemeClr val="tx2"/>
                          </a:solidFill>
                          <a:latin typeface="+mn-lt"/>
                          <a:ea typeface="+mn-ea"/>
                          <a:cs typeface="+mn-cs"/>
                        </a:rPr>
                        <a:t>Harry</a:t>
                      </a:r>
                      <a:r>
                        <a:rPr lang="en-US" dirty="0">
                          <a:solidFill>
                            <a:schemeClr val="tx1"/>
                          </a:solidFill>
                        </a:rPr>
                        <a:t> begins receiving </a:t>
                      </a:r>
                      <a:r>
                        <a:rPr lang="en-US" sz="1800" b="1" kern="1200" baseline="0" dirty="0">
                          <a:solidFill>
                            <a:schemeClr val="tx2"/>
                          </a:solidFill>
                          <a:latin typeface="+mn-lt"/>
                          <a:ea typeface="+mn-ea"/>
                          <a:cs typeface="+mn-cs"/>
                        </a:rPr>
                        <a:t>delayed</a:t>
                      </a:r>
                      <a:r>
                        <a:rPr lang="en-US" dirty="0">
                          <a:solidFill>
                            <a:schemeClr val="tx1"/>
                          </a:solidFill>
                        </a:rPr>
                        <a:t> monthly S.S. benefits of </a:t>
                      </a:r>
                      <a:r>
                        <a:rPr lang="en-US" sz="1800" b="1" kern="1200" baseline="0" dirty="0">
                          <a:solidFill>
                            <a:schemeClr val="tx2"/>
                          </a:solidFill>
                          <a:latin typeface="+mn-lt"/>
                          <a:ea typeface="+mn-ea"/>
                          <a:cs typeface="+mn-cs"/>
                        </a:rPr>
                        <a:t>$2,640</a:t>
                      </a: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06"/>
                  </a:ext>
                </a:extLst>
              </a:tr>
              <a:tr h="309472">
                <a:tc>
                  <a:txBody>
                    <a:bodyPr/>
                    <a:lstStyle/>
                    <a:p>
                      <a:pPr algn="ctr"/>
                      <a:r>
                        <a:rPr lang="en-US" dirty="0">
                          <a:solidFill>
                            <a:srgbClr val="FFFFFF"/>
                          </a:solidFill>
                        </a:rPr>
                        <a:t>72</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endParaRPr lang="en-US" dirty="0"/>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07"/>
                  </a:ext>
                </a:extLst>
              </a:tr>
              <a:tr h="309472">
                <a:tc>
                  <a:txBody>
                    <a:bodyPr/>
                    <a:lstStyle/>
                    <a:p>
                      <a:pPr algn="ctr"/>
                      <a:r>
                        <a:rPr lang="en-US" dirty="0">
                          <a:solidFill>
                            <a:srgbClr val="FFFFFF"/>
                          </a:solidFill>
                        </a:rPr>
                        <a:t>74</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endParaRPr lang="en-US" dirty="0"/>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08"/>
                  </a:ext>
                </a:extLst>
              </a:tr>
              <a:tr h="309472">
                <a:tc>
                  <a:txBody>
                    <a:bodyPr/>
                    <a:lstStyle/>
                    <a:p>
                      <a:pPr algn="ctr"/>
                      <a:r>
                        <a:rPr lang="en-US" dirty="0">
                          <a:solidFill>
                            <a:srgbClr val="FFFFFF"/>
                          </a:solidFill>
                        </a:rPr>
                        <a:t>76</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r>
                        <a:rPr lang="en-US" dirty="0"/>
                        <a:t>Harry dies at 75</a:t>
                      </a: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800" b="1" kern="1200" baseline="0" dirty="0">
                        <a:solidFill>
                          <a:schemeClr val="tx2"/>
                        </a:solidFill>
                        <a:latin typeface="+mn-lt"/>
                        <a:ea typeface="+mn-ea"/>
                        <a:cs typeface="+mn-cs"/>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09"/>
                  </a:ext>
                </a:extLst>
              </a:tr>
              <a:tr h="309472">
                <a:tc>
                  <a:txBody>
                    <a:bodyPr/>
                    <a:lstStyle/>
                    <a:p>
                      <a:pPr algn="ctr"/>
                      <a:r>
                        <a:rPr lang="en-US" dirty="0">
                          <a:solidFill>
                            <a:srgbClr val="FFFFFF"/>
                          </a:solidFill>
                        </a:rPr>
                        <a:t>78</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endParaRPr lang="en-US" dirty="0"/>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10"/>
                  </a:ext>
                </a:extLst>
              </a:tr>
              <a:tr h="309472">
                <a:tc>
                  <a:txBody>
                    <a:bodyPr/>
                    <a:lstStyle/>
                    <a:p>
                      <a:pPr algn="ctr"/>
                      <a:r>
                        <a:rPr lang="en-US" dirty="0">
                          <a:solidFill>
                            <a:srgbClr val="FFFFFF"/>
                          </a:solidFill>
                        </a:rPr>
                        <a:t>80</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endParaRPr lang="en-US" dirty="0"/>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11"/>
                  </a:ext>
                </a:extLst>
              </a:tr>
              <a:tr h="309472">
                <a:tc>
                  <a:txBody>
                    <a:bodyPr/>
                    <a:lstStyle/>
                    <a:p>
                      <a:pPr algn="ctr"/>
                      <a:r>
                        <a:rPr lang="en-US" dirty="0">
                          <a:solidFill>
                            <a:srgbClr val="FFFFFF"/>
                          </a:solidFill>
                        </a:rPr>
                        <a:t>82</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endParaRPr lang="en-US" dirty="0"/>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12"/>
                  </a:ext>
                </a:extLst>
              </a:tr>
              <a:tr h="309472">
                <a:tc>
                  <a:txBody>
                    <a:bodyPr/>
                    <a:lstStyle/>
                    <a:p>
                      <a:pPr algn="ctr"/>
                      <a:r>
                        <a:rPr lang="en-US" dirty="0">
                          <a:solidFill>
                            <a:srgbClr val="FFFFFF"/>
                          </a:solidFill>
                        </a:rPr>
                        <a:t>84</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endParaRPr lang="en-US" dirty="0"/>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13"/>
                  </a:ext>
                </a:extLst>
              </a:tr>
              <a:tr h="309472">
                <a:tc>
                  <a:txBody>
                    <a:bodyPr/>
                    <a:lstStyle/>
                    <a:p>
                      <a:pPr algn="ctr"/>
                      <a:r>
                        <a:rPr lang="en-US" dirty="0">
                          <a:solidFill>
                            <a:srgbClr val="FFFFFF"/>
                          </a:solidFill>
                        </a:rPr>
                        <a:t>86</a:t>
                      </a:r>
                    </a:p>
                  </a:txBody>
                  <a:tcPr marL="0" marR="0" marT="0" marB="0" anchor="ct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endParaRPr lang="en-US" dirty="0"/>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14"/>
                  </a:ext>
                </a:extLst>
              </a:tr>
              <a:tr h="309472">
                <a:tc>
                  <a:txBody>
                    <a:bodyPr/>
                    <a:lstStyle/>
                    <a:p>
                      <a:pPr algn="ctr"/>
                      <a:r>
                        <a:rPr lang="en-US" dirty="0">
                          <a:solidFill>
                            <a:srgbClr val="FFFFFF"/>
                          </a:solidFill>
                        </a:rPr>
                        <a:t>88</a:t>
                      </a:r>
                    </a:p>
                  </a:txBody>
                  <a:tcPr marL="0" marR="0" marT="0" marB="0" anchor="ctr">
                    <a:lnT w="9525" cap="flat" cmpd="sng" algn="ctr">
                      <a:solidFill>
                        <a:schemeClr val="bg1"/>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chemeClr val="tx1"/>
                    </a:solidFill>
                  </a:tcPr>
                </a:tc>
                <a:tc>
                  <a:txBody>
                    <a:bodyPr/>
                    <a:lstStyle/>
                    <a:p>
                      <a:r>
                        <a:rPr lang="en-US" dirty="0"/>
                        <a:t>Ruth dies at 88</a:t>
                      </a: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solidFill>
                      <a:srgbClr val="D6E6F3"/>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tx1"/>
                        </a:solidFill>
                      </a:endParaRPr>
                    </a:p>
                  </a:txBody>
                  <a:tcPr marR="0" marT="0" marB="0" anchor="ctr">
                    <a:lnT w="9525" cap="flat" cmpd="sng" algn="ctr">
                      <a:solidFill>
                        <a:srgbClr val="969696"/>
                      </a:solidFill>
                      <a:prstDash val="solid"/>
                      <a:round/>
                      <a:headEnd type="none" w="med" len="med"/>
                      <a:tailEnd type="none" w="med" len="med"/>
                    </a:lnT>
                    <a:lnB w="9525" cap="flat" cmpd="sng" algn="ctr">
                      <a:solidFill>
                        <a:srgbClr val="969696"/>
                      </a:solidFill>
                      <a:prstDash val="solid"/>
                      <a:round/>
                      <a:headEnd type="none" w="med" len="med"/>
                      <a:tailEnd type="none" w="med" len="med"/>
                    </a:lnB>
                    <a:noFill/>
                  </a:tcPr>
                </a:tc>
                <a:extLst>
                  <a:ext uri="{0D108BD9-81ED-4DB2-BD59-A6C34878D82A}">
                    <a16:rowId xmlns:a16="http://schemas.microsoft.com/office/drawing/2014/main" val="10015"/>
                  </a:ext>
                </a:extLst>
              </a:tr>
            </a:tbl>
          </a:graphicData>
        </a:graphic>
      </p:graphicFrame>
      <p:sp>
        <p:nvSpPr>
          <p:cNvPr id="39" name="Rectangle 34"/>
          <p:cNvSpPr>
            <a:spLocks noChangeArrowheads="1"/>
          </p:cNvSpPr>
          <p:nvPr/>
        </p:nvSpPr>
        <p:spPr bwMode="auto">
          <a:xfrm>
            <a:off x="4127862" y="1640184"/>
            <a:ext cx="3108960" cy="776445"/>
          </a:xfrm>
          <a:prstGeom prst="rect">
            <a:avLst/>
          </a:prstGeom>
          <a:solidFill>
            <a:schemeClr val="bg1"/>
          </a:solidFill>
          <a:ln w="28575">
            <a:solidFill>
              <a:schemeClr val="tx1"/>
            </a:solidFill>
            <a:miter lim="800000"/>
            <a:headEnd/>
            <a:tailEnd/>
          </a:ln>
          <a:effectLst>
            <a:outerShdw blurRad="50800" dist="38100" dir="2700000" algn="tl" rotWithShape="0">
              <a:prstClr val="black">
                <a:alpha val="40000"/>
              </a:prstClr>
            </a:outerShdw>
          </a:effectLst>
          <a:extLst/>
        </p:spPr>
        <p:txBody>
          <a:bodyPr lIns="137160" anchor="ctr" anchorCtr="0"/>
          <a:lstStyle/>
          <a:p>
            <a:pPr algn="l">
              <a:defRPr/>
            </a:pPr>
            <a:r>
              <a:rPr lang="en-US" b="1" dirty="0">
                <a:solidFill>
                  <a:schemeClr val="tx2"/>
                </a:solidFill>
                <a:latin typeface="+mn-lt"/>
                <a:cs typeface="+mn-cs"/>
              </a:rPr>
              <a:t>Ruth’s</a:t>
            </a:r>
            <a:r>
              <a:rPr lang="en-US" dirty="0">
                <a:solidFill>
                  <a:schemeClr val="dk1"/>
                </a:solidFill>
                <a:latin typeface="+mn-lt"/>
                <a:cs typeface="+mn-cs"/>
              </a:rPr>
              <a:t> monthly S.S. benefit is </a:t>
            </a:r>
            <a:br>
              <a:rPr lang="en-US" dirty="0">
                <a:solidFill>
                  <a:schemeClr val="dk1"/>
                </a:solidFill>
                <a:latin typeface="+mn-lt"/>
                <a:cs typeface="+mn-cs"/>
              </a:rPr>
            </a:br>
            <a:r>
              <a:rPr lang="en-US" b="1" dirty="0">
                <a:solidFill>
                  <a:schemeClr val="tx2"/>
                </a:solidFill>
                <a:latin typeface="+mn-lt"/>
                <a:cs typeface="+mn-cs"/>
              </a:rPr>
              <a:t>50% of Harry’s</a:t>
            </a:r>
            <a:r>
              <a:rPr lang="en-US" dirty="0">
                <a:solidFill>
                  <a:srgbClr val="002D5B"/>
                </a:solidFill>
                <a:latin typeface="+mn-lt"/>
                <a:cs typeface="+mn-cs"/>
              </a:rPr>
              <a:t>,</a:t>
            </a:r>
            <a:r>
              <a:rPr lang="en-US" b="1" dirty="0">
                <a:solidFill>
                  <a:schemeClr val="tx2"/>
                </a:solidFill>
                <a:latin typeface="+mn-lt"/>
                <a:cs typeface="+mn-cs"/>
              </a:rPr>
              <a:t> </a:t>
            </a:r>
            <a:r>
              <a:rPr lang="en-US" dirty="0">
                <a:solidFill>
                  <a:schemeClr val="dk1"/>
                </a:solidFill>
                <a:latin typeface="+mn-lt"/>
                <a:cs typeface="+mn-cs"/>
              </a:rPr>
              <a:t>or </a:t>
            </a:r>
            <a:r>
              <a:rPr lang="en-US" b="1" dirty="0">
                <a:solidFill>
                  <a:schemeClr val="tx2"/>
                </a:solidFill>
                <a:latin typeface="+mn-lt"/>
                <a:cs typeface="+mn-cs"/>
              </a:rPr>
              <a:t>$1,000</a:t>
            </a:r>
            <a:r>
              <a:rPr lang="en-US" b="1" dirty="0">
                <a:solidFill>
                  <a:srgbClr val="002D5B"/>
                </a:solidFill>
                <a:latin typeface="+mn-lt"/>
                <a:cs typeface="+mn-cs"/>
              </a:rPr>
              <a:t>.</a:t>
            </a:r>
            <a:endParaRPr lang="en-US" b="1" dirty="0">
              <a:solidFill>
                <a:schemeClr val="tx2"/>
              </a:solidFill>
              <a:latin typeface="+mn-lt"/>
              <a:cs typeface="+mn-cs"/>
            </a:endParaRPr>
          </a:p>
        </p:txBody>
      </p:sp>
      <p:sp>
        <p:nvSpPr>
          <p:cNvPr id="40" name="Rectangle 39"/>
          <p:cNvSpPr/>
          <p:nvPr/>
        </p:nvSpPr>
        <p:spPr>
          <a:xfrm>
            <a:off x="2713839" y="4095736"/>
            <a:ext cx="5792598" cy="369332"/>
          </a:xfrm>
          <a:prstGeom prst="rect">
            <a:avLst/>
          </a:prstGeom>
        </p:spPr>
        <p:txBody>
          <a:bodyPr wrap="square">
            <a:spAutoFit/>
          </a:bodyPr>
          <a:lstStyle/>
          <a:p>
            <a:r>
              <a:rPr lang="en-US" b="1" dirty="0">
                <a:solidFill>
                  <a:schemeClr val="tx2"/>
                </a:solidFill>
              </a:rPr>
              <a:t>Ruth </a:t>
            </a:r>
            <a:r>
              <a:rPr lang="en-US" dirty="0"/>
              <a:t>collects </a:t>
            </a:r>
            <a:r>
              <a:rPr lang="en-US" b="1" dirty="0">
                <a:solidFill>
                  <a:schemeClr val="tx2"/>
                </a:solidFill>
              </a:rPr>
              <a:t>100% </a:t>
            </a:r>
            <a:r>
              <a:rPr lang="en-US" dirty="0"/>
              <a:t>of Harry’s monthly S.S. benefit of </a:t>
            </a:r>
            <a:r>
              <a:rPr lang="en-US" b="1" dirty="0">
                <a:solidFill>
                  <a:schemeClr val="tx2"/>
                </a:solidFill>
              </a:rPr>
              <a:t>$2,640</a:t>
            </a:r>
          </a:p>
        </p:txBody>
      </p:sp>
      <p:sp>
        <p:nvSpPr>
          <p:cNvPr id="41" name="Rectangle 40"/>
          <p:cNvSpPr/>
          <p:nvPr/>
        </p:nvSpPr>
        <p:spPr>
          <a:xfrm>
            <a:off x="2713839" y="5958091"/>
            <a:ext cx="5180202" cy="369332"/>
          </a:xfrm>
          <a:prstGeom prst="rect">
            <a:avLst/>
          </a:prstGeom>
        </p:spPr>
        <p:txBody>
          <a:bodyPr wrap="square">
            <a:spAutoFit/>
          </a:bodyPr>
          <a:lstStyle/>
          <a:p>
            <a:r>
              <a:rPr lang="en-US" b="1" dirty="0">
                <a:solidFill>
                  <a:schemeClr val="tx2"/>
                </a:solidFill>
              </a:rPr>
              <a:t>Ruth</a:t>
            </a:r>
            <a:r>
              <a:rPr lang="en-US" dirty="0"/>
              <a:t> collects a total of</a:t>
            </a:r>
            <a:r>
              <a:rPr lang="en-US" b="1" dirty="0">
                <a:solidFill>
                  <a:schemeClr val="tx2"/>
                </a:solidFill>
              </a:rPr>
              <a:t> $471,840 </a:t>
            </a:r>
            <a:r>
              <a:rPr lang="en-US" dirty="0"/>
              <a:t>over her lifetime</a:t>
            </a:r>
          </a:p>
        </p:txBody>
      </p:sp>
      <p:sp>
        <p:nvSpPr>
          <p:cNvPr id="9" name="TextBox 7"/>
          <p:cNvSpPr txBox="1">
            <a:spLocks noChangeArrowheads="1"/>
          </p:cNvSpPr>
          <p:nvPr/>
        </p:nvSpPr>
        <p:spPr bwMode="auto">
          <a:xfrm>
            <a:off x="478378" y="6490342"/>
            <a:ext cx="8383587" cy="126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spcBef>
                <a:spcPct val="20000"/>
              </a:spcBef>
              <a:buClr>
                <a:schemeClr val="tx2"/>
              </a:buClr>
              <a:buSzPct val="80000"/>
              <a:defRPr sz="2800">
                <a:solidFill>
                  <a:schemeClr val="tx1"/>
                </a:solidFill>
                <a:latin typeface="Calibri" panose="020F0502020204030204" pitchFamily="34" charset="0"/>
              </a:defRPr>
            </a:lvl1pPr>
            <a:lvl2pPr marL="742950" indent="-285750">
              <a:spcBef>
                <a:spcPct val="20000"/>
              </a:spcBef>
              <a:buClr>
                <a:schemeClr val="tx2"/>
              </a:buClr>
              <a:buSzPct val="80000"/>
              <a:buFont typeface="Wingdings" panose="05000000000000000000" pitchFamily="2" charset="2"/>
              <a:buChar char="§"/>
              <a:defRPr sz="2400">
                <a:solidFill>
                  <a:schemeClr val="tx1"/>
                </a:solidFill>
                <a:latin typeface="Calibri" panose="020F0502020204030204" pitchFamily="34" charset="0"/>
              </a:defRPr>
            </a:lvl2pPr>
            <a:lvl3pPr marL="1143000" indent="-228600">
              <a:spcBef>
                <a:spcPct val="20000"/>
              </a:spcBef>
              <a:buClr>
                <a:schemeClr val="tx2"/>
              </a:buClr>
              <a:buSzPct val="80000"/>
              <a:buFont typeface="Wingdings" panose="05000000000000000000" pitchFamily="2" charset="2"/>
              <a:buChar char="§"/>
              <a:defRPr sz="2000">
                <a:solidFill>
                  <a:schemeClr val="tx1"/>
                </a:solidFill>
                <a:latin typeface="Calibri" panose="020F0502020204030204" pitchFamily="34" charset="0"/>
              </a:defRPr>
            </a:lvl3pPr>
            <a:lvl4pPr marL="16002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lnSpc>
                <a:spcPct val="90000"/>
              </a:lnSpc>
              <a:buClr>
                <a:srgbClr val="FFFFFF"/>
              </a:buClr>
              <a:buSzPct val="100000"/>
              <a:defRPr/>
            </a:pPr>
            <a:r>
              <a:rPr lang="en-US" sz="900" dirty="0"/>
              <a:t>*Ends 4/30/16. This is a hypothetical example.</a:t>
            </a:r>
          </a:p>
        </p:txBody>
      </p:sp>
    </p:spTree>
    <p:extLst>
      <p:ext uri="{BB962C8B-B14F-4D97-AF65-F5344CB8AC3E}">
        <p14:creationId xmlns:p14="http://schemas.microsoft.com/office/powerpoint/2010/main" val="950287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30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fade">
                                      <p:cBhvr>
                                        <p:cTn id="12" dur="500"/>
                                        <p:tgtEl>
                                          <p:spTgt spid="40"/>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41"/>
                                        </p:tgtEl>
                                        <p:attrNameLst>
                                          <p:attrName>style.visibility</p:attrName>
                                        </p:attrNameLst>
                                      </p:cBhvr>
                                      <p:to>
                                        <p:strVal val="visible"/>
                                      </p:to>
                                    </p:set>
                                    <p:animEffect transition="in" filter="fade">
                                      <p:cBhvr>
                                        <p:cTn id="16"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0" grpId="0"/>
      <p:bldP spid="41"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5A296027-BCC7-4F88-9C12-58AA7227D77E}" type="slidenum">
              <a:rPr lang="en-US" smtClean="0"/>
              <a:pPr>
                <a:defRPr/>
              </a:pPr>
              <a:t>48</a:t>
            </a:fld>
            <a:endParaRPr lang="en-US" dirty="0"/>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t="6785"/>
          <a:stretch/>
        </p:blipFill>
        <p:spPr>
          <a:xfrm>
            <a:off x="3897764" y="2473766"/>
            <a:ext cx="3874635" cy="3216272"/>
          </a:xfrm>
          <a:prstGeom prst="rect">
            <a:avLst/>
          </a:prstGeom>
        </p:spPr>
      </p:pic>
      <p:sp>
        <p:nvSpPr>
          <p:cNvPr id="7" name="Rectangle 5"/>
          <p:cNvSpPr txBox="1">
            <a:spLocks noChangeArrowheads="1"/>
          </p:cNvSpPr>
          <p:nvPr/>
        </p:nvSpPr>
        <p:spPr bwMode="auto">
          <a:xfrm>
            <a:off x="572894" y="2090362"/>
            <a:ext cx="4794720" cy="473438"/>
          </a:xfrm>
          <a:prstGeom prst="rect">
            <a:avLst/>
          </a:prstGeom>
          <a:solidFill>
            <a:srgbClr val="FFFFFF"/>
          </a:solidFill>
          <a:ln>
            <a:noFill/>
          </a:ln>
          <a:effectLst>
            <a:outerShdw blurRad="50800" dist="38100" dir="2700000" algn="tl" rotWithShape="0">
              <a:prstClr val="black">
                <a:alpha val="40000"/>
              </a:prstClr>
            </a:outerShdw>
          </a:effectLst>
          <a:extLst/>
        </p:spPr>
        <p:txBody>
          <a:bodyPr vert="horz" wrap="square" lIns="0" tIns="91440" rIns="182880" bIns="91440" numCol="1" anchor="ctr" anchorCtr="0" compatLnSpc="1">
            <a:prstTxWarp prst="textNoShape">
              <a:avLst/>
            </a:prstTxWarp>
          </a:bodyPr>
          <a:lstStyle>
            <a:lvl1pPr marL="342900" indent="-342900" algn="l" rtl="0" eaLnBrk="0" fontAlgn="base" hangingPunct="0">
              <a:spcBef>
                <a:spcPct val="20000"/>
              </a:spcBef>
              <a:spcAft>
                <a:spcPct val="0"/>
              </a:spcAft>
              <a:buClr>
                <a:schemeClr val="tx2"/>
              </a:buClr>
              <a:buSzPct val="80000"/>
              <a:defRPr sz="2800" kern="1200">
                <a:solidFill>
                  <a:schemeClr val="tx1"/>
                </a:solidFill>
                <a:latin typeface="+mn-lt"/>
                <a:ea typeface="+mn-ea"/>
                <a:cs typeface="+mn-cs"/>
              </a:defRPr>
            </a:lvl1pPr>
            <a:lvl2pPr marL="457200" indent="-223838" algn="l" rtl="0" eaLnBrk="0" fontAlgn="base" hangingPunct="0">
              <a:spcBef>
                <a:spcPct val="20000"/>
              </a:spcBef>
              <a:spcAft>
                <a:spcPct val="0"/>
              </a:spcAft>
              <a:buClr>
                <a:schemeClr val="tx2"/>
              </a:buClr>
              <a:buSzPct val="80000"/>
              <a:buFont typeface="Wingdings" panose="05000000000000000000" pitchFamily="2" charset="2"/>
              <a:buChar char="§"/>
              <a:defRPr sz="2400" kern="1200">
                <a:solidFill>
                  <a:schemeClr val="tx1"/>
                </a:solidFill>
                <a:latin typeface="+mn-lt"/>
                <a:ea typeface="+mn-ea"/>
                <a:cs typeface="+mn-cs"/>
              </a:defRPr>
            </a:lvl2pPr>
            <a:lvl3pPr marL="914400" indent="-223838" algn="l" rtl="0" eaLnBrk="0" fontAlgn="base" hangingPunct="0">
              <a:spcBef>
                <a:spcPct val="20000"/>
              </a:spcBef>
              <a:spcAft>
                <a:spcPct val="0"/>
              </a:spcAft>
              <a:buClr>
                <a:schemeClr val="tx2"/>
              </a:buClr>
              <a:buSzPct val="80000"/>
              <a:buFont typeface="Wingdings" panose="05000000000000000000" pitchFamily="2" charset="2"/>
              <a:buChar char="§"/>
              <a:defRPr sz="2000" kern="1200">
                <a:solidFill>
                  <a:schemeClr val="tx1"/>
                </a:solidFill>
                <a:latin typeface="+mn-lt"/>
                <a:ea typeface="+mn-ea"/>
                <a:cs typeface="+mn-cs"/>
              </a:defRPr>
            </a:lvl3pPr>
            <a:lvl4pPr marL="1371600" indent="-223838" algn="l" rtl="0" eaLnBrk="0" fontAlgn="base" hangingPunct="0">
              <a:spcBef>
                <a:spcPct val="20000"/>
              </a:spcBef>
              <a:spcAft>
                <a:spcPct val="0"/>
              </a:spcAft>
              <a:buClr>
                <a:schemeClr val="tx2"/>
              </a:buClr>
              <a:buSzPct val="80000"/>
              <a:buFont typeface="Wingdings" panose="05000000000000000000" pitchFamily="2" charset="2"/>
              <a:buChar char="§"/>
              <a:defRPr kern="1200">
                <a:solidFill>
                  <a:schemeClr val="tx1"/>
                </a:solidFill>
                <a:latin typeface="+mn-lt"/>
                <a:ea typeface="+mn-ea"/>
                <a:cs typeface="+mn-cs"/>
              </a:defRPr>
            </a:lvl4pPr>
            <a:lvl5pPr marL="1828800" indent="-223838" algn="l" rtl="0" eaLnBrk="0" fontAlgn="base" hangingPunct="0">
              <a:spcBef>
                <a:spcPct val="20000"/>
              </a:spcBef>
              <a:spcAft>
                <a:spcPct val="0"/>
              </a:spcAft>
              <a:buClr>
                <a:schemeClr val="tx2"/>
              </a:buClr>
              <a:buSzPct val="80000"/>
              <a:buFont typeface="Wingdings" panose="05000000000000000000" pitchFamily="2" charset="2"/>
              <a:buChar char="§"/>
              <a:defRPr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9688" algn="r" eaLnBrk="1" hangingPunct="1"/>
            <a:r>
              <a:rPr lang="en-US" dirty="0"/>
              <a:t>Talk to your </a:t>
            </a:r>
            <a:r>
              <a:rPr lang="en-US" b="1" dirty="0">
                <a:solidFill>
                  <a:schemeClr val="tx2"/>
                </a:solidFill>
              </a:rPr>
              <a:t>financial advisor</a:t>
            </a:r>
          </a:p>
        </p:txBody>
      </p:sp>
    </p:spTree>
    <p:extLst>
      <p:ext uri="{BB962C8B-B14F-4D97-AF65-F5344CB8AC3E}">
        <p14:creationId xmlns:p14="http://schemas.microsoft.com/office/powerpoint/2010/main" val="457599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2DFAB803-8FD5-48B1-B403-195CE984C8BB}" type="slidenum">
              <a:rPr lang="en-US" smtClean="0"/>
              <a:pPr>
                <a:defRPr/>
              </a:pPr>
              <a:t>49</a:t>
            </a:fld>
            <a:endParaRPr lang="en-US" dirty="0"/>
          </a:p>
        </p:txBody>
      </p:sp>
      <p:sp>
        <p:nvSpPr>
          <p:cNvPr id="17" name="Content Placeholder 5"/>
          <p:cNvSpPr txBox="1">
            <a:spLocks/>
          </p:cNvSpPr>
          <p:nvPr/>
        </p:nvSpPr>
        <p:spPr>
          <a:xfrm>
            <a:off x="594360" y="1463040"/>
            <a:ext cx="7821671" cy="4781550"/>
          </a:xfrm>
          <a:prstGeom prst="rect">
            <a:avLst/>
          </a:prstGeom>
        </p:spPr>
        <p:txBody>
          <a:bodyPr lIns="0" rIns="0"/>
          <a:lstStyle>
            <a:lvl1pPr marL="0" indent="0" algn="l" rtl="0" eaLnBrk="0" fontAlgn="base" hangingPunct="0">
              <a:spcBef>
                <a:spcPct val="20000"/>
              </a:spcBef>
              <a:spcAft>
                <a:spcPct val="0"/>
              </a:spcAft>
              <a:buClr>
                <a:schemeClr val="tx2"/>
              </a:buClr>
              <a:buSzPct val="80000"/>
              <a:defRPr sz="2800" kern="1200">
                <a:solidFill>
                  <a:schemeClr val="tx1"/>
                </a:solidFill>
                <a:latin typeface="+mn-lt"/>
                <a:ea typeface="+mn-ea"/>
                <a:cs typeface="+mn-cs"/>
              </a:defRPr>
            </a:lvl1pPr>
            <a:lvl2pPr marL="457200" indent="-223838" algn="l" rtl="0" eaLnBrk="0" fontAlgn="base" hangingPunct="0">
              <a:spcBef>
                <a:spcPts val="600"/>
              </a:spcBef>
              <a:spcAft>
                <a:spcPct val="0"/>
              </a:spcAft>
              <a:buClr>
                <a:schemeClr val="accent2"/>
              </a:buClr>
              <a:buSzPct val="80000"/>
              <a:buFont typeface="Wingdings" panose="05000000000000000000" pitchFamily="2" charset="2"/>
              <a:buChar char="§"/>
              <a:defRPr sz="2400" kern="1200">
                <a:solidFill>
                  <a:schemeClr val="tx1"/>
                </a:solidFill>
                <a:latin typeface="+mn-lt"/>
                <a:ea typeface="+mn-ea"/>
                <a:cs typeface="+mn-cs"/>
              </a:defRPr>
            </a:lvl2pPr>
            <a:lvl3pPr marL="862013" indent="-234950" algn="l" rtl="0" eaLnBrk="0" fontAlgn="base" hangingPunct="0">
              <a:spcBef>
                <a:spcPts val="600"/>
              </a:spcBef>
              <a:spcAft>
                <a:spcPct val="0"/>
              </a:spcAft>
              <a:buClr>
                <a:schemeClr val="accent2"/>
              </a:buClr>
              <a:buSzPct val="80000"/>
              <a:buFont typeface="Calibri" panose="020F0502020204030204" pitchFamily="34" charset="0"/>
              <a:buChar char="•"/>
              <a:defRPr sz="2000" kern="1200">
                <a:solidFill>
                  <a:schemeClr val="tx1"/>
                </a:solidFill>
                <a:latin typeface="+mn-lt"/>
                <a:ea typeface="+mn-ea"/>
                <a:cs typeface="+mn-cs"/>
              </a:defRPr>
            </a:lvl3pPr>
            <a:lvl4pPr marL="1201738" indent="-234950" algn="l" rtl="0" eaLnBrk="0" fontAlgn="base" hangingPunct="0">
              <a:spcBef>
                <a:spcPts val="600"/>
              </a:spcBef>
              <a:spcAft>
                <a:spcPct val="0"/>
              </a:spcAft>
              <a:buClr>
                <a:schemeClr val="accent2"/>
              </a:buClr>
              <a:buSzPct val="100000"/>
              <a:buFont typeface="Calibri" panose="020F0502020204030204" pitchFamily="34" charset="0"/>
              <a:buChar char="‒"/>
              <a:defRPr kern="1200">
                <a:solidFill>
                  <a:schemeClr val="tx1"/>
                </a:solidFill>
                <a:latin typeface="+mn-lt"/>
                <a:ea typeface="+mn-ea"/>
                <a:cs typeface="+mn-cs"/>
              </a:defRPr>
            </a:lvl4pPr>
            <a:lvl5pPr marL="1541463" indent="-222250" algn="l" rtl="0" eaLnBrk="0" fontAlgn="base" hangingPunct="0">
              <a:spcBef>
                <a:spcPts val="600"/>
              </a:spcBef>
              <a:spcAft>
                <a:spcPct val="0"/>
              </a:spcAft>
              <a:buClr>
                <a:schemeClr val="accent2"/>
              </a:buClr>
              <a:buSzPct val="80000"/>
              <a:buFont typeface="Wingdings" panose="05000000000000000000" pitchFamily="2" charset="2"/>
              <a:buChar char="§"/>
              <a:defRPr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en-US" sz="1600" b="1" dirty="0">
                <a:solidFill>
                  <a:schemeClr val="accent1"/>
                </a:solidFill>
              </a:rPr>
              <a:t>A trusted brand</a:t>
            </a:r>
          </a:p>
          <a:p>
            <a:pPr>
              <a:spcBef>
                <a:spcPts val="0"/>
              </a:spcBef>
            </a:pPr>
            <a:r>
              <a:rPr lang="en-US" sz="1600" dirty="0"/>
              <a:t>John Hancock Investments is a premier asset manager representing one of America’s most trusted brands, with a heritage of financial stewardship dating back to 1862. Helping our shareholders pursue their financial goals is at the core of everything we do. It’s why we support the role of professional financial advice and operate with the highest standards of conduct and integrity. </a:t>
            </a:r>
          </a:p>
          <a:p>
            <a:pPr>
              <a:spcBef>
                <a:spcPts val="0"/>
              </a:spcBef>
            </a:pPr>
            <a:endParaRPr lang="en-US" sz="1600" dirty="0"/>
          </a:p>
          <a:p>
            <a:pPr>
              <a:spcBef>
                <a:spcPts val="0"/>
              </a:spcBef>
            </a:pPr>
            <a:r>
              <a:rPr lang="en-US" altLang="en-US" sz="1600" b="1" dirty="0">
                <a:solidFill>
                  <a:schemeClr val="accent1"/>
                </a:solidFill>
              </a:rPr>
              <a:t>A better way to invest</a:t>
            </a:r>
          </a:p>
          <a:p>
            <a:pPr>
              <a:spcBef>
                <a:spcPts val="0"/>
              </a:spcBef>
            </a:pPr>
            <a:r>
              <a:rPr lang="en-US" sz="1600" dirty="0"/>
              <a:t>We build funds based on investor needs, then search the world to find proven portfolio teams with specialized expertise in those strategies. As a manager of managers, we apply vigorous oversight to ensure that they continue to meet our uncompromising standards and serve the best interests of our shareholders. </a:t>
            </a:r>
            <a:endParaRPr lang="en-US" altLang="en-US" sz="1600" dirty="0"/>
          </a:p>
          <a:p>
            <a:pPr>
              <a:spcBef>
                <a:spcPts val="1200"/>
              </a:spcBef>
            </a:pPr>
            <a:r>
              <a:rPr lang="en-US" altLang="en-US" sz="1600" b="1" dirty="0">
                <a:solidFill>
                  <a:schemeClr val="accent1"/>
                </a:solidFill>
              </a:rPr>
              <a:t>Results for investors</a:t>
            </a:r>
          </a:p>
          <a:p>
            <a:pPr>
              <a:spcBef>
                <a:spcPts val="0"/>
              </a:spcBef>
            </a:pPr>
            <a:r>
              <a:rPr lang="en-US" sz="1600" dirty="0"/>
              <a:t>Our unique approach to asset management enables us to provide a diverse set of investments backed by some of the world’s best managers, along with strong risk-adjusted returns across asset classes. </a:t>
            </a:r>
            <a:endParaRPr lang="en-US" altLang="en-US" sz="1600" b="1" dirty="0">
              <a:solidFill>
                <a:schemeClr val="accent2"/>
              </a:solidFill>
            </a:endParaRPr>
          </a:p>
        </p:txBody>
      </p:sp>
      <p:sp>
        <p:nvSpPr>
          <p:cNvPr id="3" name="Title 2"/>
          <p:cNvSpPr>
            <a:spLocks noGrp="1"/>
          </p:cNvSpPr>
          <p:nvPr>
            <p:ph type="title"/>
          </p:nvPr>
        </p:nvSpPr>
        <p:spPr/>
        <p:txBody>
          <a:bodyPr tIns="91440"/>
          <a:lstStyle/>
          <a:p>
            <a:r>
              <a:rPr lang="en-US" altLang="en-US" dirty="0"/>
              <a:t>John Hancock Investments</a:t>
            </a:r>
            <a:endParaRPr lang="en-US" dirty="0"/>
          </a:p>
        </p:txBody>
      </p:sp>
    </p:spTree>
    <p:extLst>
      <p:ext uri="{BB962C8B-B14F-4D97-AF65-F5344CB8AC3E}">
        <p14:creationId xmlns:p14="http://schemas.microsoft.com/office/powerpoint/2010/main" val="7734043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type="title"/>
          </p:nvPr>
        </p:nvSpPr>
        <p:spPr/>
        <p:txBody>
          <a:bodyPr/>
          <a:lstStyle/>
          <a:p>
            <a:r>
              <a:rPr lang="en-US" dirty="0">
                <a:sym typeface="Calibri Bold" charset="0"/>
              </a:rPr>
              <a:t>The roots of Social Security</a:t>
            </a:r>
          </a:p>
        </p:txBody>
      </p:sp>
      <p:sp>
        <p:nvSpPr>
          <p:cNvPr id="4" name="Slide Number Placeholder 3"/>
          <p:cNvSpPr>
            <a:spLocks noGrp="1"/>
          </p:cNvSpPr>
          <p:nvPr>
            <p:ph type="sldNum" sz="quarter" idx="12"/>
          </p:nvPr>
        </p:nvSpPr>
        <p:spPr/>
        <p:txBody>
          <a:bodyPr/>
          <a:lstStyle/>
          <a:p>
            <a:pPr>
              <a:defRPr/>
            </a:pPr>
            <a:fld id="{5A296027-BCC7-4F88-9C12-58AA7227D77E}" type="slidenum">
              <a:rPr lang="en-US" smtClean="0"/>
              <a:pPr>
                <a:defRPr/>
              </a:pPr>
              <a:t>5</a:t>
            </a:fld>
            <a:endParaRPr lang="en-US" dirty="0"/>
          </a:p>
        </p:txBody>
      </p:sp>
      <p:sp>
        <p:nvSpPr>
          <p:cNvPr id="7" name="Rectangle 6"/>
          <p:cNvSpPr>
            <a:spLocks/>
          </p:cNvSpPr>
          <p:nvPr/>
        </p:nvSpPr>
        <p:spPr bwMode="auto">
          <a:xfrm>
            <a:off x="4094399" y="2980490"/>
            <a:ext cx="1039092" cy="369332"/>
          </a:xfrm>
          <a:prstGeom prst="rect">
            <a:avLst/>
          </a:prstGeom>
          <a:solidFill>
            <a:schemeClr val="tx2"/>
          </a:solidFill>
          <a:ln>
            <a:noFill/>
          </a:ln>
          <a:effectLst>
            <a:outerShdw blurRad="50800" dist="38100" dir="2700000" algn="tl" rotWithShape="0">
              <a:prstClr val="black">
                <a:alpha val="40000"/>
              </a:prstClr>
            </a:outerShdw>
          </a:effectLst>
        </p:spPr>
        <p:txBody>
          <a:bodyPr wrap="square" lIns="0" tIns="0" rIns="40638" bIns="0">
            <a:spAutoFit/>
          </a:bodyPr>
          <a:lstStyle/>
          <a:p>
            <a:pPr marL="39688" algn="ctr" eaLnBrk="1" hangingPunct="1"/>
            <a:r>
              <a:rPr lang="en-US" sz="2400" dirty="0">
                <a:solidFill>
                  <a:srgbClr val="FFFFFF"/>
                </a:solidFill>
                <a:ea typeface="Arial Unicode MS" panose="020B0604020202020204" pitchFamily="34" charset="-128"/>
                <a:cs typeface="Arial Unicode MS" panose="020B0604020202020204" pitchFamily="34" charset="-128"/>
              </a:rPr>
              <a:t>1937</a:t>
            </a:r>
            <a:endParaRPr lang="en-US" sz="2400" b="1" dirty="0">
              <a:solidFill>
                <a:srgbClr val="FFFFFF"/>
              </a:solidFill>
              <a:ea typeface="Arial Unicode MS" panose="020B0604020202020204" pitchFamily="34" charset="-128"/>
              <a:cs typeface="Arial Unicode MS" panose="020B0604020202020204" pitchFamily="34" charset="-128"/>
            </a:endParaRPr>
          </a:p>
        </p:txBody>
      </p:sp>
      <p:sp>
        <p:nvSpPr>
          <p:cNvPr id="8" name="Rectangle 7"/>
          <p:cNvSpPr>
            <a:spLocks/>
          </p:cNvSpPr>
          <p:nvPr/>
        </p:nvSpPr>
        <p:spPr bwMode="auto">
          <a:xfrm>
            <a:off x="851821" y="2770897"/>
            <a:ext cx="1039092" cy="369332"/>
          </a:xfrm>
          <a:prstGeom prst="rect">
            <a:avLst/>
          </a:prstGeom>
          <a:solidFill>
            <a:schemeClr val="tx2"/>
          </a:solidFill>
          <a:ln>
            <a:noFill/>
          </a:ln>
          <a:effectLst>
            <a:outerShdw blurRad="50800" dist="38100" dir="2700000" algn="tl" rotWithShape="0">
              <a:prstClr val="black">
                <a:alpha val="40000"/>
              </a:prstClr>
            </a:outerShdw>
          </a:effectLst>
        </p:spPr>
        <p:txBody>
          <a:bodyPr wrap="square" lIns="0" tIns="0" rIns="40638" bIns="0">
            <a:spAutoFit/>
          </a:bodyPr>
          <a:lstStyle/>
          <a:p>
            <a:pPr marL="39688" algn="ctr" eaLnBrk="1" hangingPunct="1"/>
            <a:r>
              <a:rPr lang="en-US" sz="2400" dirty="0">
                <a:solidFill>
                  <a:srgbClr val="FFFFFF"/>
                </a:solidFill>
                <a:ea typeface="Arial Unicode MS" panose="020B0604020202020204" pitchFamily="34" charset="-128"/>
                <a:cs typeface="Arial Unicode MS" panose="020B0604020202020204" pitchFamily="34" charset="-128"/>
              </a:rPr>
              <a:t>1940</a:t>
            </a:r>
            <a:endParaRPr lang="en-US" sz="2400" b="1" dirty="0">
              <a:solidFill>
                <a:srgbClr val="FFFFFF"/>
              </a:solidFill>
              <a:ea typeface="Arial Unicode MS" panose="020B0604020202020204" pitchFamily="34" charset="-128"/>
              <a:cs typeface="Arial Unicode MS" panose="020B0604020202020204" pitchFamily="34" charset="-128"/>
            </a:endParaRPr>
          </a:p>
        </p:txBody>
      </p:sp>
      <p:sp>
        <p:nvSpPr>
          <p:cNvPr id="12" name="Rectangle 4"/>
          <p:cNvSpPr txBox="1">
            <a:spLocks noChangeArrowheads="1"/>
          </p:cNvSpPr>
          <p:nvPr/>
        </p:nvSpPr>
        <p:spPr bwMode="auto">
          <a:xfrm>
            <a:off x="686324" y="3784563"/>
            <a:ext cx="8067750" cy="2626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80000"/>
              <a:defRPr sz="2800" kern="1200">
                <a:solidFill>
                  <a:schemeClr val="tx1"/>
                </a:solidFill>
                <a:latin typeface="+mn-lt"/>
                <a:ea typeface="+mn-ea"/>
                <a:cs typeface="+mn-cs"/>
              </a:defRPr>
            </a:lvl1pPr>
            <a:lvl2pPr marL="457200" indent="-223838" algn="l" rtl="0" eaLnBrk="0" fontAlgn="base" hangingPunct="0">
              <a:spcBef>
                <a:spcPct val="20000"/>
              </a:spcBef>
              <a:spcAft>
                <a:spcPct val="0"/>
              </a:spcAft>
              <a:buClr>
                <a:schemeClr val="tx2"/>
              </a:buClr>
              <a:buSzPct val="80000"/>
              <a:buFont typeface="Wingdings" panose="05000000000000000000" pitchFamily="2" charset="2"/>
              <a:buChar char="§"/>
              <a:defRPr sz="2400" kern="1200">
                <a:solidFill>
                  <a:schemeClr val="tx1"/>
                </a:solidFill>
                <a:latin typeface="+mn-lt"/>
                <a:ea typeface="+mn-ea"/>
                <a:cs typeface="+mn-cs"/>
              </a:defRPr>
            </a:lvl2pPr>
            <a:lvl3pPr marL="914400" indent="-223838" algn="l" rtl="0" eaLnBrk="0" fontAlgn="base" hangingPunct="0">
              <a:spcBef>
                <a:spcPct val="20000"/>
              </a:spcBef>
              <a:spcAft>
                <a:spcPct val="0"/>
              </a:spcAft>
              <a:buClr>
                <a:schemeClr val="tx2"/>
              </a:buClr>
              <a:buSzPct val="80000"/>
              <a:buFont typeface="Wingdings" panose="05000000000000000000" pitchFamily="2" charset="2"/>
              <a:buChar char="§"/>
              <a:defRPr sz="2000" kern="1200">
                <a:solidFill>
                  <a:schemeClr val="tx1"/>
                </a:solidFill>
                <a:latin typeface="+mn-lt"/>
                <a:ea typeface="+mn-ea"/>
                <a:cs typeface="+mn-cs"/>
              </a:defRPr>
            </a:lvl3pPr>
            <a:lvl4pPr marL="1371600" indent="-223838" algn="l" rtl="0" eaLnBrk="0" fontAlgn="base" hangingPunct="0">
              <a:spcBef>
                <a:spcPct val="20000"/>
              </a:spcBef>
              <a:spcAft>
                <a:spcPct val="0"/>
              </a:spcAft>
              <a:buClr>
                <a:schemeClr val="tx2"/>
              </a:buClr>
              <a:buSzPct val="80000"/>
              <a:buFont typeface="Wingdings" panose="05000000000000000000" pitchFamily="2" charset="2"/>
              <a:buChar char="§"/>
              <a:defRPr kern="1200">
                <a:solidFill>
                  <a:schemeClr val="tx1"/>
                </a:solidFill>
                <a:latin typeface="+mn-lt"/>
                <a:ea typeface="+mn-ea"/>
                <a:cs typeface="+mn-cs"/>
              </a:defRPr>
            </a:lvl4pPr>
            <a:lvl5pPr marL="1828800" indent="-223838" algn="l" rtl="0" eaLnBrk="0" fontAlgn="base" hangingPunct="0">
              <a:spcBef>
                <a:spcPct val="20000"/>
              </a:spcBef>
              <a:spcAft>
                <a:spcPct val="0"/>
              </a:spcAft>
              <a:buClr>
                <a:schemeClr val="tx2"/>
              </a:buClr>
              <a:buSzPct val="80000"/>
              <a:buFont typeface="Wingdings" panose="05000000000000000000" pitchFamily="2" charset="2"/>
              <a:buChar char="§"/>
              <a:defRPr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1000"/>
              </a:spcBef>
            </a:pPr>
            <a:r>
              <a:rPr lang="en-US" sz="2400" dirty="0"/>
              <a:t>On January 31, 1940, the first monthly retirement check was issued to Ida May Fuller of Ludlow, Vermont, in the amount of $22.54. Miss Fuller, a legal secretary, retired in November 1939. She started collecting benefits in January 1940 at age 65 and lived to be 100 years old, dying in 1975. During her lifetime she collected a total of $22,888.92 in Social Security benefits. </a:t>
            </a:r>
          </a:p>
        </p:txBody>
      </p:sp>
      <p:pic>
        <p:nvPicPr>
          <p:cNvPr id="2" name="Picture 1"/>
          <p:cNvPicPr>
            <a:picLocks noChangeAspect="1"/>
          </p:cNvPicPr>
          <p:nvPr/>
        </p:nvPicPr>
        <p:blipFill>
          <a:blip r:embed="rId3"/>
          <a:stretch>
            <a:fillRect/>
          </a:stretch>
        </p:blipFill>
        <p:spPr>
          <a:xfrm>
            <a:off x="2985611" y="1373655"/>
            <a:ext cx="3086100" cy="2273300"/>
          </a:xfrm>
          <a:prstGeom prst="rect">
            <a:avLst/>
          </a:prstGeom>
        </p:spPr>
      </p:pic>
    </p:spTree>
    <p:extLst>
      <p:ext uri="{BB962C8B-B14F-4D97-AF65-F5344CB8AC3E}">
        <p14:creationId xmlns:p14="http://schemas.microsoft.com/office/powerpoint/2010/main" val="428350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Box 1"/>
          <p:cNvSpPr txBox="1">
            <a:spLocks noChangeArrowheads="1"/>
          </p:cNvSpPr>
          <p:nvPr/>
        </p:nvSpPr>
        <p:spPr bwMode="auto">
          <a:xfrm>
            <a:off x="2319338" y="6218238"/>
            <a:ext cx="62709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SzPct val="80000"/>
              <a:defRPr sz="2800">
                <a:solidFill>
                  <a:schemeClr val="tx1"/>
                </a:solidFill>
                <a:latin typeface="Calibri" panose="020F0502020204030204" pitchFamily="34" charset="0"/>
              </a:defRPr>
            </a:lvl1pPr>
            <a:lvl2pPr marL="742950" indent="-285750">
              <a:spcBef>
                <a:spcPct val="20000"/>
              </a:spcBef>
              <a:buClr>
                <a:schemeClr val="tx2"/>
              </a:buClr>
              <a:buSzPct val="80000"/>
              <a:buFont typeface="Wingdings" panose="05000000000000000000" pitchFamily="2" charset="2"/>
              <a:buChar char="§"/>
              <a:defRPr sz="2400">
                <a:solidFill>
                  <a:schemeClr val="tx1"/>
                </a:solidFill>
                <a:latin typeface="Calibri" panose="020F0502020204030204" pitchFamily="34" charset="0"/>
              </a:defRPr>
            </a:lvl2pPr>
            <a:lvl3pPr marL="1143000" indent="-228600">
              <a:spcBef>
                <a:spcPct val="20000"/>
              </a:spcBef>
              <a:buClr>
                <a:schemeClr val="tx2"/>
              </a:buClr>
              <a:buSzPct val="80000"/>
              <a:buFont typeface="Wingdings" panose="05000000000000000000" pitchFamily="2" charset="2"/>
              <a:buChar char="§"/>
              <a:defRPr sz="2000">
                <a:solidFill>
                  <a:schemeClr val="tx1"/>
                </a:solidFill>
                <a:latin typeface="Calibri" panose="020F0502020204030204" pitchFamily="34" charset="0"/>
              </a:defRPr>
            </a:lvl3pPr>
            <a:lvl4pPr marL="16002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eaLnBrk="1" hangingPunct="1">
              <a:spcBef>
                <a:spcPct val="0"/>
              </a:spcBef>
              <a:buClrTx/>
              <a:buSzTx/>
            </a:pPr>
            <a:r>
              <a:rPr lang="en-US" sz="800" dirty="0">
                <a:solidFill>
                  <a:schemeClr val="bg1"/>
                </a:solidFill>
                <a:cs typeface="Arial Unicode MS" panose="020B0604020202020204" pitchFamily="34" charset="-128"/>
              </a:rPr>
              <a:t>MF263926</a:t>
            </a:r>
          </a:p>
        </p:txBody>
      </p:sp>
      <p:sp>
        <p:nvSpPr>
          <p:cNvPr id="39939" name="TextBox 2"/>
          <p:cNvSpPr txBox="1">
            <a:spLocks noChangeArrowheads="1"/>
          </p:cNvSpPr>
          <p:nvPr/>
        </p:nvSpPr>
        <p:spPr bwMode="auto">
          <a:xfrm>
            <a:off x="8123238" y="6218238"/>
            <a:ext cx="72327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SzPct val="80000"/>
              <a:defRPr sz="2800">
                <a:solidFill>
                  <a:schemeClr val="tx1"/>
                </a:solidFill>
                <a:latin typeface="Calibri" panose="020F0502020204030204" pitchFamily="34" charset="0"/>
              </a:defRPr>
            </a:lvl1pPr>
            <a:lvl2pPr marL="742950" indent="-285750">
              <a:spcBef>
                <a:spcPct val="20000"/>
              </a:spcBef>
              <a:buClr>
                <a:schemeClr val="tx2"/>
              </a:buClr>
              <a:buSzPct val="80000"/>
              <a:buFont typeface="Wingdings" panose="05000000000000000000" pitchFamily="2" charset="2"/>
              <a:buChar char="§"/>
              <a:defRPr sz="2400">
                <a:solidFill>
                  <a:schemeClr val="tx1"/>
                </a:solidFill>
                <a:latin typeface="Calibri" panose="020F0502020204030204" pitchFamily="34" charset="0"/>
              </a:defRPr>
            </a:lvl2pPr>
            <a:lvl3pPr marL="1143000" indent="-228600">
              <a:spcBef>
                <a:spcPct val="20000"/>
              </a:spcBef>
              <a:buClr>
                <a:schemeClr val="tx2"/>
              </a:buClr>
              <a:buSzPct val="80000"/>
              <a:buFont typeface="Wingdings" panose="05000000000000000000" pitchFamily="2" charset="2"/>
              <a:buChar char="§"/>
              <a:defRPr sz="2000">
                <a:solidFill>
                  <a:schemeClr val="tx1"/>
                </a:solidFill>
                <a:latin typeface="Calibri" panose="020F0502020204030204" pitchFamily="34" charset="0"/>
              </a:defRPr>
            </a:lvl3pPr>
            <a:lvl4pPr marL="16002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eaLnBrk="1" hangingPunct="1">
              <a:spcBef>
                <a:spcPct val="0"/>
              </a:spcBef>
              <a:buClrTx/>
              <a:buSzTx/>
            </a:pPr>
            <a:r>
              <a:rPr lang="en-US" sz="800">
                <a:solidFill>
                  <a:schemeClr val="bg1"/>
                </a:solidFill>
                <a:cs typeface="Arial Unicode MS" panose="020B0604020202020204" pitchFamily="34" charset="-128"/>
              </a:rPr>
              <a:t>SSNPPT 2/</a:t>
            </a:r>
            <a:r>
              <a:rPr lang="en-US" sz="800" dirty="0">
                <a:solidFill>
                  <a:schemeClr val="bg1"/>
                </a:solidFill>
                <a:cs typeface="Arial Unicode MS" panose="020B0604020202020204" pitchFamily="34" charset="-128"/>
              </a:rPr>
              <a:t>16</a:t>
            </a:r>
          </a:p>
        </p:txBody>
      </p:sp>
      <p:sp>
        <p:nvSpPr>
          <p:cNvPr id="2" name="TextBox 1"/>
          <p:cNvSpPr txBox="1"/>
          <p:nvPr/>
        </p:nvSpPr>
        <p:spPr>
          <a:xfrm>
            <a:off x="448262" y="1291294"/>
            <a:ext cx="8356874" cy="1169551"/>
          </a:xfrm>
          <a:prstGeom prst="rect">
            <a:avLst/>
          </a:prstGeom>
          <a:noFill/>
        </p:spPr>
        <p:txBody>
          <a:bodyPr wrap="square" rtlCol="0">
            <a:spAutoFit/>
          </a:bodyPr>
          <a:lstStyle/>
          <a:p>
            <a:r>
              <a:rPr lang="en-US" sz="1400" dirty="0">
                <a:solidFill>
                  <a:srgbClr val="FFFFFF"/>
                </a:solidFill>
              </a:rPr>
              <a:t>This material does not constitute tax, legal, or accounting advice, and neither John Hancock nor any of its agents, employees, or representatives are in the business of offering such advice. It was not intended or written for use, and cannot be used, by any taxpayer for the purpose of avoiding any IRS penalty. It was written to support the marketing of the transactions or topics it addresses. Anyone interested in these transactions or topics should seek advice based on his or her particular circumstances from independent professional advisors.</a:t>
            </a:r>
          </a:p>
        </p:txBody>
      </p:sp>
    </p:spTree>
    <p:extLst>
      <p:ext uri="{BB962C8B-B14F-4D97-AF65-F5344CB8AC3E}">
        <p14:creationId xmlns:p14="http://schemas.microsoft.com/office/powerpoint/2010/main" val="93591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560648" y="1755759"/>
            <a:ext cx="8134350" cy="3770207"/>
            <a:chOff x="536372" y="1755759"/>
            <a:chExt cx="8134350" cy="3770207"/>
          </a:xfrm>
        </p:grpSpPr>
        <p:cxnSp>
          <p:nvCxnSpPr>
            <p:cNvPr id="11" name="Straight Connector 10"/>
            <p:cNvCxnSpPr/>
            <p:nvPr/>
          </p:nvCxnSpPr>
          <p:spPr>
            <a:xfrm>
              <a:off x="536372" y="1755759"/>
              <a:ext cx="8134350" cy="0"/>
            </a:xfrm>
            <a:prstGeom prst="line">
              <a:avLst/>
            </a:prstGeom>
            <a:ln w="95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536372" y="2220340"/>
              <a:ext cx="8134350" cy="0"/>
            </a:xfrm>
            <a:prstGeom prst="line">
              <a:avLst/>
            </a:prstGeom>
            <a:ln w="95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36372" y="3050548"/>
              <a:ext cx="8134350" cy="0"/>
            </a:xfrm>
            <a:prstGeom prst="line">
              <a:avLst/>
            </a:prstGeom>
            <a:ln w="95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536372" y="3868141"/>
              <a:ext cx="8134350" cy="0"/>
            </a:xfrm>
            <a:prstGeom prst="line">
              <a:avLst/>
            </a:prstGeom>
            <a:ln w="95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536372" y="4701281"/>
              <a:ext cx="8134350" cy="0"/>
            </a:xfrm>
            <a:prstGeom prst="line">
              <a:avLst/>
            </a:prstGeom>
            <a:ln w="95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36372" y="5525966"/>
              <a:ext cx="8134350" cy="0"/>
            </a:xfrm>
            <a:prstGeom prst="line">
              <a:avLst/>
            </a:prstGeom>
            <a:ln w="95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p:txBody>
          <a:bodyPr/>
          <a:lstStyle/>
          <a:p>
            <a:r>
              <a:rPr lang="en-US" dirty="0"/>
              <a:t>Social Security statistics</a:t>
            </a:r>
          </a:p>
        </p:txBody>
      </p:sp>
      <p:sp>
        <p:nvSpPr>
          <p:cNvPr id="5" name="Content Placeholder 4"/>
          <p:cNvSpPr>
            <a:spLocks noGrp="1"/>
          </p:cNvSpPr>
          <p:nvPr>
            <p:ph idx="1"/>
          </p:nvPr>
        </p:nvSpPr>
        <p:spPr>
          <a:xfrm>
            <a:off x="586827" y="1279413"/>
            <a:ext cx="8237537" cy="5108575"/>
          </a:xfrm>
        </p:spPr>
        <p:txBody>
          <a:bodyPr/>
          <a:lstStyle/>
          <a:p>
            <a:pPr marL="0" lvl="1" indent="0">
              <a:spcBef>
                <a:spcPts val="1200"/>
              </a:spcBef>
              <a:buNone/>
            </a:pPr>
            <a:r>
              <a:rPr lang="en-US" sz="2200" b="1" dirty="0">
                <a:solidFill>
                  <a:schemeClr val="tx2"/>
                </a:solidFill>
              </a:rPr>
              <a:t>62 million</a:t>
            </a:r>
            <a:r>
              <a:rPr lang="en-US" sz="2200" dirty="0">
                <a:solidFill>
                  <a:schemeClr val="tx2"/>
                </a:solidFill>
              </a:rPr>
              <a:t> </a:t>
            </a:r>
            <a:r>
              <a:rPr lang="en-US" sz="2200" dirty="0"/>
              <a:t>people receive benefits</a:t>
            </a:r>
          </a:p>
          <a:p>
            <a:pPr marL="0" lvl="1" indent="0">
              <a:spcBef>
                <a:spcPts val="1200"/>
              </a:spcBef>
              <a:buNone/>
            </a:pPr>
            <a:r>
              <a:rPr lang="en-US" sz="2200" dirty="0"/>
              <a:t>Nearly </a:t>
            </a:r>
            <a:r>
              <a:rPr lang="en-US" sz="2200" b="1" dirty="0">
                <a:solidFill>
                  <a:schemeClr val="tx2"/>
                </a:solidFill>
              </a:rPr>
              <a:t>9 out of 10 </a:t>
            </a:r>
            <a:r>
              <a:rPr lang="en-US" sz="2200" dirty="0"/>
              <a:t>people age 65 or older receive benefits</a:t>
            </a:r>
          </a:p>
          <a:p>
            <a:pPr marL="0" lvl="1" indent="0">
              <a:spcBef>
                <a:spcPts val="1200"/>
              </a:spcBef>
              <a:buNone/>
            </a:pPr>
            <a:r>
              <a:rPr lang="en-US" sz="2200" dirty="0"/>
              <a:t>By 2035, the number of people 65 or older will increase to 79 million, from </a:t>
            </a:r>
            <a:r>
              <a:rPr lang="en-US" sz="2200" b="1" dirty="0">
                <a:solidFill>
                  <a:schemeClr val="tx2"/>
                </a:solidFill>
              </a:rPr>
              <a:t>48 million </a:t>
            </a:r>
            <a:r>
              <a:rPr lang="en-US" sz="2200" dirty="0"/>
              <a:t>today</a:t>
            </a:r>
          </a:p>
          <a:p>
            <a:pPr marL="0" lvl="1" indent="0">
              <a:spcBef>
                <a:spcPts val="1200"/>
              </a:spcBef>
              <a:buNone/>
            </a:pPr>
            <a:r>
              <a:rPr lang="en-US" sz="2200" dirty="0"/>
              <a:t>In 1940, the life expectancy of a 65 year old was almost 14 years; </a:t>
            </a:r>
            <a:br>
              <a:rPr lang="en-US" sz="2200" dirty="0"/>
            </a:br>
            <a:r>
              <a:rPr lang="en-US" sz="2200" dirty="0"/>
              <a:t>today it is about </a:t>
            </a:r>
            <a:r>
              <a:rPr lang="en-US" sz="2200" b="1" dirty="0">
                <a:solidFill>
                  <a:schemeClr val="tx2"/>
                </a:solidFill>
              </a:rPr>
              <a:t>20 years</a:t>
            </a:r>
          </a:p>
          <a:p>
            <a:pPr marL="0" lvl="1" indent="0">
              <a:spcBef>
                <a:spcPts val="1200"/>
              </a:spcBef>
              <a:buNone/>
            </a:pPr>
            <a:r>
              <a:rPr lang="en-US" sz="2200" b="1" dirty="0">
                <a:solidFill>
                  <a:schemeClr val="tx2"/>
                </a:solidFill>
              </a:rPr>
              <a:t>48% </a:t>
            </a:r>
            <a:r>
              <a:rPr lang="en-US" sz="2200" dirty="0"/>
              <a:t>of married couples and </a:t>
            </a:r>
            <a:r>
              <a:rPr lang="en-US" sz="2200" b="1" dirty="0">
                <a:solidFill>
                  <a:schemeClr val="tx2"/>
                </a:solidFill>
              </a:rPr>
              <a:t>71% </a:t>
            </a:r>
            <a:r>
              <a:rPr lang="en-US" sz="2200" dirty="0"/>
              <a:t>of unmarried persons receive </a:t>
            </a:r>
            <a:br>
              <a:rPr lang="en-US" sz="2200" dirty="0"/>
            </a:br>
            <a:r>
              <a:rPr lang="en-US" sz="2200" b="1" dirty="0">
                <a:solidFill>
                  <a:schemeClr val="tx2"/>
                </a:solidFill>
              </a:rPr>
              <a:t>50% or more </a:t>
            </a:r>
            <a:r>
              <a:rPr lang="en-US" sz="2200" dirty="0"/>
              <a:t>of their income from Social Security </a:t>
            </a:r>
          </a:p>
          <a:p>
            <a:pPr marL="0" lvl="1" indent="0">
              <a:spcBef>
                <a:spcPts val="1200"/>
              </a:spcBef>
              <a:buNone/>
            </a:pPr>
            <a:r>
              <a:rPr lang="en-US" sz="2200" b="1" dirty="0">
                <a:solidFill>
                  <a:schemeClr val="tx2"/>
                </a:solidFill>
              </a:rPr>
              <a:t>31% </a:t>
            </a:r>
            <a:r>
              <a:rPr lang="en-US" sz="2200" dirty="0"/>
              <a:t>of the workforce has no savings for retirement and </a:t>
            </a:r>
            <a:br>
              <a:rPr lang="en-US" sz="2200" dirty="0"/>
            </a:br>
            <a:r>
              <a:rPr lang="en-US" sz="2200" b="1" dirty="0">
                <a:solidFill>
                  <a:schemeClr val="tx2"/>
                </a:solidFill>
              </a:rPr>
              <a:t>51% </a:t>
            </a:r>
            <a:r>
              <a:rPr lang="en-US" sz="2200" dirty="0"/>
              <a:t>has no private pension coverage</a:t>
            </a:r>
          </a:p>
          <a:p>
            <a:pPr marL="0" lvl="1" indent="0">
              <a:spcBef>
                <a:spcPts val="1200"/>
              </a:spcBef>
              <a:buNone/>
            </a:pPr>
            <a:r>
              <a:rPr lang="en-US" sz="2200" dirty="0"/>
              <a:t>Social Security offices receive </a:t>
            </a:r>
            <a:r>
              <a:rPr lang="en-US" sz="2200" b="1" dirty="0">
                <a:solidFill>
                  <a:schemeClr val="tx2"/>
                </a:solidFill>
              </a:rPr>
              <a:t>480,000</a:t>
            </a:r>
            <a:r>
              <a:rPr lang="en-US" sz="2200" b="1" dirty="0"/>
              <a:t> </a:t>
            </a:r>
            <a:r>
              <a:rPr lang="en-US" sz="2200" dirty="0"/>
              <a:t>calls and </a:t>
            </a:r>
            <a:r>
              <a:rPr lang="en-US" sz="2200" b="1" dirty="0">
                <a:solidFill>
                  <a:schemeClr val="tx2"/>
                </a:solidFill>
              </a:rPr>
              <a:t>180,000 </a:t>
            </a:r>
            <a:r>
              <a:rPr lang="en-US" sz="2200" dirty="0"/>
              <a:t>visits per day, with an average wait time of </a:t>
            </a:r>
            <a:r>
              <a:rPr lang="en-US" sz="2200" b="1" dirty="0">
                <a:solidFill>
                  <a:schemeClr val="tx2"/>
                </a:solidFill>
              </a:rPr>
              <a:t>3 hours</a:t>
            </a:r>
          </a:p>
        </p:txBody>
      </p:sp>
      <p:sp>
        <p:nvSpPr>
          <p:cNvPr id="6" name="TextBox 5"/>
          <p:cNvSpPr txBox="1"/>
          <p:nvPr/>
        </p:nvSpPr>
        <p:spPr>
          <a:xfrm>
            <a:off x="552450" y="6385902"/>
            <a:ext cx="5543007" cy="1384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0" rIns="0" bIns="0" anchor="b">
            <a:spAutoFit/>
          </a:bodyPr>
          <a:lstStyle>
            <a:defPPr>
              <a:defRPr lang="en-US"/>
            </a:defPPr>
            <a:lvl1pPr eaLnBrk="1" hangingPunct="1">
              <a:spcBef>
                <a:spcPct val="20000"/>
              </a:spcBef>
              <a:buClr>
                <a:schemeClr val="tx2"/>
              </a:buClr>
              <a:buSzPct val="80000"/>
              <a:defRPr sz="900"/>
            </a:lvl1pPr>
            <a:lvl2pPr marL="742950" indent="-285750">
              <a:spcBef>
                <a:spcPct val="20000"/>
              </a:spcBef>
              <a:buClr>
                <a:schemeClr val="tx2"/>
              </a:buClr>
              <a:buSzPct val="80000"/>
              <a:buFont typeface="Wingdings" panose="05000000000000000000" pitchFamily="2" charset="2"/>
              <a:buChar char="§"/>
              <a:defRPr sz="2400"/>
            </a:lvl2pPr>
            <a:lvl3pPr marL="1143000" indent="-228600">
              <a:spcBef>
                <a:spcPct val="20000"/>
              </a:spcBef>
              <a:buClr>
                <a:schemeClr val="tx2"/>
              </a:buClr>
              <a:buSzPct val="80000"/>
              <a:buFont typeface="Wingdings" panose="05000000000000000000" pitchFamily="2" charset="2"/>
              <a:buChar char="§"/>
              <a:defRPr sz="2000"/>
            </a:lvl3pPr>
            <a:lvl4pPr marL="1600200" indent="-228600">
              <a:spcBef>
                <a:spcPct val="20000"/>
              </a:spcBef>
              <a:buClr>
                <a:schemeClr val="tx2"/>
              </a:buClr>
              <a:buSzPct val="80000"/>
              <a:buFont typeface="Wingdings" panose="05000000000000000000" pitchFamily="2" charset="2"/>
              <a:buChar char="§"/>
            </a:lvl4pPr>
            <a:lvl5pPr marL="2057400" indent="-228600">
              <a:spcBef>
                <a:spcPct val="20000"/>
              </a:spcBef>
              <a:buClr>
                <a:schemeClr val="tx2"/>
              </a:buClr>
              <a:buSzPct val="80000"/>
              <a:buFont typeface="Wingdings" panose="05000000000000000000" pitchFamily="2" charset="2"/>
              <a:buChar cha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lvl9pPr>
          </a:lstStyle>
          <a:p>
            <a:pPr marL="0" marR="0" lvl="0" indent="0" algn="l" defTabSz="914400" rtl="0" eaLnBrk="1" fontAlgn="base" latinLnBrk="0" hangingPunct="1">
              <a:lnSpc>
                <a:spcPct val="100000"/>
              </a:lnSpc>
              <a:spcBef>
                <a:spcPct val="20000"/>
              </a:spcBef>
              <a:spcAft>
                <a:spcPct val="0"/>
              </a:spcAft>
              <a:buClr>
                <a:srgbClr val="5F1358"/>
              </a:buClr>
              <a:buSzPct val="80000"/>
              <a:buFontTx/>
              <a:buNone/>
              <a:tabLst/>
              <a:defRPr/>
            </a:pPr>
            <a:r>
              <a:rPr kumimoji="0" lang="en-US" sz="900" b="0" i="0" u="none" strike="noStrike" kern="1200" cap="none" spc="0" normalizeH="0" baseline="0" noProof="0" dirty="0">
                <a:ln>
                  <a:noFill/>
                </a:ln>
                <a:solidFill>
                  <a:srgbClr val="002D5B"/>
                </a:solidFill>
                <a:effectLst/>
                <a:uLnTx/>
                <a:uFillTx/>
                <a:latin typeface="Calibri" panose="020F0502020204030204" pitchFamily="34" charset="0"/>
                <a:ea typeface="+mn-ea"/>
                <a:cs typeface="Arial" panose="020B0604020202020204" pitchFamily="34" charset="0"/>
              </a:rPr>
              <a:t>Source: Social Security Administration, https://www.ssa.gov/news/press/factsheets/basicfact-alt.pdf, December 2016.</a:t>
            </a:r>
          </a:p>
        </p:txBody>
      </p:sp>
      <p:sp>
        <p:nvSpPr>
          <p:cNvPr id="3" name="Slide Number Placeholder 2"/>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DFAB803-8FD5-48B1-B403-195CE984C8BB}" type="slidenum">
              <a:rPr kumimoji="0" lang="en-US" sz="1000" b="0" i="0" u="none" strike="noStrike" kern="1200" cap="none" spc="0" normalizeH="0" baseline="0" noProof="0" smtClean="0">
                <a:ln>
                  <a:noFill/>
                </a:ln>
                <a:solidFill>
                  <a:srgbClr val="898E9B"/>
                </a:solidFill>
                <a:effectLst/>
                <a:uLnTx/>
                <a:uFillTx/>
                <a:latin typeface="Calibri"/>
                <a:ea typeface="+mn-ea"/>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sz="1000" b="0" i="0" u="none" strike="noStrike" kern="1200" cap="none" spc="0" normalizeH="0" baseline="0" noProof="0" dirty="0">
              <a:ln>
                <a:noFill/>
              </a:ln>
              <a:solidFill>
                <a:srgbClr val="898E9B"/>
              </a:solidFill>
              <a:effectLst/>
              <a:uLnTx/>
              <a:uFillTx/>
              <a:latin typeface="Calibri"/>
              <a:ea typeface="+mn-ea"/>
            </a:endParaRPr>
          </a:p>
        </p:txBody>
      </p:sp>
    </p:spTree>
    <p:extLst>
      <p:ext uri="{BB962C8B-B14F-4D97-AF65-F5344CB8AC3E}">
        <p14:creationId xmlns:p14="http://schemas.microsoft.com/office/powerpoint/2010/main" val="1915833020"/>
      </p:ext>
    </p:extLst>
  </p:cSld>
  <p:clrMapOvr>
    <a:masterClrMapping/>
  </p:clrMapOvr>
  <p:transition spd="slow">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lvl="1"/>
            <a:r>
              <a:rPr lang="en-US" dirty="0">
                <a:sym typeface="Calibri" charset="0"/>
              </a:rPr>
              <a:t>Where Social Security stands today</a:t>
            </a:r>
          </a:p>
        </p:txBody>
      </p:sp>
    </p:spTree>
    <p:extLst>
      <p:ext uri="{BB962C8B-B14F-4D97-AF65-F5344CB8AC3E}">
        <p14:creationId xmlns:p14="http://schemas.microsoft.com/office/powerpoint/2010/main" val="1172611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4"/>
          <p:cNvSpPr>
            <a:spLocks noGrp="1" noChangeArrowheads="1"/>
          </p:cNvSpPr>
          <p:nvPr>
            <p:ph type="title"/>
          </p:nvPr>
        </p:nvSpPr>
        <p:spPr/>
        <p:txBody>
          <a:bodyPr/>
          <a:lstStyle/>
          <a:p>
            <a:r>
              <a:rPr lang="en-US" dirty="0">
                <a:sym typeface="Calibri Bold" charset="0"/>
              </a:rPr>
              <a:t>Where Social Security stands today</a:t>
            </a:r>
          </a:p>
        </p:txBody>
      </p:sp>
      <p:sp>
        <p:nvSpPr>
          <p:cNvPr id="27" name="Slide Number Placeholder 26"/>
          <p:cNvSpPr>
            <a:spLocks noGrp="1"/>
          </p:cNvSpPr>
          <p:nvPr>
            <p:ph type="sldNum" sz="quarter" idx="12"/>
          </p:nvPr>
        </p:nvSpPr>
        <p:spPr/>
        <p:txBody>
          <a:bodyPr/>
          <a:lstStyle/>
          <a:p>
            <a:pPr>
              <a:defRPr/>
            </a:pPr>
            <a:fld id="{2DFAB803-8FD5-48B1-B403-195CE984C8BB}" type="slidenum">
              <a:rPr lang="en-US" smtClean="0"/>
              <a:pPr>
                <a:defRPr/>
              </a:pPr>
              <a:t>8</a:t>
            </a:fld>
            <a:endParaRPr lang="en-US" dirty="0"/>
          </a:p>
        </p:txBody>
      </p:sp>
      <p:grpSp>
        <p:nvGrpSpPr>
          <p:cNvPr id="15" name="Group 14"/>
          <p:cNvGrpSpPr/>
          <p:nvPr/>
        </p:nvGrpSpPr>
        <p:grpSpPr>
          <a:xfrm>
            <a:off x="1147859" y="2062098"/>
            <a:ext cx="673240" cy="673240"/>
            <a:chOff x="552659" y="1837742"/>
            <a:chExt cx="673240" cy="673240"/>
          </a:xfrm>
        </p:grpSpPr>
        <p:sp>
          <p:nvSpPr>
            <p:cNvPr id="25" name="Oval 24"/>
            <p:cNvSpPr/>
            <p:nvPr/>
          </p:nvSpPr>
          <p:spPr>
            <a:xfrm>
              <a:off x="552659" y="1837742"/>
              <a:ext cx="673240" cy="673240"/>
            </a:xfrm>
            <a:prstGeom prst="ellipse">
              <a:avLst/>
            </a:prstGeom>
            <a:solidFill>
              <a:srgbClr val="D6E6F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dirty="0"/>
            </a:p>
          </p:txBody>
        </p:sp>
        <p:pic>
          <p:nvPicPr>
            <p:cNvPr id="26" name="Pictur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8042" y="1959429"/>
              <a:ext cx="462473" cy="364276"/>
            </a:xfrm>
            <a:prstGeom prst="rect">
              <a:avLst/>
            </a:prstGeom>
          </p:spPr>
        </p:pic>
      </p:grpSp>
      <p:grpSp>
        <p:nvGrpSpPr>
          <p:cNvPr id="17" name="Group 16"/>
          <p:cNvGrpSpPr/>
          <p:nvPr/>
        </p:nvGrpSpPr>
        <p:grpSpPr>
          <a:xfrm>
            <a:off x="1147859" y="3729556"/>
            <a:ext cx="673240" cy="673240"/>
            <a:chOff x="552659" y="3505200"/>
            <a:chExt cx="673240" cy="673240"/>
          </a:xfrm>
        </p:grpSpPr>
        <p:sp>
          <p:nvSpPr>
            <p:cNvPr id="21" name="Oval 20"/>
            <p:cNvSpPr/>
            <p:nvPr/>
          </p:nvSpPr>
          <p:spPr>
            <a:xfrm>
              <a:off x="552659" y="3505200"/>
              <a:ext cx="673240" cy="673240"/>
            </a:xfrm>
            <a:prstGeom prst="ellipse">
              <a:avLst/>
            </a:prstGeom>
            <a:solidFill>
              <a:srgbClr val="D6E6F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dirty="0"/>
            </a:p>
          </p:txBody>
        </p:sp>
        <p:pic>
          <p:nvPicPr>
            <p:cNvPr id="22" name="Picture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7946" y="3691733"/>
              <a:ext cx="518834" cy="313184"/>
            </a:xfrm>
            <a:prstGeom prst="rect">
              <a:avLst/>
            </a:prstGeom>
          </p:spPr>
        </p:pic>
      </p:grpSp>
      <p:grpSp>
        <p:nvGrpSpPr>
          <p:cNvPr id="3" name="Group 2"/>
          <p:cNvGrpSpPr/>
          <p:nvPr/>
        </p:nvGrpSpPr>
        <p:grpSpPr>
          <a:xfrm>
            <a:off x="1937045" y="2145315"/>
            <a:ext cx="6975054" cy="507678"/>
            <a:chOff x="1937045" y="2145315"/>
            <a:chExt cx="6975054" cy="507678"/>
          </a:xfrm>
        </p:grpSpPr>
        <p:sp>
          <p:nvSpPr>
            <p:cNvPr id="11" name="TextBox 10"/>
            <p:cNvSpPr txBox="1">
              <a:spLocks noChangeArrowheads="1"/>
            </p:cNvSpPr>
            <p:nvPr/>
          </p:nvSpPr>
          <p:spPr bwMode="auto">
            <a:xfrm>
              <a:off x="1937045" y="2145315"/>
              <a:ext cx="6129927" cy="473438"/>
            </a:xfrm>
            <a:prstGeom prst="rect">
              <a:avLst/>
            </a:prstGeom>
            <a:noFill/>
            <a:ln>
              <a:noFill/>
            </a:ln>
            <a:effectLst/>
            <a:extLst/>
          </p:spPr>
          <p:txBody>
            <a:bodyPr vert="horz" wrap="square" lIns="182880" tIns="91440" rIns="0" bIns="91440" numCol="1" anchor="ctr"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a:lstStyle>
            <a:p>
              <a:pPr marL="0" indent="0"/>
              <a:r>
                <a:rPr lang="en-US" sz="2600" dirty="0"/>
                <a:t>It appears to be in financial </a:t>
              </a:r>
              <a:r>
                <a:rPr lang="en-US" sz="2600" b="1" dirty="0"/>
                <a:t>trouble</a:t>
              </a:r>
            </a:p>
          </p:txBody>
        </p:sp>
        <p:cxnSp>
          <p:nvCxnSpPr>
            <p:cNvPr id="18" name="Straight Connector 17"/>
            <p:cNvCxnSpPr/>
            <p:nvPr/>
          </p:nvCxnSpPr>
          <p:spPr>
            <a:xfrm>
              <a:off x="2016603" y="2652993"/>
              <a:ext cx="6895496" cy="0"/>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grpSp>
        <p:nvGrpSpPr>
          <p:cNvPr id="5" name="Group 4"/>
          <p:cNvGrpSpPr/>
          <p:nvPr/>
        </p:nvGrpSpPr>
        <p:grpSpPr>
          <a:xfrm>
            <a:off x="1937046" y="2970262"/>
            <a:ext cx="6975053" cy="514615"/>
            <a:chOff x="1937046" y="2970262"/>
            <a:chExt cx="6975053" cy="514615"/>
          </a:xfrm>
        </p:grpSpPr>
        <p:sp>
          <p:nvSpPr>
            <p:cNvPr id="14" name="TextBox 13"/>
            <p:cNvSpPr txBox="1">
              <a:spLocks noChangeArrowheads="1"/>
            </p:cNvSpPr>
            <p:nvPr/>
          </p:nvSpPr>
          <p:spPr bwMode="auto">
            <a:xfrm>
              <a:off x="1937046" y="2970262"/>
              <a:ext cx="4835636" cy="473438"/>
            </a:xfrm>
            <a:prstGeom prst="rect">
              <a:avLst/>
            </a:prstGeom>
            <a:noFill/>
            <a:ln>
              <a:noFill/>
            </a:ln>
            <a:effectLst/>
            <a:extLst/>
          </p:spPr>
          <p:txBody>
            <a:bodyPr vert="horz" wrap="square" lIns="182880" tIns="91440" rIns="0" bIns="91440" numCol="1" anchor="ctr"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a:lstStyle>
            <a:p>
              <a:pPr marL="0" indent="0"/>
              <a:r>
                <a:rPr lang="en-US" sz="2600" dirty="0"/>
                <a:t>It will almost certainly be </a:t>
              </a:r>
              <a:r>
                <a:rPr lang="en-US" sz="2600" b="1" dirty="0"/>
                <a:t>fixed</a:t>
              </a:r>
            </a:p>
          </p:txBody>
        </p:sp>
        <p:cxnSp>
          <p:nvCxnSpPr>
            <p:cNvPr id="19" name="Straight Connector 18"/>
            <p:cNvCxnSpPr/>
            <p:nvPr/>
          </p:nvCxnSpPr>
          <p:spPr>
            <a:xfrm>
              <a:off x="2016603" y="3484877"/>
              <a:ext cx="6895496" cy="0"/>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grpSp>
        <p:nvGrpSpPr>
          <p:cNvPr id="9" name="Group 8"/>
          <p:cNvGrpSpPr/>
          <p:nvPr/>
        </p:nvGrpSpPr>
        <p:grpSpPr>
          <a:xfrm>
            <a:off x="1937046" y="3795208"/>
            <a:ext cx="6975053" cy="511791"/>
            <a:chOff x="1937046" y="3795208"/>
            <a:chExt cx="6975053" cy="511791"/>
          </a:xfrm>
        </p:grpSpPr>
        <p:sp>
          <p:nvSpPr>
            <p:cNvPr id="10" name="TextBox 9"/>
            <p:cNvSpPr txBox="1">
              <a:spLocks noChangeArrowheads="1"/>
            </p:cNvSpPr>
            <p:nvPr/>
          </p:nvSpPr>
          <p:spPr bwMode="auto">
            <a:xfrm>
              <a:off x="1937046" y="3795208"/>
              <a:ext cx="4835636" cy="473438"/>
            </a:xfrm>
            <a:prstGeom prst="rect">
              <a:avLst/>
            </a:prstGeom>
            <a:noFill/>
            <a:ln>
              <a:noFill/>
            </a:ln>
            <a:effectLst/>
            <a:extLst/>
          </p:spPr>
          <p:txBody>
            <a:bodyPr vert="horz" wrap="square" lIns="182880" tIns="91440" rIns="0" bIns="91440" numCol="1" anchor="ctr"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a:lstStyle>
            <a:p>
              <a:pPr marL="0" indent="0"/>
              <a:r>
                <a:rPr lang="en-US" sz="2600" dirty="0"/>
                <a:t>It still won’</a:t>
              </a:r>
              <a:r>
                <a:rPr lang="en-US" altLang="ja-JP" sz="2600" dirty="0">
                  <a:ea typeface="Arial Unicode MS" panose="020B0604020202020204" pitchFamily="34" charset="-128"/>
                </a:rPr>
                <a:t>t </a:t>
              </a:r>
              <a:r>
                <a:rPr lang="en-US" altLang="ja-JP" sz="2600" b="1" dirty="0">
                  <a:ea typeface="Arial Unicode MS" panose="020B0604020202020204" pitchFamily="34" charset="-128"/>
                </a:rPr>
                <a:t>grow fast enough</a:t>
              </a:r>
              <a:endParaRPr lang="en-US" sz="2600" b="1" dirty="0"/>
            </a:p>
          </p:txBody>
        </p:sp>
        <p:cxnSp>
          <p:nvCxnSpPr>
            <p:cNvPr id="20" name="Straight Connector 19"/>
            <p:cNvCxnSpPr/>
            <p:nvPr/>
          </p:nvCxnSpPr>
          <p:spPr>
            <a:xfrm>
              <a:off x="2016603" y="4306999"/>
              <a:ext cx="6895496" cy="0"/>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grpSp>
        <p:nvGrpSpPr>
          <p:cNvPr id="28" name="Group 27"/>
          <p:cNvGrpSpPr/>
          <p:nvPr/>
        </p:nvGrpSpPr>
        <p:grpSpPr>
          <a:xfrm>
            <a:off x="1147859" y="2895827"/>
            <a:ext cx="673240" cy="673240"/>
            <a:chOff x="552659" y="2676779"/>
            <a:chExt cx="673240" cy="673240"/>
          </a:xfrm>
        </p:grpSpPr>
        <p:sp>
          <p:nvSpPr>
            <p:cNvPr id="29" name="Oval 28"/>
            <p:cNvSpPr/>
            <p:nvPr/>
          </p:nvSpPr>
          <p:spPr>
            <a:xfrm>
              <a:off x="552659" y="2676779"/>
              <a:ext cx="673240" cy="673240"/>
            </a:xfrm>
            <a:prstGeom prst="ellipse">
              <a:avLst/>
            </a:prstGeom>
            <a:solidFill>
              <a:srgbClr val="D6E6F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dirty="0"/>
            </a:p>
          </p:txBody>
        </p:sp>
        <p:pic>
          <p:nvPicPr>
            <p:cNvPr id="30" name="Picture 2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8045" y="2747575"/>
              <a:ext cx="522098" cy="501798"/>
            </a:xfrm>
            <a:prstGeom prst="rect">
              <a:avLst/>
            </a:prstGeom>
          </p:spPr>
        </p:pic>
      </p:grpSp>
    </p:spTree>
    <p:extLst>
      <p:ext uri="{BB962C8B-B14F-4D97-AF65-F5344CB8AC3E}">
        <p14:creationId xmlns:p14="http://schemas.microsoft.com/office/powerpoint/2010/main" val="1457040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type="title"/>
          </p:nvPr>
        </p:nvSpPr>
        <p:spPr/>
        <p:txBody>
          <a:bodyPr/>
          <a:lstStyle/>
          <a:p>
            <a:r>
              <a:rPr lang="en-US" dirty="0">
                <a:sym typeface="Calibri Bold" charset="0"/>
              </a:rPr>
              <a:t>Social Security appears to be in trouble</a:t>
            </a:r>
          </a:p>
        </p:txBody>
      </p:sp>
      <p:sp>
        <p:nvSpPr>
          <p:cNvPr id="2" name="Slide Number Placeholder 1"/>
          <p:cNvSpPr>
            <a:spLocks noGrp="1"/>
          </p:cNvSpPr>
          <p:nvPr>
            <p:ph type="sldNum" sz="quarter" idx="12"/>
          </p:nvPr>
        </p:nvSpPr>
        <p:spPr/>
        <p:txBody>
          <a:bodyPr/>
          <a:lstStyle/>
          <a:p>
            <a:pPr>
              <a:defRPr/>
            </a:pPr>
            <a:fld id="{5A296027-BCC7-4F88-9C12-58AA7227D77E}" type="slidenum">
              <a:rPr lang="en-US" smtClean="0"/>
              <a:pPr>
                <a:defRPr/>
              </a:pPr>
              <a:t>9</a:t>
            </a:fld>
            <a:endParaRPr lang="en-US" dirty="0"/>
          </a:p>
        </p:txBody>
      </p:sp>
      <p:sp>
        <p:nvSpPr>
          <p:cNvPr id="70" name="TextBox 7"/>
          <p:cNvSpPr txBox="1">
            <a:spLocks noChangeArrowheads="1"/>
          </p:cNvSpPr>
          <p:nvPr/>
        </p:nvSpPr>
        <p:spPr bwMode="auto">
          <a:xfrm>
            <a:off x="461963" y="6378189"/>
            <a:ext cx="8383587"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spcBef>
                <a:spcPct val="20000"/>
              </a:spcBef>
              <a:buClr>
                <a:schemeClr val="tx2"/>
              </a:buClr>
              <a:buSzPct val="80000"/>
              <a:defRPr sz="2800">
                <a:solidFill>
                  <a:schemeClr val="tx1"/>
                </a:solidFill>
                <a:latin typeface="Calibri" panose="020F0502020204030204" pitchFamily="34" charset="0"/>
              </a:defRPr>
            </a:lvl1pPr>
            <a:lvl2pPr marL="742950" indent="-285750">
              <a:spcBef>
                <a:spcPct val="20000"/>
              </a:spcBef>
              <a:buClr>
                <a:schemeClr val="tx2"/>
              </a:buClr>
              <a:buSzPct val="80000"/>
              <a:buFont typeface="Wingdings" panose="05000000000000000000" pitchFamily="2" charset="2"/>
              <a:buChar char="§"/>
              <a:defRPr sz="2400">
                <a:solidFill>
                  <a:schemeClr val="tx1"/>
                </a:solidFill>
                <a:latin typeface="Calibri" panose="020F0502020204030204" pitchFamily="34" charset="0"/>
              </a:defRPr>
            </a:lvl2pPr>
            <a:lvl3pPr marL="1143000" indent="-228600">
              <a:spcBef>
                <a:spcPct val="20000"/>
              </a:spcBef>
              <a:buClr>
                <a:schemeClr val="tx2"/>
              </a:buClr>
              <a:buSzPct val="80000"/>
              <a:buFont typeface="Wingdings" panose="05000000000000000000" pitchFamily="2" charset="2"/>
              <a:buChar char="§"/>
              <a:defRPr sz="2000">
                <a:solidFill>
                  <a:schemeClr val="tx1"/>
                </a:solidFill>
                <a:latin typeface="Calibri" panose="020F0502020204030204" pitchFamily="34" charset="0"/>
              </a:defRPr>
            </a:lvl3pPr>
            <a:lvl4pPr marL="16002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eaLnBrk="1" hangingPunct="1"/>
            <a:r>
              <a:rPr lang="en-US" sz="900" dirty="0"/>
              <a:t>Source: Social Security Administration, 2013.</a:t>
            </a:r>
          </a:p>
        </p:txBody>
      </p:sp>
      <p:sp>
        <p:nvSpPr>
          <p:cNvPr id="71" name="Rectangle 4"/>
          <p:cNvSpPr>
            <a:spLocks/>
          </p:cNvSpPr>
          <p:nvPr/>
        </p:nvSpPr>
        <p:spPr bwMode="auto">
          <a:xfrm>
            <a:off x="489381" y="2251226"/>
            <a:ext cx="3417600"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square" lIns="0" tIns="0" rIns="40638" bIns="0">
            <a:spAutoFit/>
          </a:bodyPr>
          <a:lstStyle/>
          <a:p>
            <a:pPr marL="39688" eaLnBrk="1" hangingPunct="1"/>
            <a:r>
              <a:rPr lang="en-US" sz="2200" dirty="0">
                <a:ea typeface="Arial Unicode MS" panose="020B0604020202020204" pitchFamily="34" charset="-128"/>
                <a:cs typeface="Arial Unicode MS" panose="020B0604020202020204" pitchFamily="34" charset="-128"/>
              </a:rPr>
              <a:t>The average </a:t>
            </a:r>
            <a:r>
              <a:rPr lang="en-US" sz="2200" b="1" dirty="0">
                <a:ea typeface="Arial Unicode MS" panose="020B0604020202020204" pitchFamily="34" charset="-128"/>
                <a:cs typeface="Arial Unicode MS" panose="020B0604020202020204" pitchFamily="34" charset="-128"/>
              </a:rPr>
              <a:t>life expectancy</a:t>
            </a:r>
            <a:r>
              <a:rPr lang="en-US" sz="2200" dirty="0">
                <a:ea typeface="Arial Unicode MS" panose="020B0604020202020204" pitchFamily="34" charset="-128"/>
                <a:cs typeface="Arial Unicode MS" panose="020B0604020202020204" pitchFamily="34" charset="-128"/>
              </a:rPr>
              <a:t> of retirees is </a:t>
            </a:r>
            <a:r>
              <a:rPr lang="en-US" sz="2200" b="1" dirty="0">
                <a:ea typeface="Arial Unicode MS" panose="020B0604020202020204" pitchFamily="34" charset="-128"/>
                <a:cs typeface="Arial Unicode MS" panose="020B0604020202020204" pitchFamily="34" charset="-128"/>
              </a:rPr>
              <a:t>longer</a:t>
            </a:r>
            <a:r>
              <a:rPr lang="en-US" sz="2200" dirty="0">
                <a:ea typeface="Arial Unicode MS" panose="020B0604020202020204" pitchFamily="34" charset="-128"/>
                <a:cs typeface="Arial Unicode MS" panose="020B0604020202020204" pitchFamily="34" charset="-128"/>
              </a:rPr>
              <a:t> today</a:t>
            </a:r>
          </a:p>
        </p:txBody>
      </p:sp>
      <p:sp>
        <p:nvSpPr>
          <p:cNvPr id="72" name="Rectangle 7"/>
          <p:cNvSpPr>
            <a:spLocks/>
          </p:cNvSpPr>
          <p:nvPr/>
        </p:nvSpPr>
        <p:spPr bwMode="auto">
          <a:xfrm>
            <a:off x="489382" y="3644767"/>
            <a:ext cx="307063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square" lIns="0" tIns="0" rIns="40638" bIns="0">
            <a:spAutoFit/>
          </a:bodyPr>
          <a:lstStyle/>
          <a:p>
            <a:pPr marL="39688" eaLnBrk="1" hangingPunct="1"/>
            <a:r>
              <a:rPr lang="en-US" sz="2200" dirty="0">
                <a:ea typeface="Arial Unicode MS" panose="020B0604020202020204" pitchFamily="34" charset="-128"/>
                <a:cs typeface="Arial Unicode MS" panose="020B0604020202020204" pitchFamily="34" charset="-128"/>
              </a:rPr>
              <a:t>Social Security benefits </a:t>
            </a:r>
            <a:r>
              <a:rPr lang="en-US" sz="2200" b="1" dirty="0">
                <a:ea typeface="Arial Unicode MS" panose="020B0604020202020204" pitchFamily="34" charset="-128"/>
                <a:cs typeface="Arial Unicode MS" panose="020B0604020202020204" pitchFamily="34" charset="-128"/>
              </a:rPr>
              <a:t>must cover more people</a:t>
            </a:r>
          </a:p>
        </p:txBody>
      </p:sp>
      <p:sp>
        <p:nvSpPr>
          <p:cNvPr id="73" name="Rectangle 25"/>
          <p:cNvSpPr>
            <a:spLocks/>
          </p:cNvSpPr>
          <p:nvPr/>
        </p:nvSpPr>
        <p:spPr bwMode="auto">
          <a:xfrm>
            <a:off x="489382" y="5025120"/>
            <a:ext cx="3571334"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square" lIns="0" tIns="0" rIns="40638" bIns="0">
            <a:spAutoFit/>
          </a:bodyPr>
          <a:lstStyle/>
          <a:p>
            <a:pPr marL="39688" eaLnBrk="1" hangingPunct="1"/>
            <a:r>
              <a:rPr lang="en-US" sz="2200" dirty="0">
                <a:ea typeface="Arial Unicode MS" panose="020B0604020202020204" pitchFamily="34" charset="-128"/>
                <a:cs typeface="Arial Unicode MS" panose="020B0604020202020204" pitchFamily="34" charset="-128"/>
              </a:rPr>
              <a:t>There are</a:t>
            </a:r>
            <a:r>
              <a:rPr lang="en-US" sz="2200" b="1" dirty="0">
                <a:ea typeface="Arial Unicode MS" panose="020B0604020202020204" pitchFamily="34" charset="-128"/>
                <a:cs typeface="Arial Unicode MS" panose="020B0604020202020204" pitchFamily="34" charset="-128"/>
              </a:rPr>
              <a:t> far fewer workers </a:t>
            </a:r>
            <a:r>
              <a:rPr lang="en-US" sz="2200" dirty="0">
                <a:ea typeface="Arial Unicode MS" panose="020B0604020202020204" pitchFamily="34" charset="-128"/>
                <a:cs typeface="Arial Unicode MS" panose="020B0604020202020204" pitchFamily="34" charset="-128"/>
              </a:rPr>
              <a:t>contributing per beneficiary</a:t>
            </a:r>
          </a:p>
        </p:txBody>
      </p:sp>
      <p:grpSp>
        <p:nvGrpSpPr>
          <p:cNvPr id="6" name="Group 5"/>
          <p:cNvGrpSpPr/>
          <p:nvPr/>
        </p:nvGrpSpPr>
        <p:grpSpPr>
          <a:xfrm>
            <a:off x="3944982" y="1479512"/>
            <a:ext cx="2050869" cy="4581654"/>
            <a:chOff x="3944982" y="1479512"/>
            <a:chExt cx="2050869" cy="4581654"/>
          </a:xfrm>
        </p:grpSpPr>
        <p:sp>
          <p:nvSpPr>
            <p:cNvPr id="4" name="Rectangle 3"/>
            <p:cNvSpPr/>
            <p:nvPr/>
          </p:nvSpPr>
          <p:spPr>
            <a:xfrm>
              <a:off x="3944982" y="2037806"/>
              <a:ext cx="2050869" cy="4023360"/>
            </a:xfrm>
            <a:prstGeom prst="rect">
              <a:avLst/>
            </a:prstGeom>
            <a:solidFill>
              <a:srgbClr val="D6E6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ectangle 5"/>
            <p:cNvSpPr>
              <a:spLocks/>
            </p:cNvSpPr>
            <p:nvPr/>
          </p:nvSpPr>
          <p:spPr bwMode="auto">
            <a:xfrm>
              <a:off x="4305981" y="1479512"/>
              <a:ext cx="1321705" cy="400110"/>
            </a:xfrm>
            <a:prstGeom prst="rect">
              <a:avLst/>
            </a:prstGeom>
            <a:solidFill>
              <a:schemeClr val="tx2"/>
            </a:solidFill>
            <a:ln>
              <a:noFill/>
            </a:ln>
          </p:spPr>
          <p:txBody>
            <a:bodyPr wrap="square" lIns="0" tIns="0" rIns="40638" bIns="0">
              <a:spAutoFit/>
            </a:bodyPr>
            <a:lstStyle/>
            <a:p>
              <a:pPr marL="39688" algn="ctr" eaLnBrk="1" hangingPunct="1"/>
              <a:r>
                <a:rPr lang="en-US" sz="2600" dirty="0">
                  <a:solidFill>
                    <a:srgbClr val="FFFFFF"/>
                  </a:solidFill>
                  <a:ea typeface="Arial Unicode MS" panose="020B0604020202020204" pitchFamily="34" charset="-128"/>
                  <a:cs typeface="Arial Unicode MS" panose="020B0604020202020204" pitchFamily="34" charset="-128"/>
                </a:rPr>
                <a:t>1935</a:t>
              </a:r>
            </a:p>
          </p:txBody>
        </p:sp>
        <p:sp>
          <p:nvSpPr>
            <p:cNvPr id="76" name="Rectangle 51"/>
            <p:cNvSpPr>
              <a:spLocks/>
            </p:cNvSpPr>
            <p:nvPr/>
          </p:nvSpPr>
          <p:spPr bwMode="auto">
            <a:xfrm>
              <a:off x="4409278" y="2355881"/>
              <a:ext cx="111511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0638" bIns="0">
              <a:spAutoFit/>
            </a:bodyPr>
            <a:lstStyle/>
            <a:p>
              <a:pPr marL="39688" algn="ctr" eaLnBrk="1" hangingPunct="1"/>
              <a:r>
                <a:rPr lang="en-US" sz="2800" b="1" dirty="0">
                  <a:ea typeface="Arial Unicode MS" panose="020B0604020202020204" pitchFamily="34" charset="-128"/>
                  <a:cs typeface="Arial Unicode MS" panose="020B0604020202020204" pitchFamily="34" charset="-128"/>
                </a:rPr>
                <a:t>63</a:t>
              </a:r>
              <a:r>
                <a:rPr lang="en-US" sz="2200" dirty="0">
                  <a:ea typeface="Arial Unicode MS" panose="020B0604020202020204" pitchFamily="34" charset="-128"/>
                  <a:cs typeface="Arial Unicode MS" panose="020B0604020202020204" pitchFamily="34" charset="-128"/>
                </a:rPr>
                <a:t> years</a:t>
              </a:r>
            </a:p>
          </p:txBody>
        </p:sp>
        <p:sp>
          <p:nvSpPr>
            <p:cNvPr id="79" name="Rectangle 11"/>
            <p:cNvSpPr>
              <a:spLocks/>
            </p:cNvSpPr>
            <p:nvPr/>
          </p:nvSpPr>
          <p:spPr bwMode="auto">
            <a:xfrm>
              <a:off x="4104675" y="3829433"/>
              <a:ext cx="172431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0638" bIns="0">
              <a:spAutoFit/>
            </a:bodyPr>
            <a:lstStyle/>
            <a:p>
              <a:pPr marL="39688" algn="ctr" eaLnBrk="1" hangingPunct="1"/>
              <a:r>
                <a:rPr lang="en-US" sz="2000" dirty="0">
                  <a:ea typeface="Arial Unicode MS" panose="020B0604020202020204" pitchFamily="34" charset="-128"/>
                  <a:cs typeface="Arial Unicode MS" panose="020B0604020202020204" pitchFamily="34" charset="-128"/>
                </a:rPr>
                <a:t>Retired workers</a:t>
              </a:r>
            </a:p>
          </p:txBody>
        </p:sp>
        <p:sp>
          <p:nvSpPr>
            <p:cNvPr id="84" name="Rectangle 49"/>
            <p:cNvSpPr>
              <a:spLocks/>
            </p:cNvSpPr>
            <p:nvPr/>
          </p:nvSpPr>
          <p:spPr bwMode="auto">
            <a:xfrm>
              <a:off x="4111054" y="5055898"/>
              <a:ext cx="1711558"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square" lIns="0" tIns="0" rIns="40638" bIns="0">
              <a:spAutoFit/>
            </a:bodyPr>
            <a:lstStyle/>
            <a:p>
              <a:pPr marL="39688" algn="ctr" eaLnBrk="1" hangingPunct="1">
                <a:lnSpc>
                  <a:spcPts val="2400"/>
                </a:lnSpc>
              </a:pPr>
              <a:r>
                <a:rPr lang="en-US" sz="2800" b="1" dirty="0">
                  <a:ea typeface="Arial Unicode MS" panose="020B0604020202020204" pitchFamily="34" charset="-128"/>
                  <a:cs typeface="Arial Unicode MS" panose="020B0604020202020204" pitchFamily="34" charset="-128"/>
                </a:rPr>
                <a:t>160</a:t>
              </a:r>
              <a:r>
                <a:rPr lang="en-US" sz="3600" b="1" dirty="0">
                  <a:ea typeface="Arial Unicode MS" panose="020B0604020202020204" pitchFamily="34" charset="-128"/>
                  <a:cs typeface="Arial Unicode MS" panose="020B0604020202020204" pitchFamily="34" charset="-128"/>
                </a:rPr>
                <a:t> </a:t>
              </a:r>
              <a:r>
                <a:rPr lang="en-US" sz="2200" dirty="0">
                  <a:ea typeface="Arial Unicode MS" panose="020B0604020202020204" pitchFamily="34" charset="-128"/>
                  <a:cs typeface="Arial Unicode MS" panose="020B0604020202020204" pitchFamily="34" charset="-128"/>
                </a:rPr>
                <a:t>workers </a:t>
              </a:r>
              <a:br>
                <a:rPr lang="en-US" sz="2200" dirty="0">
                  <a:ea typeface="Arial Unicode MS" panose="020B0604020202020204" pitchFamily="34" charset="-128"/>
                  <a:cs typeface="Arial Unicode MS" panose="020B0604020202020204" pitchFamily="34" charset="-128"/>
                </a:rPr>
              </a:br>
              <a:r>
                <a:rPr lang="en-US" sz="2200" dirty="0">
                  <a:ea typeface="Arial Unicode MS" panose="020B0604020202020204" pitchFamily="34" charset="-128"/>
                  <a:cs typeface="Arial Unicode MS" panose="020B0604020202020204" pitchFamily="34" charset="-128"/>
                </a:rPr>
                <a:t>per recipient</a:t>
              </a:r>
            </a:p>
          </p:txBody>
        </p:sp>
      </p:grpSp>
      <p:grpSp>
        <p:nvGrpSpPr>
          <p:cNvPr id="7" name="Group 6"/>
          <p:cNvGrpSpPr/>
          <p:nvPr/>
        </p:nvGrpSpPr>
        <p:grpSpPr>
          <a:xfrm>
            <a:off x="6178732" y="1479512"/>
            <a:ext cx="2614945" cy="4581654"/>
            <a:chOff x="6178732" y="1479512"/>
            <a:chExt cx="2614945" cy="4581654"/>
          </a:xfrm>
        </p:grpSpPr>
        <p:sp>
          <p:nvSpPr>
            <p:cNvPr id="24" name="Rectangle 23"/>
            <p:cNvSpPr/>
            <p:nvPr/>
          </p:nvSpPr>
          <p:spPr>
            <a:xfrm>
              <a:off x="6178732" y="2037806"/>
              <a:ext cx="2050869" cy="4023360"/>
            </a:xfrm>
            <a:prstGeom prst="rect">
              <a:avLst/>
            </a:prstGeom>
            <a:solidFill>
              <a:srgbClr val="D6E6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6"/>
            <p:cNvSpPr>
              <a:spLocks/>
            </p:cNvSpPr>
            <p:nvPr/>
          </p:nvSpPr>
          <p:spPr bwMode="auto">
            <a:xfrm>
              <a:off x="6532651" y="1479512"/>
              <a:ext cx="1321705" cy="400110"/>
            </a:xfrm>
            <a:prstGeom prst="rect">
              <a:avLst/>
            </a:prstGeom>
            <a:solidFill>
              <a:schemeClr val="tx2"/>
            </a:solidFill>
            <a:ln>
              <a:noFill/>
            </a:ln>
          </p:spPr>
          <p:txBody>
            <a:bodyPr wrap="square" lIns="0" tIns="0" rIns="40638" bIns="0">
              <a:spAutoFit/>
            </a:bodyPr>
            <a:lstStyle/>
            <a:p>
              <a:pPr marL="39688" algn="ctr" eaLnBrk="1" hangingPunct="1"/>
              <a:r>
                <a:rPr lang="en-US" sz="2600" dirty="0">
                  <a:solidFill>
                    <a:srgbClr val="FFFFFF"/>
                  </a:solidFill>
                  <a:ea typeface="Arial Unicode MS" panose="020B0604020202020204" pitchFamily="34" charset="-128"/>
                  <a:cs typeface="Arial Unicode MS" panose="020B0604020202020204" pitchFamily="34" charset="-128"/>
                </a:rPr>
                <a:t>2018</a:t>
              </a:r>
            </a:p>
          </p:txBody>
        </p:sp>
        <p:sp>
          <p:nvSpPr>
            <p:cNvPr id="77" name="Rectangle 52"/>
            <p:cNvSpPr>
              <a:spLocks/>
            </p:cNvSpPr>
            <p:nvPr/>
          </p:nvSpPr>
          <p:spPr bwMode="auto">
            <a:xfrm>
              <a:off x="6635948" y="2355881"/>
              <a:ext cx="111511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0638" bIns="0">
              <a:spAutoFit/>
            </a:bodyPr>
            <a:lstStyle/>
            <a:p>
              <a:pPr marL="39688" algn="ctr" eaLnBrk="1" hangingPunct="1"/>
              <a:r>
                <a:rPr lang="en-US" sz="2800" b="1" dirty="0">
                  <a:ea typeface="Arial Unicode MS" panose="020B0604020202020204" pitchFamily="34" charset="-128"/>
                  <a:cs typeface="Arial Unicode MS" panose="020B0604020202020204" pitchFamily="34" charset="-128"/>
                </a:rPr>
                <a:t>85</a:t>
              </a:r>
              <a:r>
                <a:rPr lang="en-US" sz="2200" dirty="0">
                  <a:ea typeface="Arial Unicode MS" panose="020B0604020202020204" pitchFamily="34" charset="-128"/>
                  <a:cs typeface="Arial Unicode MS" panose="020B0604020202020204" pitchFamily="34" charset="-128"/>
                </a:rPr>
                <a:t> years</a:t>
              </a:r>
            </a:p>
          </p:txBody>
        </p:sp>
        <p:sp>
          <p:nvSpPr>
            <p:cNvPr id="13" name="Up Arrow 12"/>
            <p:cNvSpPr/>
            <p:nvPr/>
          </p:nvSpPr>
          <p:spPr>
            <a:xfrm>
              <a:off x="8364187" y="2375889"/>
              <a:ext cx="429490" cy="40007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14"/>
            <p:cNvSpPr>
              <a:spLocks/>
            </p:cNvSpPr>
            <p:nvPr/>
          </p:nvSpPr>
          <p:spPr bwMode="auto">
            <a:xfrm>
              <a:off x="6331345" y="3344110"/>
              <a:ext cx="172431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0638" bIns="0">
              <a:spAutoFit/>
            </a:bodyPr>
            <a:lstStyle/>
            <a:p>
              <a:pPr marL="39688" algn="ctr" eaLnBrk="1" hangingPunct="1"/>
              <a:r>
                <a:rPr lang="en-US" sz="2000" dirty="0">
                  <a:ea typeface="Arial Unicode MS" panose="020B0604020202020204" pitchFamily="34" charset="-128"/>
                  <a:cs typeface="Arial Unicode MS" panose="020B0604020202020204" pitchFamily="34" charset="-128"/>
                </a:rPr>
                <a:t>Retired workers</a:t>
              </a:r>
            </a:p>
          </p:txBody>
        </p:sp>
        <p:sp>
          <p:nvSpPr>
            <p:cNvPr id="81" name="Rectangle 17"/>
            <p:cNvSpPr>
              <a:spLocks/>
            </p:cNvSpPr>
            <p:nvPr/>
          </p:nvSpPr>
          <p:spPr bwMode="auto">
            <a:xfrm>
              <a:off x="6296303" y="3667658"/>
              <a:ext cx="1794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0638" bIns="0">
              <a:spAutoFit/>
            </a:bodyPr>
            <a:lstStyle/>
            <a:p>
              <a:pPr marL="39688" algn="ctr" eaLnBrk="1" hangingPunct="1"/>
              <a:r>
                <a:rPr lang="en-US" sz="2000" dirty="0">
                  <a:ea typeface="Arial Unicode MS" panose="020B0604020202020204" pitchFamily="34" charset="-128"/>
                  <a:cs typeface="Arial Unicode MS" panose="020B0604020202020204" pitchFamily="34" charset="-128"/>
                </a:rPr>
                <a:t>Spousal benefits</a:t>
              </a:r>
            </a:p>
          </p:txBody>
        </p:sp>
        <p:sp>
          <p:nvSpPr>
            <p:cNvPr id="82" name="Rectangle 20"/>
            <p:cNvSpPr>
              <a:spLocks/>
            </p:cNvSpPr>
            <p:nvPr/>
          </p:nvSpPr>
          <p:spPr bwMode="auto">
            <a:xfrm>
              <a:off x="6270655" y="3991206"/>
              <a:ext cx="184569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0638" bIns="0">
              <a:spAutoFit/>
            </a:bodyPr>
            <a:lstStyle/>
            <a:p>
              <a:pPr marL="39688" algn="ctr" eaLnBrk="1" hangingPunct="1"/>
              <a:r>
                <a:rPr lang="en-US" sz="2000" dirty="0">
                  <a:ea typeface="Arial Unicode MS" panose="020B0604020202020204" pitchFamily="34" charset="-128"/>
                  <a:cs typeface="Arial Unicode MS" panose="020B0604020202020204" pitchFamily="34" charset="-128"/>
                </a:rPr>
                <a:t>Survivor benefits</a:t>
              </a:r>
            </a:p>
          </p:txBody>
        </p:sp>
        <p:sp>
          <p:nvSpPr>
            <p:cNvPr id="83" name="Rectangle 23"/>
            <p:cNvSpPr>
              <a:spLocks/>
            </p:cNvSpPr>
            <p:nvPr/>
          </p:nvSpPr>
          <p:spPr bwMode="auto">
            <a:xfrm>
              <a:off x="6221764" y="4314755"/>
              <a:ext cx="194347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0638" bIns="0">
              <a:spAutoFit/>
            </a:bodyPr>
            <a:lstStyle/>
            <a:p>
              <a:pPr marL="39688" algn="ctr" eaLnBrk="1" hangingPunct="1"/>
              <a:r>
                <a:rPr lang="en-US" sz="2000" dirty="0">
                  <a:ea typeface="Arial Unicode MS" panose="020B0604020202020204" pitchFamily="34" charset="-128"/>
                  <a:cs typeface="Arial Unicode MS" panose="020B0604020202020204" pitchFamily="34" charset="-128"/>
                </a:rPr>
                <a:t>Disability benefits</a:t>
              </a:r>
            </a:p>
          </p:txBody>
        </p:sp>
        <p:sp>
          <p:nvSpPr>
            <p:cNvPr id="85" name="Rectangle 50"/>
            <p:cNvSpPr>
              <a:spLocks/>
            </p:cNvSpPr>
            <p:nvPr/>
          </p:nvSpPr>
          <p:spPr bwMode="auto">
            <a:xfrm>
              <a:off x="6283793" y="5055898"/>
              <a:ext cx="181942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square" lIns="0" tIns="0" rIns="40638" bIns="0">
              <a:spAutoFit/>
            </a:bodyPr>
            <a:lstStyle/>
            <a:p>
              <a:pPr marL="39688" algn="ctr" eaLnBrk="1" hangingPunct="1">
                <a:lnSpc>
                  <a:spcPts val="2400"/>
                </a:lnSpc>
              </a:pPr>
              <a:r>
                <a:rPr lang="en-US" sz="2800" b="1" dirty="0">
                  <a:ea typeface="Arial Unicode MS" panose="020B0604020202020204" pitchFamily="34" charset="-128"/>
                  <a:cs typeface="Arial Unicode MS" panose="020B0604020202020204" pitchFamily="34" charset="-128"/>
                </a:rPr>
                <a:t>2.8</a:t>
              </a:r>
              <a:r>
                <a:rPr lang="en-US" sz="3200" b="1" dirty="0">
                  <a:ea typeface="Arial Unicode MS" panose="020B0604020202020204" pitchFamily="34" charset="-128"/>
                  <a:cs typeface="Arial Unicode MS" panose="020B0604020202020204" pitchFamily="34" charset="-128"/>
                </a:rPr>
                <a:t> </a:t>
              </a:r>
              <a:r>
                <a:rPr lang="en-US" sz="2200" dirty="0">
                  <a:ea typeface="Arial Unicode MS" panose="020B0604020202020204" pitchFamily="34" charset="-128"/>
                  <a:cs typeface="Arial Unicode MS" panose="020B0604020202020204" pitchFamily="34" charset="-128"/>
                </a:rPr>
                <a:t>workers </a:t>
              </a:r>
              <a:br>
                <a:rPr lang="en-US" sz="2200" dirty="0">
                  <a:ea typeface="Arial Unicode MS" panose="020B0604020202020204" pitchFamily="34" charset="-128"/>
                  <a:cs typeface="Arial Unicode MS" panose="020B0604020202020204" pitchFamily="34" charset="-128"/>
                </a:rPr>
              </a:br>
              <a:r>
                <a:rPr lang="en-US" sz="2200" dirty="0">
                  <a:ea typeface="Arial Unicode MS" panose="020B0604020202020204" pitchFamily="34" charset="-128"/>
                  <a:cs typeface="Arial Unicode MS" panose="020B0604020202020204" pitchFamily="34" charset="-128"/>
                </a:rPr>
                <a:t>per recipient</a:t>
              </a:r>
            </a:p>
          </p:txBody>
        </p:sp>
        <p:sp>
          <p:nvSpPr>
            <p:cNvPr id="86" name="Up Arrow 85"/>
            <p:cNvSpPr/>
            <p:nvPr/>
          </p:nvSpPr>
          <p:spPr>
            <a:xfrm>
              <a:off x="8364187" y="3741720"/>
              <a:ext cx="429490" cy="40007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Up Arrow 86"/>
            <p:cNvSpPr/>
            <p:nvPr/>
          </p:nvSpPr>
          <p:spPr>
            <a:xfrm rot="10800000">
              <a:off x="8364187" y="5163637"/>
              <a:ext cx="429490" cy="40007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063999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750"/>
                            </p:stCondLst>
                            <p:childTnLst>
                              <p:par>
                                <p:cTn id="9" presetID="10" presetClass="entr" presetSubtype="0" fill="hold"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RNRSTYLE" val="JHA bu footnote"/>
</p:tagLst>
</file>

<file path=ppt/tags/tag2.xml><?xml version="1.0" encoding="utf-8"?>
<p:tagLst xmlns:a="http://schemas.openxmlformats.org/drawingml/2006/main" xmlns:r="http://schemas.openxmlformats.org/officeDocument/2006/relationships" xmlns:p="http://schemas.openxmlformats.org/presentationml/2006/main">
  <p:tag name="RNRSTYLE" val="JHA bu footnote"/>
</p:tagLst>
</file>

<file path=ppt/tags/tag3.xml><?xml version="1.0" encoding="utf-8"?>
<p:tagLst xmlns:a="http://schemas.openxmlformats.org/drawingml/2006/main" xmlns:r="http://schemas.openxmlformats.org/officeDocument/2006/relationships" xmlns:p="http://schemas.openxmlformats.org/presentationml/2006/main">
  <p:tag name="RNRSTYLE" val="JHA bu footnote"/>
</p:tagLst>
</file>

<file path=ppt/tags/tag4.xml><?xml version="1.0" encoding="utf-8"?>
<p:tagLst xmlns:a="http://schemas.openxmlformats.org/drawingml/2006/main" xmlns:r="http://schemas.openxmlformats.org/officeDocument/2006/relationships" xmlns:p="http://schemas.openxmlformats.org/presentationml/2006/main">
  <p:tag name="RNRSTYLE" val="JHA bu footnote"/>
</p:tagLst>
</file>

<file path=ppt/tags/tag5.xml><?xml version="1.0" encoding="utf-8"?>
<p:tagLst xmlns:a="http://schemas.openxmlformats.org/drawingml/2006/main" xmlns:r="http://schemas.openxmlformats.org/officeDocument/2006/relationships" xmlns:p="http://schemas.openxmlformats.org/presentationml/2006/main">
  <p:tag name="RNRSTYLE" val="JHA bu footnote"/>
</p:tagLst>
</file>

<file path=ppt/tags/tag6.xml><?xml version="1.0" encoding="utf-8"?>
<p:tagLst xmlns:a="http://schemas.openxmlformats.org/drawingml/2006/main" xmlns:r="http://schemas.openxmlformats.org/officeDocument/2006/relationships" xmlns:p="http://schemas.openxmlformats.org/presentationml/2006/main">
  <p:tag name="RNRSTYLE" val="JHA bu footnote"/>
</p:tagLst>
</file>

<file path=ppt/tags/tag7.xml><?xml version="1.0" encoding="utf-8"?>
<p:tagLst xmlns:a="http://schemas.openxmlformats.org/drawingml/2006/main" xmlns:r="http://schemas.openxmlformats.org/officeDocument/2006/relationships" xmlns:p="http://schemas.openxmlformats.org/presentationml/2006/main">
  <p:tag name="RNRSTYLE" val="JHA bu footnote"/>
</p:tagLst>
</file>

<file path=ppt/theme/theme1.xml><?xml version="1.0" encoding="utf-8"?>
<a:theme xmlns:a="http://schemas.openxmlformats.org/drawingml/2006/main" name="Office Theme">
  <a:themeElements>
    <a:clrScheme name="Custom 72">
      <a:dk1>
        <a:srgbClr val="002D5B"/>
      </a:dk1>
      <a:lt1>
        <a:sysClr val="window" lastClr="FFFFFF"/>
      </a:lt1>
      <a:dk2>
        <a:srgbClr val="5F1358"/>
      </a:dk2>
      <a:lt2>
        <a:srgbClr val="797D82"/>
      </a:lt2>
      <a:accent1>
        <a:srgbClr val="002D5B"/>
      </a:accent1>
      <a:accent2>
        <a:srgbClr val="F47721"/>
      </a:accent2>
      <a:accent3>
        <a:srgbClr val="ACD08C"/>
      </a:accent3>
      <a:accent4>
        <a:srgbClr val="D6E7F2"/>
      </a:accent4>
      <a:accent5>
        <a:srgbClr val="FDB71A"/>
      </a:accent5>
      <a:accent6>
        <a:srgbClr val="00B3DC"/>
      </a:accent6>
      <a:hlink>
        <a:srgbClr val="FFFFFF"/>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ank Presentation">
  <a:themeElements>
    <a:clrScheme name="">
      <a:dk1>
        <a:srgbClr val="003262"/>
      </a:dk1>
      <a:lt1>
        <a:srgbClr val="FFFFFF"/>
      </a:lt1>
      <a:dk2>
        <a:srgbClr val="AE976D"/>
      </a:dk2>
      <a:lt2>
        <a:srgbClr val="808080"/>
      </a:lt2>
      <a:accent1>
        <a:srgbClr val="BBE0E3"/>
      </a:accent1>
      <a:accent2>
        <a:srgbClr val="AE976D"/>
      </a:accent2>
      <a:accent3>
        <a:srgbClr val="FFFFFF"/>
      </a:accent3>
      <a:accent4>
        <a:srgbClr val="002953"/>
      </a:accent4>
      <a:accent5>
        <a:srgbClr val="DAEDEF"/>
      </a:accent5>
      <a:accent6>
        <a:srgbClr val="9D8862"/>
      </a:accent6>
      <a:hlink>
        <a:srgbClr val="9C0000"/>
      </a:hlink>
      <a:folHlink>
        <a:srgbClr val="99CC00"/>
      </a:folHlink>
    </a:clrScheme>
    <a:fontScheme name="Blank Presentation">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ank Presentation 13">
        <a:dk1>
          <a:srgbClr val="003262"/>
        </a:dk1>
        <a:lt1>
          <a:srgbClr val="FFFFFF"/>
        </a:lt1>
        <a:dk2>
          <a:srgbClr val="AE976D"/>
        </a:dk2>
        <a:lt2>
          <a:srgbClr val="808080"/>
        </a:lt2>
        <a:accent1>
          <a:srgbClr val="BBE0E3"/>
        </a:accent1>
        <a:accent2>
          <a:srgbClr val="AE976D"/>
        </a:accent2>
        <a:accent3>
          <a:srgbClr val="FFFFFF"/>
        </a:accent3>
        <a:accent4>
          <a:srgbClr val="002953"/>
        </a:accent4>
        <a:accent5>
          <a:srgbClr val="DAEDEF"/>
        </a:accent5>
        <a:accent6>
          <a:srgbClr val="9D8862"/>
        </a:accent6>
        <a:hlink>
          <a:srgbClr val="FF8000"/>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Custom 72">
      <a:dk1>
        <a:srgbClr val="002D5B"/>
      </a:dk1>
      <a:lt1>
        <a:sysClr val="window" lastClr="FFFFFF"/>
      </a:lt1>
      <a:dk2>
        <a:srgbClr val="5F1358"/>
      </a:dk2>
      <a:lt2>
        <a:srgbClr val="797D82"/>
      </a:lt2>
      <a:accent1>
        <a:srgbClr val="002D5B"/>
      </a:accent1>
      <a:accent2>
        <a:srgbClr val="F47721"/>
      </a:accent2>
      <a:accent3>
        <a:srgbClr val="ACD08C"/>
      </a:accent3>
      <a:accent4>
        <a:srgbClr val="D6E7F2"/>
      </a:accent4>
      <a:accent5>
        <a:srgbClr val="FDB71A"/>
      </a:accent5>
      <a:accent6>
        <a:srgbClr val="00B3DC"/>
      </a:accent6>
      <a:hlink>
        <a:srgbClr val="FFFFFF"/>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20339</TotalTime>
  <Words>6025</Words>
  <Application>Microsoft Office PowerPoint</Application>
  <PresentationFormat>On-screen Show (4:3)</PresentationFormat>
  <Paragraphs>777</Paragraphs>
  <Slides>50</Slides>
  <Notes>46</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50</vt:i4>
      </vt:variant>
    </vt:vector>
  </HeadingPairs>
  <TitlesOfParts>
    <vt:vector size="60" baseType="lpstr">
      <vt:lpstr>Arial</vt:lpstr>
      <vt:lpstr>Calibri</vt:lpstr>
      <vt:lpstr>Times</vt:lpstr>
      <vt:lpstr>Times New Roman</vt:lpstr>
      <vt:lpstr>Verdana</vt:lpstr>
      <vt:lpstr>Wingdings</vt:lpstr>
      <vt:lpstr>Wingdings 3</vt:lpstr>
      <vt:lpstr>Office Theme</vt:lpstr>
      <vt:lpstr>Blank Presentation</vt:lpstr>
      <vt:lpstr>1_Office Theme</vt:lpstr>
      <vt:lpstr>PowerPoint Presentation</vt:lpstr>
      <vt:lpstr>Table of contents</vt:lpstr>
      <vt:lpstr>The roots of Social Security</vt:lpstr>
      <vt:lpstr>The roots of Social Security</vt:lpstr>
      <vt:lpstr>The roots of Social Security</vt:lpstr>
      <vt:lpstr>Social Security statistics</vt:lpstr>
      <vt:lpstr>Where Social Security stands today</vt:lpstr>
      <vt:lpstr>Where Social Security stands today</vt:lpstr>
      <vt:lpstr>Social Security appears to be in trouble</vt:lpstr>
      <vt:lpstr>Social Security’s days of reckoning</vt:lpstr>
      <vt:lpstr>Proposals to strengthen Social Security</vt:lpstr>
      <vt:lpstr>Benefits still won’t keep up with some expenses</vt:lpstr>
      <vt:lpstr>COLA adjustments over the years</vt:lpstr>
      <vt:lpstr>Maximizing your Social Security benefit</vt:lpstr>
      <vt:lpstr>Changes for 2016</vt:lpstr>
      <vt:lpstr>File and suspend</vt:lpstr>
      <vt:lpstr>Restricted application</vt:lpstr>
      <vt:lpstr>2019 changes and updates</vt:lpstr>
      <vt:lpstr>Strategies for maximizing Social Security</vt:lpstr>
      <vt:lpstr>Social Security eligibility </vt:lpstr>
      <vt:lpstr>What is the full retirement age?</vt:lpstr>
      <vt:lpstr>Social Security statements</vt:lpstr>
      <vt:lpstr>When to take individual benefits</vt:lpstr>
      <vt:lpstr>When to take individual benefits</vt:lpstr>
      <vt:lpstr>Early Retirement Benefits</vt:lpstr>
      <vt:lpstr>Know when to file</vt:lpstr>
      <vt:lpstr>What is breakeven?</vt:lpstr>
      <vt:lpstr>Maximize spousal benefits</vt:lpstr>
      <vt:lpstr>When to take spousal benefits</vt:lpstr>
      <vt:lpstr>Maximize survivor benefits</vt:lpstr>
      <vt:lpstr>Widow and widower benefits</vt:lpstr>
      <vt:lpstr>When to take survivor benefits</vt:lpstr>
      <vt:lpstr>Divorce rules</vt:lpstr>
      <vt:lpstr>When to take divorce benefits</vt:lpstr>
      <vt:lpstr>Divorced Survivor Benefits </vt:lpstr>
      <vt:lpstr>Social Security elections</vt:lpstr>
      <vt:lpstr>Social Security Disability </vt:lpstr>
      <vt:lpstr>Do over</vt:lpstr>
      <vt:lpstr>Know when your benefits are taxable</vt:lpstr>
      <vt:lpstr>Find a balance between  working and collecting</vt:lpstr>
      <vt:lpstr>Estimated time: full retirement age (FRA)</vt:lpstr>
      <vt:lpstr>“WORK”</vt:lpstr>
      <vt:lpstr>Considerations before you file</vt:lpstr>
      <vt:lpstr>Example: Harry and Ruth Sullivan </vt:lpstr>
      <vt:lpstr>Scenario 1: both file early </vt:lpstr>
      <vt:lpstr>Scenario 2: both file at age 66 </vt:lpstr>
      <vt:lpstr>Scenario 3: Delay Until 70*</vt:lpstr>
      <vt:lpstr>PowerPoint Presentation</vt:lpstr>
      <vt:lpstr>John Hancock Investments</vt:lpstr>
      <vt:lpstr>PowerPoint Presentation</vt:lpstr>
    </vt:vector>
  </TitlesOfParts>
  <Company>John Hancock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Security: How to grow from here</dc:title>
  <dc:creator>Daniel Rollins</dc:creator>
  <cp:lastModifiedBy>Stephanie Cogan</cp:lastModifiedBy>
  <cp:revision>1238</cp:revision>
  <cp:lastPrinted>2016-02-05T15:47:57Z</cp:lastPrinted>
  <dcterms:created xsi:type="dcterms:W3CDTF">2013-10-01T19:06:52Z</dcterms:created>
  <dcterms:modified xsi:type="dcterms:W3CDTF">2019-05-13T12:58:05Z</dcterms:modified>
</cp:coreProperties>
</file>