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2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2.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4.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5.xml" ContentType="application/vnd.openxmlformats-officedocument.presentationml.tags+xml"/>
  <Override PartName="/ppt/notesSlides/notesSlide38.xml" ContentType="application/vnd.openxmlformats-officedocument.presentationml.notesSlide+xml"/>
  <Override PartName="/ppt/tags/tag16.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47"/>
  </p:notesMasterIdLst>
  <p:handoutMasterIdLst>
    <p:handoutMasterId r:id="rId48"/>
  </p:handoutMasterIdLst>
  <p:sldIdLst>
    <p:sldId id="275" r:id="rId2"/>
    <p:sldId id="501" r:id="rId3"/>
    <p:sldId id="502" r:id="rId4"/>
    <p:sldId id="533" r:id="rId5"/>
    <p:sldId id="534" r:id="rId6"/>
    <p:sldId id="535" r:id="rId7"/>
    <p:sldId id="536" r:id="rId8"/>
    <p:sldId id="537" r:id="rId9"/>
    <p:sldId id="538" r:id="rId10"/>
    <p:sldId id="539" r:id="rId11"/>
    <p:sldId id="540" r:id="rId12"/>
    <p:sldId id="541" r:id="rId13"/>
    <p:sldId id="542" r:id="rId14"/>
    <p:sldId id="543" r:id="rId15"/>
    <p:sldId id="516" r:id="rId16"/>
    <p:sldId id="532" r:id="rId17"/>
    <p:sldId id="371" r:id="rId18"/>
    <p:sldId id="484" r:id="rId19"/>
    <p:sldId id="544" r:id="rId20"/>
    <p:sldId id="465" r:id="rId21"/>
    <p:sldId id="545" r:id="rId22"/>
    <p:sldId id="420" r:id="rId23"/>
    <p:sldId id="523" r:id="rId24"/>
    <p:sldId id="435" r:id="rId25"/>
    <p:sldId id="440" r:id="rId26"/>
    <p:sldId id="524" r:id="rId27"/>
    <p:sldId id="546" r:id="rId28"/>
    <p:sldId id="302" r:id="rId29"/>
    <p:sldId id="525" r:id="rId30"/>
    <p:sldId id="506" r:id="rId31"/>
    <p:sldId id="526" r:id="rId32"/>
    <p:sldId id="527" r:id="rId33"/>
    <p:sldId id="528" r:id="rId34"/>
    <p:sldId id="510" r:id="rId35"/>
    <p:sldId id="547" r:id="rId36"/>
    <p:sldId id="548" r:id="rId37"/>
    <p:sldId id="549" r:id="rId38"/>
    <p:sldId id="550" r:id="rId39"/>
    <p:sldId id="551" r:id="rId40"/>
    <p:sldId id="552" r:id="rId41"/>
    <p:sldId id="511" r:id="rId42"/>
    <p:sldId id="553" r:id="rId43"/>
    <p:sldId id="321" r:id="rId44"/>
    <p:sldId id="343" r:id="rId45"/>
    <p:sldId id="322" r:id="rId46"/>
  </p:sldIdLst>
  <p:sldSz cx="9144000" cy="6858000" type="screen4x3"/>
  <p:notesSz cx="7315200" cy="9601200"/>
  <p:defaultTextStyle>
    <a:defPPr>
      <a:defRPr lang="en-US"/>
    </a:defPPr>
    <a:lvl1pPr algn="l" rtl="0" fontAlgn="base">
      <a:spcBef>
        <a:spcPct val="0"/>
      </a:spcBef>
      <a:spcAft>
        <a:spcPct val="0"/>
      </a:spcAft>
      <a:defRPr sz="2400" b="1" kern="1200">
        <a:solidFill>
          <a:schemeClr val="tx1"/>
        </a:solidFill>
        <a:latin typeface="Calibri" pitchFamily="34" charset="0"/>
        <a:ea typeface="Arial Unicode MS" pitchFamily="34" charset="-128"/>
        <a:cs typeface="Arial Unicode MS" pitchFamily="34" charset="-128"/>
      </a:defRPr>
    </a:lvl1pPr>
    <a:lvl2pPr marL="457200" algn="l" rtl="0" fontAlgn="base">
      <a:spcBef>
        <a:spcPct val="0"/>
      </a:spcBef>
      <a:spcAft>
        <a:spcPct val="0"/>
      </a:spcAft>
      <a:defRPr sz="2400" b="1" kern="1200">
        <a:solidFill>
          <a:schemeClr val="tx1"/>
        </a:solidFill>
        <a:latin typeface="Calibri" pitchFamily="34" charset="0"/>
        <a:ea typeface="Arial Unicode MS" pitchFamily="34" charset="-128"/>
        <a:cs typeface="Arial Unicode MS" pitchFamily="34" charset="-128"/>
      </a:defRPr>
    </a:lvl2pPr>
    <a:lvl3pPr marL="914400" algn="l" rtl="0" fontAlgn="base">
      <a:spcBef>
        <a:spcPct val="0"/>
      </a:spcBef>
      <a:spcAft>
        <a:spcPct val="0"/>
      </a:spcAft>
      <a:defRPr sz="2400" b="1" kern="1200">
        <a:solidFill>
          <a:schemeClr val="tx1"/>
        </a:solidFill>
        <a:latin typeface="Calibri" pitchFamily="34" charset="0"/>
        <a:ea typeface="Arial Unicode MS" pitchFamily="34" charset="-128"/>
        <a:cs typeface="Arial Unicode MS" pitchFamily="34" charset="-128"/>
      </a:defRPr>
    </a:lvl3pPr>
    <a:lvl4pPr marL="1371600" algn="l" rtl="0" fontAlgn="base">
      <a:spcBef>
        <a:spcPct val="0"/>
      </a:spcBef>
      <a:spcAft>
        <a:spcPct val="0"/>
      </a:spcAft>
      <a:defRPr sz="2400" b="1" kern="1200">
        <a:solidFill>
          <a:schemeClr val="tx1"/>
        </a:solidFill>
        <a:latin typeface="Calibri" pitchFamily="34" charset="0"/>
        <a:ea typeface="Arial Unicode MS" pitchFamily="34" charset="-128"/>
        <a:cs typeface="Arial Unicode MS" pitchFamily="34" charset="-128"/>
      </a:defRPr>
    </a:lvl4pPr>
    <a:lvl5pPr marL="1828800" algn="l" rtl="0" fontAlgn="base">
      <a:spcBef>
        <a:spcPct val="0"/>
      </a:spcBef>
      <a:spcAft>
        <a:spcPct val="0"/>
      </a:spcAft>
      <a:defRPr sz="2400" b="1" kern="1200">
        <a:solidFill>
          <a:schemeClr val="tx1"/>
        </a:solidFill>
        <a:latin typeface="Calibri" pitchFamily="34" charset="0"/>
        <a:ea typeface="Arial Unicode MS" pitchFamily="34" charset="-128"/>
        <a:cs typeface="Arial Unicode MS" pitchFamily="34" charset="-128"/>
      </a:defRPr>
    </a:lvl5pPr>
    <a:lvl6pPr marL="2286000" algn="l" defTabSz="914400" rtl="0" eaLnBrk="1" latinLnBrk="0" hangingPunct="1">
      <a:defRPr sz="2400" b="1" kern="1200">
        <a:solidFill>
          <a:schemeClr val="tx1"/>
        </a:solidFill>
        <a:latin typeface="Calibri" pitchFamily="34" charset="0"/>
        <a:ea typeface="Arial Unicode MS" pitchFamily="34" charset="-128"/>
        <a:cs typeface="Arial Unicode MS" pitchFamily="34" charset="-128"/>
      </a:defRPr>
    </a:lvl6pPr>
    <a:lvl7pPr marL="2743200" algn="l" defTabSz="914400" rtl="0" eaLnBrk="1" latinLnBrk="0" hangingPunct="1">
      <a:defRPr sz="2400" b="1" kern="1200">
        <a:solidFill>
          <a:schemeClr val="tx1"/>
        </a:solidFill>
        <a:latin typeface="Calibri" pitchFamily="34" charset="0"/>
        <a:ea typeface="Arial Unicode MS" pitchFamily="34" charset="-128"/>
        <a:cs typeface="Arial Unicode MS" pitchFamily="34" charset="-128"/>
      </a:defRPr>
    </a:lvl7pPr>
    <a:lvl8pPr marL="3200400" algn="l" defTabSz="914400" rtl="0" eaLnBrk="1" latinLnBrk="0" hangingPunct="1">
      <a:defRPr sz="2400" b="1" kern="1200">
        <a:solidFill>
          <a:schemeClr val="tx1"/>
        </a:solidFill>
        <a:latin typeface="Calibri" pitchFamily="34" charset="0"/>
        <a:ea typeface="Arial Unicode MS" pitchFamily="34" charset="-128"/>
        <a:cs typeface="Arial Unicode MS" pitchFamily="34" charset="-128"/>
      </a:defRPr>
    </a:lvl8pPr>
    <a:lvl9pPr marL="3657600" algn="l" defTabSz="914400" rtl="0" eaLnBrk="1" latinLnBrk="0" hangingPunct="1">
      <a:defRPr sz="2400" b="1" kern="1200">
        <a:solidFill>
          <a:schemeClr val="tx1"/>
        </a:solidFill>
        <a:latin typeface="Calibri" pitchFamily="34" charset="0"/>
        <a:ea typeface="Arial Unicode MS" pitchFamily="34" charset="-128"/>
        <a:cs typeface="Arial Unicode MS" pitchFamily="34" charset="-128"/>
      </a:defRPr>
    </a:lvl9pPr>
  </p:defaultTextStyle>
  <p:extLst>
    <p:ext uri="{EFAFB233-063F-42B5-8137-9DF3F51BA10A}">
      <p15:sldGuideLst xmlns:p15="http://schemas.microsoft.com/office/powerpoint/2012/main">
        <p15:guide id="1" orient="horz">
          <p15:clr>
            <a:srgbClr val="A4A3A4"/>
          </p15:clr>
        </p15:guide>
        <p15:guide id="2" pos="2880">
          <p15:clr>
            <a:srgbClr val="A4A3A4"/>
          </p15:clr>
        </p15:guide>
      </p15:sldGuideLst>
    </p:ext>
    <p:ext uri="{2D200454-40CA-4A62-9FC3-DE9A4176ACB9}">
      <p15:notesGuideLst xmlns:p15="http://schemas.microsoft.com/office/powerpoint/2012/main">
        <p15:guide id="1" orient="horz" pos="1836" userDrawn="1">
          <p15:clr>
            <a:srgbClr val="A4A3A4"/>
          </p15:clr>
        </p15:guide>
        <p15:guide id="2" orient="horz" pos="294" userDrawn="1">
          <p15:clr>
            <a:srgbClr val="A4A3A4"/>
          </p15:clr>
        </p15:guide>
        <p15:guide id="3" pos="2530" userDrawn="1">
          <p15:clr>
            <a:srgbClr val="A4A3A4"/>
          </p15:clr>
        </p15:guide>
        <p15:guide id="4" orient="horz" pos="1927" userDrawn="1">
          <p15:clr>
            <a:srgbClr val="A4A3A4"/>
          </p15:clr>
        </p15:guide>
        <p15:guide id="5" orient="horz" pos="308" userDrawn="1">
          <p15:clr>
            <a:srgbClr val="A4A3A4"/>
          </p15:clr>
        </p15:guide>
        <p15:guide id="6" pos="2699" userDrawn="1">
          <p15:clr>
            <a:srgbClr val="A4A3A4"/>
          </p15:clr>
        </p15:guide>
        <p15:guide id="7" orient="horz" pos="1763" userDrawn="1">
          <p15:clr>
            <a:srgbClr val="A4A3A4"/>
          </p15:clr>
        </p15:guide>
        <p15:guide id="8" orient="horz" pos="282" userDrawn="1">
          <p15:clr>
            <a:srgbClr val="A4A3A4"/>
          </p15:clr>
        </p15:guide>
        <p15:guide id="9" orient="horz" pos="1851" userDrawn="1">
          <p15:clr>
            <a:srgbClr val="A4A3A4"/>
          </p15:clr>
        </p15:guide>
        <p15:guide id="10" orient="horz" pos="296" userDrawn="1">
          <p15:clr>
            <a:srgbClr val="A4A3A4"/>
          </p15:clr>
        </p15:guide>
        <p15:guide id="11" pos="2398" userDrawn="1">
          <p15:clr>
            <a:srgbClr val="A4A3A4"/>
          </p15:clr>
        </p15:guide>
        <p15:guide id="12" pos="255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 Young" initials="TRY" lastIdx="1" clrIdx="0"/>
  <p:cmAuthor id="1" name="JH" initials="J" lastIdx="3" clrIdx="1">
    <p:extLst>
      <p:ext uri="{19B8F6BF-5375-455C-9EA6-DF929625EA0E}">
        <p15:presenceInfo xmlns:p15="http://schemas.microsoft.com/office/powerpoint/2012/main" userId="J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B"/>
    <a:srgbClr val="797D82"/>
    <a:srgbClr val="226C93"/>
    <a:srgbClr val="5F1358"/>
    <a:srgbClr val="FFFFFF"/>
    <a:srgbClr val="C2DBF2"/>
    <a:srgbClr val="D29847"/>
    <a:srgbClr val="080808"/>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21" autoAdjust="0"/>
    <p:restoredTop sz="74104" autoAdjust="0"/>
  </p:normalViewPr>
  <p:slideViewPr>
    <p:cSldViewPr snapToGrid="0">
      <p:cViewPr varScale="1">
        <p:scale>
          <a:sx n="56" d="100"/>
          <a:sy n="56" d="100"/>
        </p:scale>
        <p:origin x="1752" y="78"/>
      </p:cViewPr>
      <p:guideLst>
        <p:guide orient="horz"/>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1" d="100"/>
        <a:sy n="171" d="100"/>
      </p:scale>
      <p:origin x="0" y="-31464"/>
    </p:cViewPr>
  </p:sorterViewPr>
  <p:notesViewPr>
    <p:cSldViewPr snapToGrid="0">
      <p:cViewPr varScale="1">
        <p:scale>
          <a:sx n="54" d="100"/>
          <a:sy n="54" d="100"/>
        </p:scale>
        <p:origin x="2826" y="72"/>
      </p:cViewPr>
      <p:guideLst>
        <p:guide orient="horz" pos="1836"/>
        <p:guide orient="horz" pos="294"/>
        <p:guide pos="2530"/>
        <p:guide orient="horz" pos="1927"/>
        <p:guide orient="horz" pos="308"/>
        <p:guide pos="2699"/>
        <p:guide orient="horz" pos="1763"/>
        <p:guide orient="horz" pos="282"/>
        <p:guide orient="horz" pos="1851"/>
        <p:guide orient="horz" pos="296"/>
        <p:guide pos="2398"/>
        <p:guide pos="255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52569991251094"/>
          <c:y val="3.6405441923309884E-2"/>
          <c:w val="0.69976104549431317"/>
          <c:h val="0.77356287564646131"/>
        </c:manualLayout>
      </c:layout>
      <c:barChart>
        <c:barDir val="col"/>
        <c:grouping val="clustered"/>
        <c:varyColors val="0"/>
        <c:ser>
          <c:idx val="0"/>
          <c:order val="0"/>
          <c:tx>
            <c:strRef>
              <c:f>Sheet1!$B$1</c:f>
              <c:strCache>
                <c:ptCount val="1"/>
                <c:pt idx="0">
                  <c:v>Investable assets transferred</c:v>
                </c:pt>
              </c:strCache>
            </c:strRef>
          </c:tx>
          <c:spPr>
            <a:solidFill>
              <a:schemeClr val="accent1"/>
            </a:solidFill>
            <a:ln>
              <a:noFill/>
            </a:ln>
            <a:effectLst/>
          </c:spPr>
          <c:invertIfNegative val="0"/>
          <c:cat>
            <c:strRef>
              <c:f>Sheet1!$A$2:$A$9</c:f>
              <c:strCache>
                <c:ptCount val="8"/>
                <c:pt idx="0">
                  <c:v>2011-
2015</c:v>
                </c:pt>
                <c:pt idx="1">
                  <c:v>2016-
2020</c:v>
                </c:pt>
                <c:pt idx="2">
                  <c:v>2021-
2025</c:v>
                </c:pt>
                <c:pt idx="3">
                  <c:v>2026-
2030</c:v>
                </c:pt>
                <c:pt idx="4">
                  <c:v>2031-
2035</c:v>
                </c:pt>
                <c:pt idx="5">
                  <c:v>2036-
2040</c:v>
                </c:pt>
                <c:pt idx="6">
                  <c:v>2041-
2045</c:v>
                </c:pt>
                <c:pt idx="7">
                  <c:v>2046-
2050</c:v>
                </c:pt>
              </c:strCache>
            </c:strRef>
          </c:cat>
          <c:val>
            <c:numRef>
              <c:f>Sheet1!$B$2:$B$9</c:f>
              <c:numCache>
                <c:formatCode>"$"#,##0.0</c:formatCode>
                <c:ptCount val="8"/>
                <c:pt idx="0">
                  <c:v>0.9</c:v>
                </c:pt>
                <c:pt idx="1">
                  <c:v>1.7</c:v>
                </c:pt>
                <c:pt idx="2">
                  <c:v>1.5</c:v>
                </c:pt>
                <c:pt idx="3">
                  <c:v>2.5</c:v>
                </c:pt>
                <c:pt idx="4">
                  <c:v>2.7</c:v>
                </c:pt>
                <c:pt idx="5">
                  <c:v>2.9</c:v>
                </c:pt>
                <c:pt idx="6">
                  <c:v>2.8</c:v>
                </c:pt>
                <c:pt idx="7">
                  <c:v>2.1</c:v>
                </c:pt>
              </c:numCache>
            </c:numRef>
          </c:val>
          <c:extLst>
            <c:ext xmlns:c16="http://schemas.microsoft.com/office/drawing/2014/chart" uri="{C3380CC4-5D6E-409C-BE32-E72D297353CC}">
              <c16:uniqueId val="{00000000-C5B1-4002-889A-C8EDF3B008D0}"/>
            </c:ext>
          </c:extLst>
        </c:ser>
        <c:dLbls>
          <c:showLegendKey val="0"/>
          <c:showVal val="0"/>
          <c:showCatName val="0"/>
          <c:showSerName val="0"/>
          <c:showPercent val="0"/>
          <c:showBubbleSize val="0"/>
        </c:dLbls>
        <c:gapWidth val="219"/>
        <c:overlap val="-27"/>
        <c:axId val="595153800"/>
        <c:axId val="480843312"/>
      </c:barChart>
      <c:lineChart>
        <c:grouping val="standard"/>
        <c:varyColors val="0"/>
        <c:ser>
          <c:idx val="1"/>
          <c:order val="1"/>
          <c:tx>
            <c:strRef>
              <c:f>Sheet1!$C$1</c:f>
              <c:strCache>
                <c:ptCount val="1"/>
                <c:pt idx="0">
                  <c:v>% of total U.S. investable assets</c:v>
                </c:pt>
              </c:strCache>
            </c:strRef>
          </c:tx>
          <c:spPr>
            <a:ln w="28575" cap="rnd">
              <a:solidFill>
                <a:schemeClr val="accent2"/>
              </a:solidFill>
              <a:round/>
            </a:ln>
            <a:effectLst/>
          </c:spPr>
          <c:marker>
            <c:symbol val="none"/>
          </c:marker>
          <c:cat>
            <c:strRef>
              <c:f>Sheet1!$A$2:$A$9</c:f>
              <c:strCache>
                <c:ptCount val="8"/>
                <c:pt idx="0">
                  <c:v>2011-
2015</c:v>
                </c:pt>
                <c:pt idx="1">
                  <c:v>2016-
2020</c:v>
                </c:pt>
                <c:pt idx="2">
                  <c:v>2021-
2025</c:v>
                </c:pt>
                <c:pt idx="3">
                  <c:v>2026-
2030</c:v>
                </c:pt>
                <c:pt idx="4">
                  <c:v>2031-
2035</c:v>
                </c:pt>
                <c:pt idx="5">
                  <c:v>2036-
2040</c:v>
                </c:pt>
                <c:pt idx="6">
                  <c:v>2041-
2045</c:v>
                </c:pt>
                <c:pt idx="7">
                  <c:v>2046-
2050</c:v>
                </c:pt>
              </c:strCache>
            </c:strRef>
          </c:cat>
          <c:val>
            <c:numRef>
              <c:f>Sheet1!$C$2:$C$9</c:f>
              <c:numCache>
                <c:formatCode>0.0%</c:formatCode>
                <c:ptCount val="8"/>
                <c:pt idx="0">
                  <c:v>3.5000000000000003E-2</c:v>
                </c:pt>
                <c:pt idx="1">
                  <c:v>0.06</c:v>
                </c:pt>
                <c:pt idx="2">
                  <c:v>4.9000000000000002E-2</c:v>
                </c:pt>
                <c:pt idx="3">
                  <c:v>0.09</c:v>
                </c:pt>
                <c:pt idx="4">
                  <c:v>9.9000000000000005E-2</c:v>
                </c:pt>
                <c:pt idx="5">
                  <c:v>0.10100000000000001</c:v>
                </c:pt>
                <c:pt idx="6">
                  <c:v>0.1</c:v>
                </c:pt>
                <c:pt idx="7">
                  <c:v>7.4999999999999997E-2</c:v>
                </c:pt>
              </c:numCache>
            </c:numRef>
          </c:val>
          <c:smooth val="1"/>
          <c:extLst>
            <c:ext xmlns:c16="http://schemas.microsoft.com/office/drawing/2014/chart" uri="{C3380CC4-5D6E-409C-BE32-E72D297353CC}">
              <c16:uniqueId val="{00000001-C5B1-4002-889A-C8EDF3B008D0}"/>
            </c:ext>
          </c:extLst>
        </c:ser>
        <c:dLbls>
          <c:showLegendKey val="0"/>
          <c:showVal val="0"/>
          <c:showCatName val="0"/>
          <c:showSerName val="0"/>
          <c:showPercent val="0"/>
          <c:showBubbleSize val="0"/>
        </c:dLbls>
        <c:marker val="1"/>
        <c:smooth val="0"/>
        <c:axId val="480844096"/>
        <c:axId val="480843704"/>
      </c:lineChart>
      <c:catAx>
        <c:axId val="59515380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r>
                  <a:rPr lang="en-US"/>
                  <a:t>Estimated</a:t>
                </a:r>
              </a:p>
            </c:rich>
          </c:tx>
          <c:layout>
            <c:manualLayout>
              <c:xMode val="edge"/>
              <c:yMode val="edge"/>
              <c:x val="0.45321172353455819"/>
              <c:y val="0.9370851469653248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480843312"/>
        <c:crosses val="autoZero"/>
        <c:auto val="1"/>
        <c:lblAlgn val="ctr"/>
        <c:lblOffset val="0"/>
        <c:noMultiLvlLbl val="0"/>
      </c:catAx>
      <c:valAx>
        <c:axId val="480843312"/>
        <c:scaling>
          <c:orientation val="minMax"/>
          <c:max val="3"/>
        </c:scaling>
        <c:delete val="0"/>
        <c:axPos val="l"/>
        <c:majorGridlines>
          <c:spPr>
            <a:ln w="6350" cap="flat" cmpd="sng" algn="ctr">
              <a:solidFill>
                <a:schemeClr val="bg1">
                  <a:lumMod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r>
                  <a:rPr lang="en-US"/>
                  <a:t>Investable assets ($trillions)</a:t>
                </a:r>
              </a:p>
            </c:rich>
          </c:tx>
          <c:layout>
            <c:manualLayout>
              <c:xMode val="edge"/>
              <c:yMode val="edge"/>
              <c:x val="5.3840223097112859E-2"/>
              <c:y val="0.1964412872304005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595153800"/>
        <c:crosses val="autoZero"/>
        <c:crossBetween val="between"/>
      </c:valAx>
      <c:valAx>
        <c:axId val="480843704"/>
        <c:scaling>
          <c:orientation val="minMax"/>
        </c:scaling>
        <c:delete val="0"/>
        <c:axPos val="r"/>
        <c:title>
          <c:tx>
            <c:rich>
              <a:bodyPr rot="-54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r>
                  <a:rPr lang="en-US"/>
                  <a:t>% of total U.S. investable assets</a:t>
                </a:r>
              </a:p>
            </c:rich>
          </c:tx>
          <c:layout>
            <c:manualLayout>
              <c:xMode val="edge"/>
              <c:yMode val="edge"/>
              <c:x val="0.91574278215223093"/>
              <c:y val="0.13685895241355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480844096"/>
        <c:crosses val="max"/>
        <c:crossBetween val="between"/>
      </c:valAx>
      <c:catAx>
        <c:axId val="480844096"/>
        <c:scaling>
          <c:orientation val="minMax"/>
        </c:scaling>
        <c:delete val="1"/>
        <c:axPos val="b"/>
        <c:numFmt formatCode="General" sourceLinked="1"/>
        <c:majorTickMark val="out"/>
        <c:minorTickMark val="none"/>
        <c:tickLblPos val="nextTo"/>
        <c:crossAx val="480843704"/>
        <c:crosses val="autoZero"/>
        <c:auto val="1"/>
        <c:lblAlgn val="ctr"/>
        <c:lblOffset val="100"/>
        <c:noMultiLvlLbl val="0"/>
      </c:catAx>
      <c:spPr>
        <a:noFill/>
        <a:ln>
          <a:noFill/>
        </a:ln>
        <a:effectLst/>
      </c:spPr>
    </c:plotArea>
    <c:legend>
      <c:legendPos val="b"/>
      <c:layout>
        <c:manualLayout>
          <c:xMode val="edge"/>
          <c:yMode val="edge"/>
          <c:x val="0.14008847331583552"/>
          <c:y val="3.7088943763686343E-2"/>
          <c:w val="0.30461034558180222"/>
          <c:h val="0.14054302753575923"/>
        </c:manualLayout>
      </c:layout>
      <c:overlay val="0"/>
      <c:spPr>
        <a:solidFill>
          <a:schemeClr val="bg1"/>
        </a:solidFill>
        <a:ln>
          <a:noFill/>
        </a:ln>
        <a:effectLst/>
      </c:spPr>
      <c:txPr>
        <a:bodyPr rot="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sz="1400">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703766758885"/>
          <c:y val="9.375E-2"/>
          <c:w val="0.41411534369014685"/>
          <c:h val="0.82904133858267726"/>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rgbClr val="FFFFFF"/>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 thought my financial advisor was not as competent</c:v>
                </c:pt>
                <c:pt idx="1">
                  <c:v>My financial advisor did not offer me the
                       right investment options</c:v>
                </c:pt>
                <c:pt idx="2">
                  <c:v>The quality of advice received was poor/below
                                           my expectations</c:v>
                </c:pt>
                <c:pt idx="3">
                  <c:v>Reaized I enjoy managing investment on my own</c:v>
                </c:pt>
                <c:pt idx="4">
                  <c:v>Felt doing it on my own would yield better outcomes</c:v>
                </c:pt>
                <c:pt idx="5">
                  <c:v>Didn’t trust my advisor anymore, felt they were
         putting their own interests ahead of mine</c:v>
                </c:pt>
              </c:strCache>
            </c:strRef>
          </c:cat>
          <c:val>
            <c:numRef>
              <c:f>Sheet1!$B$2:$B$7</c:f>
              <c:numCache>
                <c:formatCode>0%</c:formatCode>
                <c:ptCount val="6"/>
                <c:pt idx="0">
                  <c:v>0.06</c:v>
                </c:pt>
                <c:pt idx="1">
                  <c:v>0.1</c:v>
                </c:pt>
                <c:pt idx="2">
                  <c:v>0.15</c:v>
                </c:pt>
                <c:pt idx="3">
                  <c:v>0.2</c:v>
                </c:pt>
                <c:pt idx="4">
                  <c:v>0.23</c:v>
                </c:pt>
                <c:pt idx="5">
                  <c:v>0.27</c:v>
                </c:pt>
              </c:numCache>
            </c:numRef>
          </c:val>
          <c:extLst>
            <c:ext xmlns:c16="http://schemas.microsoft.com/office/drawing/2014/chart" uri="{C3380CC4-5D6E-409C-BE32-E72D297353CC}">
              <c16:uniqueId val="{00000000-5237-4F09-BE99-C769297D48D5}"/>
            </c:ext>
          </c:extLst>
        </c:ser>
        <c:dLbls>
          <c:showLegendKey val="0"/>
          <c:showVal val="0"/>
          <c:showCatName val="0"/>
          <c:showSerName val="0"/>
          <c:showPercent val="0"/>
          <c:showBubbleSize val="0"/>
        </c:dLbls>
        <c:gapWidth val="120"/>
        <c:axId val="480889256"/>
        <c:axId val="480888080"/>
      </c:barChart>
      <c:catAx>
        <c:axId val="480889256"/>
        <c:scaling>
          <c:orientation val="minMax"/>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80888080"/>
        <c:crosses val="autoZero"/>
        <c:auto val="1"/>
        <c:lblAlgn val="ctr"/>
        <c:lblOffset val="0"/>
        <c:noMultiLvlLbl val="0"/>
      </c:catAx>
      <c:valAx>
        <c:axId val="480888080"/>
        <c:scaling>
          <c:orientation val="minMax"/>
        </c:scaling>
        <c:delete val="1"/>
        <c:axPos val="b"/>
        <c:majorGridlines>
          <c:spPr>
            <a:ln w="6350" cap="flat" cmpd="sng" algn="ctr">
              <a:solidFill>
                <a:schemeClr val="bg1">
                  <a:lumMod val="85000"/>
                </a:schemeClr>
              </a:solidFill>
              <a:round/>
            </a:ln>
            <a:effectLst/>
          </c:spPr>
        </c:majorGridlines>
        <c:numFmt formatCode="0%" sourceLinked="1"/>
        <c:majorTickMark val="none"/>
        <c:minorTickMark val="none"/>
        <c:tickLblPos val="nextTo"/>
        <c:crossAx val="48088925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solidFill>
                <a:srgbClr val="FFFFFF"/>
              </a:solidFill>
              <a:ln w="12700">
                <a:solidFill>
                  <a:schemeClr val="lt1"/>
                </a:solidFill>
              </a:ln>
              <a:effectLst/>
            </c:spPr>
            <c:extLst>
              <c:ext xmlns:c16="http://schemas.microsoft.com/office/drawing/2014/chart" uri="{C3380CC4-5D6E-409C-BE32-E72D297353CC}">
                <c16:uniqueId val="{00000001-C803-4212-8732-8B71B953651B}"/>
              </c:ext>
            </c:extLst>
          </c:dPt>
          <c:dPt>
            <c:idx val="1"/>
            <c:bubble3D val="0"/>
            <c:spPr>
              <a:noFill/>
              <a:ln w="12700">
                <a:solidFill>
                  <a:schemeClr val="lt1"/>
                </a:solidFill>
              </a:ln>
              <a:effectLst/>
            </c:spPr>
            <c:extLst>
              <c:ext xmlns:c16="http://schemas.microsoft.com/office/drawing/2014/chart" uri="{C3380CC4-5D6E-409C-BE32-E72D297353CC}">
                <c16:uniqueId val="{00000003-C803-4212-8732-8B71B953651B}"/>
              </c:ext>
            </c:extLst>
          </c:dPt>
          <c:dPt>
            <c:idx val="2"/>
            <c:bubble3D val="0"/>
            <c:spPr>
              <a:noFill/>
              <a:ln w="12700">
                <a:solidFill>
                  <a:schemeClr val="lt1"/>
                </a:solidFill>
              </a:ln>
              <a:effectLst/>
            </c:spPr>
            <c:extLst>
              <c:ext xmlns:c16="http://schemas.microsoft.com/office/drawing/2014/chart" uri="{C3380CC4-5D6E-409C-BE32-E72D297353CC}">
                <c16:uniqueId val="{00000005-C803-4212-8732-8B71B953651B}"/>
              </c:ext>
            </c:extLst>
          </c:dPt>
          <c:dPt>
            <c:idx val="3"/>
            <c:bubble3D val="0"/>
            <c:spPr>
              <a:noFill/>
              <a:ln w="12700">
                <a:solidFill>
                  <a:schemeClr val="lt1"/>
                </a:solidFill>
              </a:ln>
              <a:effectLst/>
            </c:spPr>
            <c:extLst>
              <c:ext xmlns:c16="http://schemas.microsoft.com/office/drawing/2014/chart" uri="{C3380CC4-5D6E-409C-BE32-E72D297353CC}">
                <c16:uniqueId val="{00000007-C803-4212-8732-8B71B953651B}"/>
              </c:ext>
            </c:extLst>
          </c:dPt>
          <c:cat>
            <c:strRef>
              <c:f>Sheet1!$A$2:$A$5</c:f>
              <c:strCache>
                <c:ptCount val="4"/>
                <c:pt idx="0">
                  <c:v>Silent</c:v>
                </c:pt>
                <c:pt idx="1">
                  <c:v>Baby</c:v>
                </c:pt>
                <c:pt idx="2">
                  <c:v>Gen X</c:v>
                </c:pt>
                <c:pt idx="3">
                  <c:v>Mill</c:v>
                </c:pt>
              </c:strCache>
            </c:strRef>
          </c:cat>
          <c:val>
            <c:numRef>
              <c:f>Sheet1!$B$2:$B$5</c:f>
              <c:numCache>
                <c:formatCode>0%</c:formatCode>
                <c:ptCount val="4"/>
                <c:pt idx="0">
                  <c:v>0.37</c:v>
                </c:pt>
                <c:pt idx="1">
                  <c:v>0.48</c:v>
                </c:pt>
                <c:pt idx="2">
                  <c:v>0.14000000000000001</c:v>
                </c:pt>
                <c:pt idx="3">
                  <c:v>0.01</c:v>
                </c:pt>
              </c:numCache>
            </c:numRef>
          </c:val>
          <c:extLst>
            <c:ext xmlns:c16="http://schemas.microsoft.com/office/drawing/2014/chart" uri="{C3380CC4-5D6E-409C-BE32-E72D297353CC}">
              <c16:uniqueId val="{00000008-C803-4212-8732-8B71B953651B}"/>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A79E-470E-88C1-F5D3F827E662}"/>
              </c:ext>
            </c:extLst>
          </c:dPt>
          <c:dPt>
            <c:idx val="1"/>
            <c:bubble3D val="0"/>
            <c:spPr>
              <a:noFill/>
              <a:ln w="12700">
                <a:solidFill>
                  <a:schemeClr val="lt1"/>
                </a:solidFill>
              </a:ln>
              <a:effectLst/>
            </c:spPr>
            <c:extLst>
              <c:ext xmlns:c16="http://schemas.microsoft.com/office/drawing/2014/chart" uri="{C3380CC4-5D6E-409C-BE32-E72D297353CC}">
                <c16:uniqueId val="{00000003-A79E-470E-88C1-F5D3F827E662}"/>
              </c:ext>
            </c:extLst>
          </c:dPt>
          <c:dPt>
            <c:idx val="2"/>
            <c:bubble3D val="0"/>
            <c:spPr>
              <a:solidFill>
                <a:srgbClr val="FFFFFF"/>
              </a:solidFill>
              <a:ln w="12700">
                <a:solidFill>
                  <a:schemeClr val="lt1"/>
                </a:solidFill>
              </a:ln>
              <a:effectLst/>
            </c:spPr>
            <c:extLst>
              <c:ext xmlns:c16="http://schemas.microsoft.com/office/drawing/2014/chart" uri="{C3380CC4-5D6E-409C-BE32-E72D297353CC}">
                <c16:uniqueId val="{00000005-A79E-470E-88C1-F5D3F827E662}"/>
              </c:ext>
            </c:extLst>
          </c:dPt>
          <c:dPt>
            <c:idx val="3"/>
            <c:bubble3D val="0"/>
            <c:spPr>
              <a:noFill/>
              <a:ln w="12700">
                <a:solidFill>
                  <a:schemeClr val="lt1"/>
                </a:solidFill>
              </a:ln>
              <a:effectLst/>
            </c:spPr>
            <c:extLst>
              <c:ext xmlns:c16="http://schemas.microsoft.com/office/drawing/2014/chart" uri="{C3380CC4-5D6E-409C-BE32-E72D297353CC}">
                <c16:uniqueId val="{00000007-A79E-470E-88C1-F5D3F827E662}"/>
              </c:ext>
            </c:extLst>
          </c:dPt>
          <c:cat>
            <c:strRef>
              <c:f>Sheet1!$A$2:$A$5</c:f>
              <c:strCache>
                <c:ptCount val="4"/>
                <c:pt idx="0">
                  <c:v>Silent</c:v>
                </c:pt>
                <c:pt idx="1">
                  <c:v>Baby</c:v>
                </c:pt>
                <c:pt idx="2">
                  <c:v>Gen X</c:v>
                </c:pt>
                <c:pt idx="3">
                  <c:v>Mill</c:v>
                </c:pt>
              </c:strCache>
            </c:strRef>
          </c:cat>
          <c:val>
            <c:numRef>
              <c:f>Sheet1!$B$2:$B$5</c:f>
              <c:numCache>
                <c:formatCode>0%</c:formatCode>
                <c:ptCount val="4"/>
                <c:pt idx="0">
                  <c:v>0.37</c:v>
                </c:pt>
                <c:pt idx="1">
                  <c:v>0.48</c:v>
                </c:pt>
                <c:pt idx="2">
                  <c:v>0.14000000000000001</c:v>
                </c:pt>
                <c:pt idx="3">
                  <c:v>0.01</c:v>
                </c:pt>
              </c:numCache>
            </c:numRef>
          </c:val>
          <c:extLst>
            <c:ext xmlns:c16="http://schemas.microsoft.com/office/drawing/2014/chart" uri="{C3380CC4-5D6E-409C-BE32-E72D297353CC}">
              <c16:uniqueId val="{00000008-A79E-470E-88C1-F5D3F827E66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669D-46B1-B639-CAAB55F69EB0}"/>
              </c:ext>
            </c:extLst>
          </c:dPt>
          <c:dPt>
            <c:idx val="1"/>
            <c:bubble3D val="0"/>
            <c:spPr>
              <a:solidFill>
                <a:srgbClr val="FFFFFF"/>
              </a:solidFill>
              <a:ln w="12700">
                <a:solidFill>
                  <a:schemeClr val="lt1"/>
                </a:solidFill>
              </a:ln>
              <a:effectLst/>
            </c:spPr>
            <c:extLst>
              <c:ext xmlns:c16="http://schemas.microsoft.com/office/drawing/2014/chart" uri="{C3380CC4-5D6E-409C-BE32-E72D297353CC}">
                <c16:uniqueId val="{00000003-669D-46B1-B639-CAAB55F69EB0}"/>
              </c:ext>
            </c:extLst>
          </c:dPt>
          <c:dPt>
            <c:idx val="2"/>
            <c:bubble3D val="0"/>
            <c:spPr>
              <a:noFill/>
              <a:ln w="12700">
                <a:solidFill>
                  <a:schemeClr val="lt1"/>
                </a:solidFill>
              </a:ln>
              <a:effectLst/>
            </c:spPr>
            <c:extLst>
              <c:ext xmlns:c16="http://schemas.microsoft.com/office/drawing/2014/chart" uri="{C3380CC4-5D6E-409C-BE32-E72D297353CC}">
                <c16:uniqueId val="{00000005-669D-46B1-B639-CAAB55F69EB0}"/>
              </c:ext>
            </c:extLst>
          </c:dPt>
          <c:dPt>
            <c:idx val="3"/>
            <c:bubble3D val="0"/>
            <c:spPr>
              <a:noFill/>
              <a:ln w="12700">
                <a:solidFill>
                  <a:schemeClr val="lt1"/>
                </a:solidFill>
              </a:ln>
              <a:effectLst/>
            </c:spPr>
            <c:extLst>
              <c:ext xmlns:c16="http://schemas.microsoft.com/office/drawing/2014/chart" uri="{C3380CC4-5D6E-409C-BE32-E72D297353CC}">
                <c16:uniqueId val="{00000007-669D-46B1-B639-CAAB55F69EB0}"/>
              </c:ext>
            </c:extLst>
          </c:dPt>
          <c:cat>
            <c:strRef>
              <c:f>Sheet1!$A$2:$A$5</c:f>
              <c:strCache>
                <c:ptCount val="4"/>
                <c:pt idx="0">
                  <c:v>Silent</c:v>
                </c:pt>
                <c:pt idx="1">
                  <c:v>Baby</c:v>
                </c:pt>
                <c:pt idx="2">
                  <c:v>Gen X</c:v>
                </c:pt>
                <c:pt idx="3">
                  <c:v>Mill</c:v>
                </c:pt>
              </c:strCache>
            </c:strRef>
          </c:cat>
          <c:val>
            <c:numRef>
              <c:f>Sheet1!$B$2:$B$5</c:f>
              <c:numCache>
                <c:formatCode>0%</c:formatCode>
                <c:ptCount val="4"/>
                <c:pt idx="0">
                  <c:v>0.37</c:v>
                </c:pt>
                <c:pt idx="1">
                  <c:v>0.48</c:v>
                </c:pt>
                <c:pt idx="2">
                  <c:v>0.14000000000000001</c:v>
                </c:pt>
                <c:pt idx="3">
                  <c:v>0.01</c:v>
                </c:pt>
              </c:numCache>
            </c:numRef>
          </c:val>
          <c:extLst>
            <c:ext xmlns:c16="http://schemas.microsoft.com/office/drawing/2014/chart" uri="{C3380CC4-5D6E-409C-BE32-E72D297353CC}">
              <c16:uniqueId val="{00000008-669D-46B1-B639-CAAB55F69EB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solidFill>
                <a:srgbClr val="FFFFFF"/>
              </a:solidFill>
              <a:ln w="12700">
                <a:solidFill>
                  <a:schemeClr val="lt1"/>
                </a:solidFill>
              </a:ln>
              <a:effectLst/>
            </c:spPr>
            <c:extLst>
              <c:ext xmlns:c16="http://schemas.microsoft.com/office/drawing/2014/chart" uri="{C3380CC4-5D6E-409C-BE32-E72D297353CC}">
                <c16:uniqueId val="{00000001-8526-43BB-901A-B6541B90F8F8}"/>
              </c:ext>
            </c:extLst>
          </c:dPt>
          <c:dPt>
            <c:idx val="1"/>
            <c:bubble3D val="0"/>
            <c:spPr>
              <a:noFill/>
              <a:ln w="12700">
                <a:solidFill>
                  <a:schemeClr val="lt1"/>
                </a:solidFill>
              </a:ln>
              <a:effectLst/>
            </c:spPr>
            <c:extLst>
              <c:ext xmlns:c16="http://schemas.microsoft.com/office/drawing/2014/chart" uri="{C3380CC4-5D6E-409C-BE32-E72D297353CC}">
                <c16:uniqueId val="{00000003-8526-43BB-901A-B6541B90F8F8}"/>
              </c:ext>
            </c:extLst>
          </c:dPt>
          <c:dPt>
            <c:idx val="2"/>
            <c:bubble3D val="0"/>
            <c:spPr>
              <a:noFill/>
              <a:ln w="12700">
                <a:solidFill>
                  <a:schemeClr val="lt1"/>
                </a:solidFill>
              </a:ln>
              <a:effectLst/>
            </c:spPr>
            <c:extLst>
              <c:ext xmlns:c16="http://schemas.microsoft.com/office/drawing/2014/chart" uri="{C3380CC4-5D6E-409C-BE32-E72D297353CC}">
                <c16:uniqueId val="{00000005-8526-43BB-901A-B6541B90F8F8}"/>
              </c:ext>
            </c:extLst>
          </c:dPt>
          <c:dPt>
            <c:idx val="3"/>
            <c:bubble3D val="0"/>
            <c:spPr>
              <a:noFill/>
              <a:ln w="12700">
                <a:solidFill>
                  <a:schemeClr val="lt1"/>
                </a:solidFill>
              </a:ln>
              <a:effectLst/>
            </c:spPr>
            <c:extLst>
              <c:ext xmlns:c16="http://schemas.microsoft.com/office/drawing/2014/chart" uri="{C3380CC4-5D6E-409C-BE32-E72D297353CC}">
                <c16:uniqueId val="{00000007-8526-43BB-901A-B6541B90F8F8}"/>
              </c:ext>
            </c:extLst>
          </c:dPt>
          <c:cat>
            <c:strRef>
              <c:f>Sheet1!$A$2:$A$5</c:f>
              <c:strCache>
                <c:ptCount val="4"/>
                <c:pt idx="0">
                  <c:v>Silent</c:v>
                </c:pt>
                <c:pt idx="1">
                  <c:v>Baby</c:v>
                </c:pt>
                <c:pt idx="2">
                  <c:v>Gen X</c:v>
                </c:pt>
                <c:pt idx="3">
                  <c:v>Mill</c:v>
                </c:pt>
              </c:strCache>
            </c:strRef>
          </c:cat>
          <c:val>
            <c:numRef>
              <c:f>Sheet1!$B$2:$B$5</c:f>
              <c:numCache>
                <c:formatCode>0%</c:formatCode>
                <c:ptCount val="4"/>
                <c:pt idx="0">
                  <c:v>0.36</c:v>
                </c:pt>
                <c:pt idx="1">
                  <c:v>0.43</c:v>
                </c:pt>
                <c:pt idx="2">
                  <c:v>0.17</c:v>
                </c:pt>
                <c:pt idx="3">
                  <c:v>0.04</c:v>
                </c:pt>
              </c:numCache>
            </c:numRef>
          </c:val>
          <c:extLst>
            <c:ext xmlns:c16="http://schemas.microsoft.com/office/drawing/2014/chart" uri="{C3380CC4-5D6E-409C-BE32-E72D297353CC}">
              <c16:uniqueId val="{00000008-8526-43BB-901A-B6541B90F8F8}"/>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1780-42DC-A870-BFCFC48DFB67}"/>
              </c:ext>
            </c:extLst>
          </c:dPt>
          <c:dPt>
            <c:idx val="1"/>
            <c:bubble3D val="0"/>
            <c:spPr>
              <a:noFill/>
              <a:ln w="12700">
                <a:solidFill>
                  <a:schemeClr val="lt1"/>
                </a:solidFill>
              </a:ln>
              <a:effectLst/>
            </c:spPr>
            <c:extLst>
              <c:ext xmlns:c16="http://schemas.microsoft.com/office/drawing/2014/chart" uri="{C3380CC4-5D6E-409C-BE32-E72D297353CC}">
                <c16:uniqueId val="{00000003-1780-42DC-A870-BFCFC48DFB67}"/>
              </c:ext>
            </c:extLst>
          </c:dPt>
          <c:dPt>
            <c:idx val="2"/>
            <c:bubble3D val="0"/>
            <c:spPr>
              <a:solidFill>
                <a:srgbClr val="FFFFFF"/>
              </a:solidFill>
              <a:ln w="12700">
                <a:solidFill>
                  <a:schemeClr val="lt1"/>
                </a:solidFill>
              </a:ln>
              <a:effectLst/>
            </c:spPr>
            <c:extLst>
              <c:ext xmlns:c16="http://schemas.microsoft.com/office/drawing/2014/chart" uri="{C3380CC4-5D6E-409C-BE32-E72D297353CC}">
                <c16:uniqueId val="{00000005-1780-42DC-A870-BFCFC48DFB67}"/>
              </c:ext>
            </c:extLst>
          </c:dPt>
          <c:dPt>
            <c:idx val="3"/>
            <c:bubble3D val="0"/>
            <c:spPr>
              <a:noFill/>
              <a:ln w="12700">
                <a:solidFill>
                  <a:schemeClr val="lt1"/>
                </a:solidFill>
              </a:ln>
              <a:effectLst/>
            </c:spPr>
            <c:extLst>
              <c:ext xmlns:c16="http://schemas.microsoft.com/office/drawing/2014/chart" uri="{C3380CC4-5D6E-409C-BE32-E72D297353CC}">
                <c16:uniqueId val="{00000007-1780-42DC-A870-BFCFC48DFB67}"/>
              </c:ext>
            </c:extLst>
          </c:dPt>
          <c:cat>
            <c:strRef>
              <c:f>Sheet1!$A$2:$A$5</c:f>
              <c:strCache>
                <c:ptCount val="4"/>
                <c:pt idx="0">
                  <c:v>Silent</c:v>
                </c:pt>
                <c:pt idx="1">
                  <c:v>Baby</c:v>
                </c:pt>
                <c:pt idx="2">
                  <c:v>Gen X</c:v>
                </c:pt>
                <c:pt idx="3">
                  <c:v>Mill</c:v>
                </c:pt>
              </c:strCache>
            </c:strRef>
          </c:cat>
          <c:val>
            <c:numRef>
              <c:f>Sheet1!$B$2:$B$5</c:f>
              <c:numCache>
                <c:formatCode>0%</c:formatCode>
                <c:ptCount val="4"/>
                <c:pt idx="0">
                  <c:v>0.36</c:v>
                </c:pt>
                <c:pt idx="1">
                  <c:v>0.43</c:v>
                </c:pt>
                <c:pt idx="2">
                  <c:v>0.17</c:v>
                </c:pt>
                <c:pt idx="3">
                  <c:v>0.04</c:v>
                </c:pt>
              </c:numCache>
            </c:numRef>
          </c:val>
          <c:extLst>
            <c:ext xmlns:c16="http://schemas.microsoft.com/office/drawing/2014/chart" uri="{C3380CC4-5D6E-409C-BE32-E72D297353CC}">
              <c16:uniqueId val="{00000008-1780-42DC-A870-BFCFC48DFB6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B9D2-4688-B84F-688863A5D770}"/>
              </c:ext>
            </c:extLst>
          </c:dPt>
          <c:dPt>
            <c:idx val="1"/>
            <c:bubble3D val="0"/>
            <c:spPr>
              <a:solidFill>
                <a:srgbClr val="FFFFFF"/>
              </a:solidFill>
              <a:ln w="12700">
                <a:solidFill>
                  <a:schemeClr val="lt1"/>
                </a:solidFill>
              </a:ln>
              <a:effectLst/>
            </c:spPr>
            <c:extLst>
              <c:ext xmlns:c16="http://schemas.microsoft.com/office/drawing/2014/chart" uri="{C3380CC4-5D6E-409C-BE32-E72D297353CC}">
                <c16:uniqueId val="{00000003-B9D2-4688-B84F-688863A5D770}"/>
              </c:ext>
            </c:extLst>
          </c:dPt>
          <c:dPt>
            <c:idx val="2"/>
            <c:bubble3D val="0"/>
            <c:spPr>
              <a:noFill/>
              <a:ln w="12700">
                <a:solidFill>
                  <a:schemeClr val="lt1"/>
                </a:solidFill>
              </a:ln>
              <a:effectLst/>
            </c:spPr>
            <c:extLst>
              <c:ext xmlns:c16="http://schemas.microsoft.com/office/drawing/2014/chart" uri="{C3380CC4-5D6E-409C-BE32-E72D297353CC}">
                <c16:uniqueId val="{00000005-B9D2-4688-B84F-688863A5D770}"/>
              </c:ext>
            </c:extLst>
          </c:dPt>
          <c:dPt>
            <c:idx val="3"/>
            <c:bubble3D val="0"/>
            <c:spPr>
              <a:noFill/>
              <a:ln w="12700">
                <a:solidFill>
                  <a:schemeClr val="lt1"/>
                </a:solidFill>
              </a:ln>
              <a:effectLst/>
            </c:spPr>
            <c:extLst>
              <c:ext xmlns:c16="http://schemas.microsoft.com/office/drawing/2014/chart" uri="{C3380CC4-5D6E-409C-BE32-E72D297353CC}">
                <c16:uniqueId val="{00000007-B9D2-4688-B84F-688863A5D770}"/>
              </c:ext>
            </c:extLst>
          </c:dPt>
          <c:cat>
            <c:strRef>
              <c:f>Sheet1!$A$2:$A$5</c:f>
              <c:strCache>
                <c:ptCount val="4"/>
                <c:pt idx="0">
                  <c:v>Silent</c:v>
                </c:pt>
                <c:pt idx="1">
                  <c:v>Baby</c:v>
                </c:pt>
                <c:pt idx="2">
                  <c:v>Gen X</c:v>
                </c:pt>
                <c:pt idx="3">
                  <c:v>Mill</c:v>
                </c:pt>
              </c:strCache>
            </c:strRef>
          </c:cat>
          <c:val>
            <c:numRef>
              <c:f>Sheet1!$B$2:$B$5</c:f>
              <c:numCache>
                <c:formatCode>0%</c:formatCode>
                <c:ptCount val="4"/>
                <c:pt idx="0">
                  <c:v>0.36</c:v>
                </c:pt>
                <c:pt idx="1">
                  <c:v>0.43</c:v>
                </c:pt>
                <c:pt idx="2">
                  <c:v>0.17</c:v>
                </c:pt>
                <c:pt idx="3">
                  <c:v>0.04</c:v>
                </c:pt>
              </c:numCache>
            </c:numRef>
          </c:val>
          <c:extLst>
            <c:ext xmlns:c16="http://schemas.microsoft.com/office/drawing/2014/chart" uri="{C3380CC4-5D6E-409C-BE32-E72D297353CC}">
              <c16:uniqueId val="{00000008-B9D2-4688-B84F-688863A5D77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7894-4854-B05C-62BC8674C03F}"/>
              </c:ext>
            </c:extLst>
          </c:dPt>
          <c:dPt>
            <c:idx val="1"/>
            <c:bubble3D val="0"/>
            <c:spPr>
              <a:noFill/>
              <a:ln w="12700">
                <a:solidFill>
                  <a:schemeClr val="lt1"/>
                </a:solidFill>
              </a:ln>
              <a:effectLst/>
            </c:spPr>
            <c:extLst>
              <c:ext xmlns:c16="http://schemas.microsoft.com/office/drawing/2014/chart" uri="{C3380CC4-5D6E-409C-BE32-E72D297353CC}">
                <c16:uniqueId val="{00000003-7894-4854-B05C-62BC8674C03F}"/>
              </c:ext>
            </c:extLst>
          </c:dPt>
          <c:dPt>
            <c:idx val="2"/>
            <c:bubble3D val="0"/>
            <c:spPr>
              <a:noFill/>
              <a:ln w="12700">
                <a:solidFill>
                  <a:schemeClr val="lt1"/>
                </a:solidFill>
              </a:ln>
              <a:effectLst/>
            </c:spPr>
            <c:extLst>
              <c:ext xmlns:c16="http://schemas.microsoft.com/office/drawing/2014/chart" uri="{C3380CC4-5D6E-409C-BE32-E72D297353CC}">
                <c16:uniqueId val="{00000005-7894-4854-B05C-62BC8674C03F}"/>
              </c:ext>
            </c:extLst>
          </c:dPt>
          <c:dPt>
            <c:idx val="3"/>
            <c:bubble3D val="0"/>
            <c:spPr>
              <a:solidFill>
                <a:srgbClr val="FFFFFF"/>
              </a:solidFill>
              <a:ln w="12700">
                <a:solidFill>
                  <a:schemeClr val="lt1"/>
                </a:solidFill>
              </a:ln>
              <a:effectLst/>
            </c:spPr>
            <c:extLst>
              <c:ext xmlns:c16="http://schemas.microsoft.com/office/drawing/2014/chart" uri="{C3380CC4-5D6E-409C-BE32-E72D297353CC}">
                <c16:uniqueId val="{00000007-7894-4854-B05C-62BC8674C03F}"/>
              </c:ext>
            </c:extLst>
          </c:dPt>
          <c:cat>
            <c:strRef>
              <c:f>Sheet1!$A$2:$A$5</c:f>
              <c:strCache>
                <c:ptCount val="4"/>
                <c:pt idx="0">
                  <c:v>Silent</c:v>
                </c:pt>
                <c:pt idx="1">
                  <c:v>Baby</c:v>
                </c:pt>
                <c:pt idx="2">
                  <c:v>Gen X</c:v>
                </c:pt>
                <c:pt idx="3">
                  <c:v>Mill</c:v>
                </c:pt>
              </c:strCache>
            </c:strRef>
          </c:cat>
          <c:val>
            <c:numRef>
              <c:f>Sheet1!$B$2:$B$5</c:f>
              <c:numCache>
                <c:formatCode>0%</c:formatCode>
                <c:ptCount val="4"/>
                <c:pt idx="0">
                  <c:v>0.36</c:v>
                </c:pt>
                <c:pt idx="1">
                  <c:v>0.43</c:v>
                </c:pt>
                <c:pt idx="2">
                  <c:v>0.17</c:v>
                </c:pt>
                <c:pt idx="3">
                  <c:v>0.04</c:v>
                </c:pt>
              </c:numCache>
            </c:numRef>
          </c:val>
          <c:extLst>
            <c:ext xmlns:c16="http://schemas.microsoft.com/office/drawing/2014/chart" uri="{C3380CC4-5D6E-409C-BE32-E72D297353CC}">
              <c16:uniqueId val="{00000008-7894-4854-B05C-62BC8674C03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noFill/>
            <a:ln w="12700"/>
          </c:spPr>
          <c:dPt>
            <c:idx val="0"/>
            <c:bubble3D val="0"/>
            <c:spPr>
              <a:noFill/>
              <a:ln w="12700">
                <a:solidFill>
                  <a:schemeClr val="lt1"/>
                </a:solidFill>
              </a:ln>
              <a:effectLst/>
            </c:spPr>
            <c:extLst>
              <c:ext xmlns:c16="http://schemas.microsoft.com/office/drawing/2014/chart" uri="{C3380CC4-5D6E-409C-BE32-E72D297353CC}">
                <c16:uniqueId val="{00000001-30D0-4B27-9613-8F51A4195D15}"/>
              </c:ext>
            </c:extLst>
          </c:dPt>
          <c:dPt>
            <c:idx val="1"/>
            <c:bubble3D val="0"/>
            <c:spPr>
              <a:noFill/>
              <a:ln w="12700">
                <a:solidFill>
                  <a:schemeClr val="lt1"/>
                </a:solidFill>
              </a:ln>
              <a:effectLst/>
            </c:spPr>
            <c:extLst>
              <c:ext xmlns:c16="http://schemas.microsoft.com/office/drawing/2014/chart" uri="{C3380CC4-5D6E-409C-BE32-E72D297353CC}">
                <c16:uniqueId val="{00000003-30D0-4B27-9613-8F51A4195D15}"/>
              </c:ext>
            </c:extLst>
          </c:dPt>
          <c:dPt>
            <c:idx val="2"/>
            <c:bubble3D val="0"/>
            <c:spPr>
              <a:noFill/>
              <a:ln w="12700">
                <a:solidFill>
                  <a:schemeClr val="lt1"/>
                </a:solidFill>
              </a:ln>
              <a:effectLst/>
            </c:spPr>
            <c:extLst>
              <c:ext xmlns:c16="http://schemas.microsoft.com/office/drawing/2014/chart" uri="{C3380CC4-5D6E-409C-BE32-E72D297353CC}">
                <c16:uniqueId val="{00000005-30D0-4B27-9613-8F51A4195D15}"/>
              </c:ext>
            </c:extLst>
          </c:dPt>
          <c:dPt>
            <c:idx val="3"/>
            <c:bubble3D val="0"/>
            <c:spPr>
              <a:solidFill>
                <a:srgbClr val="FFFFFF"/>
              </a:solidFill>
              <a:ln w="12700">
                <a:solidFill>
                  <a:schemeClr val="lt1"/>
                </a:solidFill>
              </a:ln>
              <a:effectLst/>
            </c:spPr>
            <c:extLst>
              <c:ext xmlns:c16="http://schemas.microsoft.com/office/drawing/2014/chart" uri="{C3380CC4-5D6E-409C-BE32-E72D297353CC}">
                <c16:uniqueId val="{00000007-30D0-4B27-9613-8F51A4195D15}"/>
              </c:ext>
            </c:extLst>
          </c:dPt>
          <c:cat>
            <c:strRef>
              <c:f>Sheet1!$A$2:$A$5</c:f>
              <c:strCache>
                <c:ptCount val="4"/>
                <c:pt idx="0">
                  <c:v>Silent</c:v>
                </c:pt>
                <c:pt idx="1">
                  <c:v>Baby</c:v>
                </c:pt>
                <c:pt idx="2">
                  <c:v>Gen X</c:v>
                </c:pt>
                <c:pt idx="3">
                  <c:v>Mill</c:v>
                </c:pt>
              </c:strCache>
            </c:strRef>
          </c:cat>
          <c:val>
            <c:numRef>
              <c:f>Sheet1!$B$2:$B$5</c:f>
              <c:numCache>
                <c:formatCode>0%</c:formatCode>
                <c:ptCount val="4"/>
                <c:pt idx="0">
                  <c:v>0.37</c:v>
                </c:pt>
                <c:pt idx="1">
                  <c:v>0.48</c:v>
                </c:pt>
                <c:pt idx="2">
                  <c:v>0.14000000000000001</c:v>
                </c:pt>
                <c:pt idx="3">
                  <c:v>0.01</c:v>
                </c:pt>
              </c:numCache>
            </c:numRef>
          </c:val>
          <c:extLst>
            <c:ext xmlns:c16="http://schemas.microsoft.com/office/drawing/2014/chart" uri="{C3380CC4-5D6E-409C-BE32-E72D297353CC}">
              <c16:uniqueId val="{00000008-30D0-4B27-9613-8F51A4195D1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9" name="Rectangle 5"/>
          <p:cNvSpPr>
            <a:spLocks noGrp="1" noChangeArrowheads="1"/>
          </p:cNvSpPr>
          <p:nvPr>
            <p:ph type="sldNum" sz="quarter" idx="3"/>
          </p:nvPr>
        </p:nvSpPr>
        <p:spPr bwMode="auto">
          <a:xfrm>
            <a:off x="3975947" y="8987790"/>
            <a:ext cx="3169920" cy="480060"/>
          </a:xfrm>
          <a:prstGeom prst="rect">
            <a:avLst/>
          </a:prstGeom>
          <a:noFill/>
          <a:ln>
            <a:noFill/>
          </a:ln>
          <a:effectLst/>
          <a:extLst/>
        </p:spPr>
        <p:txBody>
          <a:bodyPr vert="horz" wrap="square" lIns="96627" tIns="48313" rIns="96627" bIns="48313" numCol="1" anchor="b" anchorCtr="0" compatLnSpc="1">
            <a:prstTxWarp prst="textNoShape">
              <a:avLst/>
            </a:prstTxWarp>
          </a:bodyPr>
          <a:lstStyle>
            <a:lvl1pPr algn="r" eaLnBrk="0" hangingPunct="0">
              <a:defRPr sz="1200" b="0"/>
            </a:lvl1pPr>
          </a:lstStyle>
          <a:p>
            <a:pPr>
              <a:defRPr/>
            </a:pPr>
            <a:fld id="{C9D52A78-6342-4482-A7DC-4272E8AF4181}" type="slidenum">
              <a:rPr lang="en-US"/>
              <a:pPr>
                <a:defRPr/>
              </a:pPr>
              <a:t>‹#›</a:t>
            </a:fld>
            <a:endParaRPr lang="en-US"/>
          </a:p>
        </p:txBody>
      </p:sp>
    </p:spTree>
    <p:extLst>
      <p:ext uri="{BB962C8B-B14F-4D97-AF65-F5344CB8AC3E}">
        <p14:creationId xmlns:p14="http://schemas.microsoft.com/office/powerpoint/2010/main" val="14432281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4"/>
          <p:cNvSpPr>
            <a:spLocks noGrp="1" noRot="1" noChangeAspect="1" noChangeArrowheads="1" noTextEdit="1"/>
          </p:cNvSpPr>
          <p:nvPr>
            <p:ph type="sldImg" idx="2"/>
          </p:nvPr>
        </p:nvSpPr>
        <p:spPr bwMode="auto">
          <a:xfrm>
            <a:off x="1774825" y="284163"/>
            <a:ext cx="3768725" cy="28257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575734" y="3345419"/>
            <a:ext cx="6488853" cy="5982414"/>
          </a:xfrm>
          <a:prstGeom prst="rect">
            <a:avLst/>
          </a:prstGeom>
          <a:noFill/>
          <a:ln>
            <a:noFill/>
          </a:ln>
          <a:effectLst/>
          <a:extLst/>
        </p:spPr>
        <p:txBody>
          <a:bodyPr vert="horz" wrap="square" lIns="96627" tIns="48313" rIns="96627" bIns="483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403329935"/>
      </p:ext>
    </p:extLst>
  </p:cSld>
  <p:clrMap bg1="lt1" tx1="dk1" bg2="lt2" tx2="dk2" accent1="accent1" accent2="accent2" accent3="accent3" accent4="accent4" accent5="accent5" accent6="accent6" hlink="hlink" folHlink="folHlink"/>
  <p:hf hdr="0" ftr="0" dt="0"/>
  <p:notesStyle>
    <a:lvl1pPr algn="l" rtl="0" eaLnBrk="0" fontAlgn="base" hangingPunct="0">
      <a:lnSpc>
        <a:spcPct val="95000"/>
      </a:lnSpc>
      <a:spcBef>
        <a:spcPct val="100000"/>
      </a:spcBef>
      <a:spcAft>
        <a:spcPct val="0"/>
      </a:spcAft>
      <a:defRPr sz="1200" kern="1200">
        <a:solidFill>
          <a:schemeClr val="tx1"/>
        </a:solidFill>
        <a:latin typeface="Calibri" pitchFamily="34" charset="0"/>
        <a:ea typeface="+mn-ea"/>
        <a:cs typeface="+mn-cs"/>
      </a:defRPr>
    </a:lvl1pPr>
    <a:lvl2pPr marL="114300" indent="-112713" algn="l" rtl="0" eaLnBrk="0" fontAlgn="base" hangingPunct="0">
      <a:lnSpc>
        <a:spcPct val="95000"/>
      </a:lnSpc>
      <a:spcBef>
        <a:spcPct val="35000"/>
      </a:spcBef>
      <a:spcAft>
        <a:spcPct val="0"/>
      </a:spcAft>
      <a:buChar char="•"/>
      <a:defRPr sz="1200" kern="1200">
        <a:solidFill>
          <a:schemeClr val="tx1"/>
        </a:solidFill>
        <a:latin typeface="Calibri" pitchFamily="34" charset="0"/>
        <a:ea typeface="+mn-ea"/>
        <a:cs typeface="+mn-cs"/>
      </a:defRPr>
    </a:lvl2pPr>
    <a:lvl3pPr marL="327025" indent="-127000" algn="l" rtl="0" eaLnBrk="0" fontAlgn="base" hangingPunct="0">
      <a:spcBef>
        <a:spcPct val="30000"/>
      </a:spcBef>
      <a:spcAft>
        <a:spcPct val="0"/>
      </a:spcAft>
      <a:buChar char="–"/>
      <a:defRPr sz="1000" kern="1200">
        <a:solidFill>
          <a:schemeClr val="tx1"/>
        </a:solidFill>
        <a:latin typeface="Calibri" pitchFamily="34" charset="0"/>
        <a:ea typeface="+mn-ea"/>
        <a:cs typeface="+mn-cs"/>
      </a:defRPr>
    </a:lvl3pPr>
    <a:lvl4pPr marL="515938" algn="l" rtl="0" eaLnBrk="0" fontAlgn="base" hangingPunct="0">
      <a:spcBef>
        <a:spcPct val="30000"/>
      </a:spcBef>
      <a:spcAft>
        <a:spcPct val="0"/>
      </a:spcAft>
      <a:defRPr sz="1000" kern="1200">
        <a:solidFill>
          <a:schemeClr val="tx1"/>
        </a:solidFill>
        <a:latin typeface="Calibri" pitchFamily="34" charset="0"/>
        <a:ea typeface="+mn-ea"/>
        <a:cs typeface="+mn-cs"/>
      </a:defRPr>
    </a:lvl4pPr>
    <a:lvl5pPr marL="735013" indent="-3175" algn="l" rtl="0" eaLnBrk="0" fontAlgn="base" hangingPunct="0">
      <a:spcBef>
        <a:spcPct val="30000"/>
      </a:spcBef>
      <a:spcAft>
        <a:spcPct val="0"/>
      </a:spcAft>
      <a:defRPr sz="10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
          <p:cNvSpPr>
            <a:spLocks noGrp="1" noRot="1" noChangeAspect="1" noChangeArrowheads="1" noTextEdit="1"/>
          </p:cNvSpPr>
          <p:nvPr>
            <p:ph type="sldImg"/>
          </p:nvPr>
        </p:nvSpPr>
        <p:spPr>
          <a:xfrm>
            <a:off x="1774825" y="284163"/>
            <a:ext cx="3768725" cy="2825750"/>
          </a:xfrm>
          <a:ln/>
        </p:spPr>
      </p:sp>
      <p:sp>
        <p:nvSpPr>
          <p:cNvPr id="16386" name="Rectangle 5"/>
          <p:cNvSpPr>
            <a:spLocks noGrp="1" noChangeArrowheads="1"/>
          </p:cNvSpPr>
          <p:nvPr>
            <p:ph type="body" idx="1"/>
          </p:nvPr>
        </p:nvSpPr>
        <p:spPr>
          <a:noFill/>
        </p:spPr>
        <p:txBody>
          <a:bodyPr/>
          <a:lstStyle/>
          <a:p>
            <a:endParaRPr lang="en-US" dirty="0"/>
          </a:p>
        </p:txBody>
      </p:sp>
    </p:spTree>
    <p:extLst>
      <p:ext uri="{BB962C8B-B14F-4D97-AF65-F5344CB8AC3E}">
        <p14:creationId xmlns:p14="http://schemas.microsoft.com/office/powerpoint/2010/main" val="226404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8"/>
          <p:cNvSpPr>
            <a:spLocks noGrp="1" noRot="1" noChangeAspect="1" noChangeArrowheads="1" noTextEdit="1"/>
          </p:cNvSpPr>
          <p:nvPr>
            <p:ph type="sldImg"/>
          </p:nvPr>
        </p:nvSpPr>
        <p:spPr>
          <a:xfrm>
            <a:off x="1774825" y="284163"/>
            <a:ext cx="3768725" cy="2825750"/>
          </a:xfrm>
          <a:ln/>
        </p:spPr>
      </p:sp>
      <p:sp>
        <p:nvSpPr>
          <p:cNvPr id="22530" name="Rectangle 9"/>
          <p:cNvSpPr>
            <a:spLocks noGrp="1" noChangeArrowheads="1"/>
          </p:cNvSpPr>
          <p:nvPr>
            <p:ph type="body" idx="1"/>
          </p:nvPr>
        </p:nvSpPr>
        <p:spPr>
          <a:noFill/>
        </p:spPr>
        <p:txBody>
          <a:bodyPr/>
          <a:lstStyle/>
          <a:p>
            <a:r>
              <a:rPr lang="en-US" dirty="0"/>
              <a:t>You’ll notice a Generational Intelligence workbook on your table or in your folder.  Turn to page 2 in the workbook and you will notice this chart.</a:t>
            </a:r>
          </a:p>
          <a:p>
            <a:endParaRPr lang="en-US" dirty="0"/>
          </a:p>
          <a:p>
            <a:r>
              <a:rPr lang="en-US" dirty="0"/>
              <a:t>Where do you fall? Put an X</a:t>
            </a:r>
            <a:r>
              <a:rPr lang="en-US" baseline="0" dirty="0"/>
              <a:t> </a:t>
            </a:r>
            <a:r>
              <a:rPr lang="en-US" dirty="0"/>
              <a:t>in that</a:t>
            </a:r>
            <a:r>
              <a:rPr lang="en-US" baseline="0" dirty="0"/>
              <a:t> quadrant</a:t>
            </a:r>
            <a:r>
              <a:rPr lang="en-US" dirty="0"/>
              <a:t>.</a:t>
            </a:r>
          </a:p>
          <a:p>
            <a:endParaRPr lang="en-US" dirty="0"/>
          </a:p>
          <a:p>
            <a:pPr defTabSz="957329">
              <a:defRPr/>
            </a:pPr>
            <a:r>
              <a:rPr lang="en-US" dirty="0"/>
              <a:t>How about your team?</a:t>
            </a:r>
            <a:r>
              <a:rPr lang="en-US" baseline="0" dirty="0"/>
              <a:t> Where does your team fall? Raise your hand if you have a millennial on your team. Mark an X for each team member that falls in each quadrant.</a:t>
            </a:r>
          </a:p>
          <a:p>
            <a:pPr defTabSz="957329">
              <a:defRPr/>
            </a:pPr>
            <a:endParaRPr lang="en-US" dirty="0"/>
          </a:p>
          <a:p>
            <a:r>
              <a:rPr lang="en-US" dirty="0"/>
              <a:t>Now how about your client base? Where</a:t>
            </a:r>
            <a:r>
              <a:rPr lang="en-US" baseline="0" dirty="0"/>
              <a:t> would you estimate they would fall in this generational quadrant? Put a number in each quadrant.</a:t>
            </a:r>
          </a:p>
          <a:p>
            <a:endParaRPr lang="en-US" baseline="0" dirty="0"/>
          </a:p>
          <a:p>
            <a:r>
              <a:rPr lang="en-US" dirty="0"/>
              <a:t>This</a:t>
            </a:r>
            <a:r>
              <a:rPr lang="en-US" baseline="0" dirty="0"/>
              <a:t> </a:t>
            </a:r>
            <a:r>
              <a:rPr lang="en-US" dirty="0"/>
              <a:t>gives us</a:t>
            </a:r>
            <a:r>
              <a:rPr lang="en-US" baseline="0" dirty="0"/>
              <a:t> a start to understanding what your book looks like in terms of the generations you serve.</a:t>
            </a:r>
          </a:p>
        </p:txBody>
      </p:sp>
      <p:sp>
        <p:nvSpPr>
          <p:cNvPr id="2" name="Slide Number Placeholder 1"/>
          <p:cNvSpPr>
            <a:spLocks noGrp="1"/>
          </p:cNvSpPr>
          <p:nvPr>
            <p:ph type="sldNum" sz="quarter" idx="10"/>
          </p:nvPr>
        </p:nvSpPr>
        <p:spPr/>
        <p:txBody>
          <a:bodyPr/>
          <a:lstStyle/>
          <a:p>
            <a:fld id="{C165586F-F50F-4D43-9298-40FFB33B0991}" type="slidenum">
              <a:rPr lang="en-US" smtClean="0"/>
              <a:t>10</a:t>
            </a:fld>
            <a:endParaRPr lang="en-US"/>
          </a:p>
        </p:txBody>
      </p:sp>
    </p:spTree>
    <p:extLst>
      <p:ext uri="{BB962C8B-B14F-4D97-AF65-F5344CB8AC3E}">
        <p14:creationId xmlns:p14="http://schemas.microsoft.com/office/powerpoint/2010/main" val="2678644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baseline="0" dirty="0"/>
              <a:t>On the screen is an advisory practice in Virginia with</a:t>
            </a:r>
            <a:r>
              <a:rPr lang="en-US" dirty="0"/>
              <a:t> $400 million in assets under management. </a:t>
            </a:r>
            <a:r>
              <a:rPr lang="en-US" baseline="0" dirty="0"/>
              <a:t>They want to continue the practice for years to come. This team probably looks a lot like you. </a:t>
            </a:r>
          </a:p>
          <a:p>
            <a:pPr defTabSz="957329">
              <a:defRPr/>
            </a:pPr>
            <a:endParaRPr lang="en-US" baseline="0" dirty="0"/>
          </a:p>
          <a:p>
            <a:pPr defTabSz="957329">
              <a:defRPr/>
            </a:pPr>
            <a:r>
              <a:rPr lang="en-US" baseline="0" dirty="0"/>
              <a:t>Look where these clients and assets fall in each generation.</a:t>
            </a:r>
          </a:p>
          <a:p>
            <a:pPr defTabSz="957227">
              <a:defRPr/>
            </a:pPr>
            <a:r>
              <a:rPr lang="en-US" dirty="0"/>
              <a:t>Click – Here is the age breakdown. 36% of their clients are over age 73, 43% are between ages 54-72.  </a:t>
            </a:r>
          </a:p>
          <a:p>
            <a:pPr defTabSz="957227">
              <a:defRPr/>
            </a:pPr>
            <a:r>
              <a:rPr lang="en-US" baseline="0" dirty="0"/>
              <a:t>Click – Now, let’s look at assets. 37% assets are with clients over age 73.</a:t>
            </a:r>
          </a:p>
          <a:p>
            <a:pPr defTabSz="957227">
              <a:defRPr/>
            </a:pPr>
            <a:r>
              <a:rPr lang="en-US" dirty="0"/>
              <a:t>Click – 48% assets are with clients ages 54–72. </a:t>
            </a:r>
          </a:p>
          <a:p>
            <a:pPr defTabSz="957227">
              <a:defRPr/>
            </a:pPr>
            <a:r>
              <a:rPr lang="en-US" baseline="0" dirty="0"/>
              <a:t>Click, Clic</a:t>
            </a:r>
            <a:r>
              <a:rPr lang="en-US" dirty="0"/>
              <a:t>k.  As you can see 79% of clients and 85% assets are in the two generations and with older clients.  </a:t>
            </a:r>
            <a:endParaRPr lang="en-US" baseline="0" dirty="0"/>
          </a:p>
          <a:p>
            <a:pPr defTabSz="957227">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11</a:t>
            </a:fld>
            <a:endParaRPr lang="en-US"/>
          </a:p>
        </p:txBody>
      </p:sp>
    </p:spTree>
    <p:extLst>
      <p:ext uri="{BB962C8B-B14F-4D97-AF65-F5344CB8AC3E}">
        <p14:creationId xmlns:p14="http://schemas.microsoft.com/office/powerpoint/2010/main" val="462093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baseline="0" dirty="0"/>
              <a:t>This is what the firm’s advisor base looks like. They have 2 advisors and 7 other staff members. The other staff members are younger, but they haven’t had success retaining younger advisors. </a:t>
            </a:r>
          </a:p>
          <a:p>
            <a:pPr defTabSz="957329">
              <a:defRPr/>
            </a:pPr>
            <a:r>
              <a:rPr lang="en-US" baseline="0" dirty="0"/>
              <a:t>What is the risk if:</a:t>
            </a:r>
          </a:p>
          <a:p>
            <a:pPr marL="228600" indent="-228600" defTabSz="957329">
              <a:buFont typeface="+mj-lt"/>
              <a:buAutoNum type="arabicPeriod"/>
              <a:defRPr/>
            </a:pPr>
            <a:r>
              <a:rPr lang="en-US" baseline="0" dirty="0"/>
              <a:t>They want to continue the practice for years to come?</a:t>
            </a:r>
          </a:p>
          <a:p>
            <a:pPr marL="228600" indent="-228600" defTabSz="957329">
              <a:buFont typeface="+mj-lt"/>
              <a:buAutoNum type="arabicPeriod"/>
              <a:defRPr/>
            </a:pPr>
            <a:r>
              <a:rPr lang="en-US" baseline="0" dirty="0"/>
              <a:t>They decide to sell the practice?</a:t>
            </a:r>
          </a:p>
          <a:p>
            <a:pPr defTabSz="957329">
              <a:defRPr/>
            </a:pPr>
            <a:r>
              <a:rPr lang="en-US" b="1" baseline="0" dirty="0"/>
              <a:t>How does your book meet your clients of tomorrow?</a:t>
            </a:r>
          </a:p>
          <a:p>
            <a:pPr defTabSz="957329">
              <a:defRPr/>
            </a:pPr>
            <a:endParaRPr lang="en-US" baseline="0" dirty="0"/>
          </a:p>
        </p:txBody>
      </p:sp>
      <p:sp>
        <p:nvSpPr>
          <p:cNvPr id="2" name="Slide Number Placeholder 1"/>
          <p:cNvSpPr>
            <a:spLocks noGrp="1"/>
          </p:cNvSpPr>
          <p:nvPr>
            <p:ph type="sldNum" sz="quarter" idx="10"/>
          </p:nvPr>
        </p:nvSpPr>
        <p:spPr/>
        <p:txBody>
          <a:bodyPr/>
          <a:lstStyle/>
          <a:p>
            <a:fld id="{C165586F-F50F-4D43-9298-40FFB33B0991}" type="slidenum">
              <a:rPr lang="en-US" smtClean="0"/>
              <a:t>12</a:t>
            </a:fld>
            <a:endParaRPr lang="en-US"/>
          </a:p>
        </p:txBody>
      </p:sp>
    </p:spTree>
    <p:extLst>
      <p:ext uri="{BB962C8B-B14F-4D97-AF65-F5344CB8AC3E}">
        <p14:creationId xmlns:p14="http://schemas.microsoft.com/office/powerpoint/2010/main" val="3064592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Determine</a:t>
            </a:r>
            <a:r>
              <a:rPr lang="en-US" baseline="0" dirty="0"/>
              <a:t> your generational risk factor. Is your practice diversified? Think about your business like a portfolio: stocks, bonds, and alternatives. Millennials, and arguably even Gen Xers, are alternatives—for now.</a:t>
            </a:r>
          </a:p>
          <a:p>
            <a:pPr defTabSz="957329">
              <a:defRPr/>
            </a:pPr>
            <a:r>
              <a:rPr lang="en-US" baseline="0" dirty="0"/>
              <a:t>These are the questions that the firm in Virginia started asking. They saw what was happening to the value of other advisors’ businesses and their decreasing—not increasing—value and decided to develop a formula for identifying the generational risk factor for their practice. Using simple terms, they evaluated their practice with low, medium, and high risk. </a:t>
            </a:r>
          </a:p>
          <a:p>
            <a:pPr marL="453653" lvl="2" indent="-239367" defTabSz="957329">
              <a:buFontTx/>
              <a:buAutoNum type="arabicPeriod"/>
              <a:defRPr/>
            </a:pPr>
            <a:r>
              <a:rPr lang="en-US" sz="1300" dirty="0"/>
              <a:t>Client retention based on age? Their answer: [CLICK] High risk of not retaining assets over the next 15 to 20 years. </a:t>
            </a:r>
          </a:p>
          <a:p>
            <a:pPr marL="453653" lvl="2" indent="-239367" defTabSz="957329">
              <a:buFontTx/>
              <a:buAutoNum type="arabicPeriod"/>
              <a:defRPr/>
            </a:pPr>
            <a:r>
              <a:rPr lang="en-US" sz="1300" dirty="0"/>
              <a:t>How marketable is the practice to transition to another advisor? When nearly 85% of your assets are over the age of 55, [CLICK] the risk is high. </a:t>
            </a:r>
          </a:p>
          <a:p>
            <a:pPr marL="453653" lvl="2" indent="-239367" defTabSz="957329">
              <a:buFontTx/>
              <a:buAutoNum type="arabicPeriod"/>
              <a:defRPr/>
            </a:pPr>
            <a:r>
              <a:rPr lang="en-US" sz="1300" dirty="0"/>
              <a:t>How marketable is the practice to a firm of new investment prospects with the advisors’ ages averaging high? The marketability is low, so the risk is high. [CLICK] There needs to be a diversification in age of the advisors in a practice. </a:t>
            </a:r>
          </a:p>
          <a:p>
            <a:pPr defTabSz="957329">
              <a:defRPr/>
            </a:pPr>
            <a:r>
              <a:rPr lang="en-US" baseline="0" dirty="0"/>
              <a:t>Having all 3 questions answered with 3 highs means greater practice risk. Where does your practice fall?</a:t>
            </a:r>
          </a:p>
          <a:p>
            <a:pPr defTabSz="957329">
              <a:defRPr/>
            </a:pPr>
            <a:r>
              <a:rPr lang="en-US" b="1" baseline="0" dirty="0"/>
              <a:t>How did they solve this problem of high generational risk? They decided to get better at reaching out to younger generations. </a:t>
            </a:r>
          </a:p>
        </p:txBody>
      </p:sp>
      <p:sp>
        <p:nvSpPr>
          <p:cNvPr id="2" name="Slide Number Placeholder 1"/>
          <p:cNvSpPr>
            <a:spLocks noGrp="1"/>
          </p:cNvSpPr>
          <p:nvPr>
            <p:ph type="sldNum" sz="quarter" idx="10"/>
          </p:nvPr>
        </p:nvSpPr>
        <p:spPr/>
        <p:txBody>
          <a:bodyPr/>
          <a:lstStyle/>
          <a:p>
            <a:fld id="{C165586F-F50F-4D43-9298-40FFB33B0991}" type="slidenum">
              <a:rPr lang="en-US" smtClean="0"/>
              <a:t>13</a:t>
            </a:fld>
            <a:endParaRPr lang="en-US"/>
          </a:p>
        </p:txBody>
      </p:sp>
    </p:spTree>
    <p:extLst>
      <p:ext uri="{BB962C8B-B14F-4D97-AF65-F5344CB8AC3E}">
        <p14:creationId xmlns:p14="http://schemas.microsoft.com/office/powerpoint/2010/main" val="3934265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r>
              <a:rPr lang="en-US" dirty="0"/>
              <a:t>This team, and maybe you as well, realized they had two big needs.</a:t>
            </a:r>
          </a:p>
          <a:p>
            <a:pPr marL="239367" indent="-239367">
              <a:buFont typeface="+mj-lt"/>
              <a:buAutoNum type="arabicPeriod"/>
            </a:pPr>
            <a:r>
              <a:rPr lang="en-US" dirty="0"/>
              <a:t>Reaching out to the next generation of clients so they </a:t>
            </a:r>
            <a:r>
              <a:rPr lang="en-US" b="1" u="sng" dirty="0"/>
              <a:t>retain assets</a:t>
            </a:r>
            <a:r>
              <a:rPr lang="en-US" dirty="0"/>
              <a:t>. </a:t>
            </a:r>
          </a:p>
          <a:p>
            <a:pPr marL="239367" indent="-239367">
              <a:buFont typeface="+mj-lt"/>
              <a:buAutoNum type="arabicPeriod"/>
            </a:pPr>
            <a:r>
              <a:rPr lang="en-US" dirty="0"/>
              <a:t>Realizing that they needed to develop the next generation of advisors—which meant bringing on a junior advisor. </a:t>
            </a:r>
          </a:p>
          <a:p>
            <a:r>
              <a:rPr lang="en-US" dirty="0"/>
              <a:t>I don’t want to overlook the obvious—this isn’t easy, there are challenges:</a:t>
            </a:r>
          </a:p>
          <a:p>
            <a:pPr marL="239367" indent="-239367">
              <a:buFont typeface="+mj-lt"/>
              <a:buAutoNum type="arabicPeriod"/>
            </a:pPr>
            <a:r>
              <a:rPr lang="en-US" dirty="0"/>
              <a:t>Time it takes to connect and how do you go about it.</a:t>
            </a:r>
          </a:p>
          <a:p>
            <a:pPr marL="239367" indent="-239367">
              <a:buFont typeface="+mj-lt"/>
              <a:buAutoNum type="arabicPeriod"/>
            </a:pPr>
            <a:r>
              <a:rPr lang="en-US" dirty="0"/>
              <a:t>Finding the right younger advisor.</a:t>
            </a:r>
          </a:p>
          <a:p>
            <a:pPr marL="239367" indent="-239367">
              <a:buFont typeface="+mj-lt"/>
              <a:buAutoNum type="arabicPeriod"/>
            </a:pPr>
            <a:r>
              <a:rPr lang="en-US" dirty="0"/>
              <a:t>It’s an investment, meaning we might experience lower profitability in beginning.   </a:t>
            </a:r>
          </a:p>
          <a:p>
            <a:r>
              <a:rPr lang="en-US" dirty="0"/>
              <a:t>Where do you start?  First, we need to better understand each generation.</a:t>
            </a:r>
          </a:p>
        </p:txBody>
      </p:sp>
      <p:sp>
        <p:nvSpPr>
          <p:cNvPr id="2" name="Slide Number Placeholder 1"/>
          <p:cNvSpPr>
            <a:spLocks noGrp="1"/>
          </p:cNvSpPr>
          <p:nvPr>
            <p:ph type="sldNum" sz="quarter" idx="10"/>
          </p:nvPr>
        </p:nvSpPr>
        <p:spPr/>
        <p:txBody>
          <a:bodyPr/>
          <a:lstStyle/>
          <a:p>
            <a:fld id="{C165586F-F50F-4D43-9298-40FFB33B0991}" type="slidenum">
              <a:rPr lang="en-US" smtClean="0"/>
              <a:t>14</a:t>
            </a:fld>
            <a:endParaRPr lang="en-US"/>
          </a:p>
        </p:txBody>
      </p:sp>
    </p:spTree>
    <p:extLst>
      <p:ext uri="{BB962C8B-B14F-4D97-AF65-F5344CB8AC3E}">
        <p14:creationId xmlns:p14="http://schemas.microsoft.com/office/powerpoint/2010/main" val="3963915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7">
              <a:defRPr/>
            </a:pPr>
            <a:r>
              <a:rPr lang="en-US" dirty="0"/>
              <a:t>So what is the solution? First,</a:t>
            </a:r>
            <a:r>
              <a:rPr lang="en-US" baseline="0" dirty="0"/>
              <a:t> we must understand the differences between the generations so we can be increasingly effective in reaching generations that are different from ours.</a:t>
            </a:r>
          </a:p>
          <a:p>
            <a:pPr defTabSz="914267">
              <a:defRPr/>
            </a:pPr>
            <a:endParaRPr lang="en-US" baseline="0" dirty="0"/>
          </a:p>
          <a:p>
            <a:pPr defTabSz="914267">
              <a:defRPr/>
            </a:pPr>
            <a:r>
              <a:rPr lang="en-US" baseline="0" dirty="0"/>
              <a:t>As the cartoon shows, we </a:t>
            </a:r>
            <a:r>
              <a:rPr lang="en-US" b="1" baseline="0" dirty="0"/>
              <a:t>are</a:t>
            </a:r>
            <a:r>
              <a:rPr lang="en-US" baseline="0" dirty="0"/>
              <a:t> different, and we were raised differently. It’s not to judge other generations, but to understand them.</a:t>
            </a:r>
          </a:p>
          <a:p>
            <a:pPr defTabSz="914267">
              <a:defRPr/>
            </a:pPr>
            <a:endParaRPr lang="en-US" baseline="0" dirty="0"/>
          </a:p>
          <a:p>
            <a:pPr defTabSz="914267">
              <a:defRPr/>
            </a:pPr>
            <a:endParaRPr lang="en-US" dirty="0"/>
          </a:p>
          <a:p>
            <a:pPr defTabSz="914267">
              <a:defRPr/>
            </a:pPr>
            <a:r>
              <a:rPr lang="en-US" dirty="0"/>
              <a:t>---------------------------------------------------------------</a:t>
            </a:r>
          </a:p>
          <a:p>
            <a:pPr defTabSz="914267">
              <a:defRPr/>
            </a:pPr>
            <a:r>
              <a:rPr lang="en-US" b="1" i="1" dirty="0"/>
              <a:t>License</a:t>
            </a:r>
          </a:p>
          <a:p>
            <a:pPr defTabSz="914267">
              <a:defRPr/>
            </a:pPr>
            <a:endParaRPr lang="en-US" i="1" dirty="0"/>
          </a:p>
          <a:p>
            <a:pPr defTabSz="914267">
              <a:defRPr/>
            </a:pPr>
            <a:r>
              <a:rPr lang="en-US" i="1" dirty="0"/>
              <a:t>Content license</a:t>
            </a:r>
          </a:p>
          <a:p>
            <a:pPr defTabSz="914267">
              <a:defRPr/>
            </a:pPr>
            <a:endParaRPr lang="en-US" i="1" dirty="0"/>
          </a:p>
          <a:p>
            <a:pPr defTabSz="914267">
              <a:defRPr/>
            </a:pPr>
            <a:r>
              <a:rPr lang="en-US" i="1" dirty="0"/>
              <a:t>This is a license of reproduction rights only. No transfer of tangible property is made and no sales tax or delivery charge is due. By purchasing these cartoons we give you permission to reproduce them. This permission is for one time use in the publication/website you indicated by the licensing information you provided during purchase. The customer agrees to the terms of use posted on our PoliticalCartoons.com site.</a:t>
            </a:r>
          </a:p>
          <a:p>
            <a:endParaRPr lang="en-US" dirty="0"/>
          </a:p>
        </p:txBody>
      </p:sp>
    </p:spTree>
    <p:extLst>
      <p:ext uri="{BB962C8B-B14F-4D97-AF65-F5344CB8AC3E}">
        <p14:creationId xmlns:p14="http://schemas.microsoft.com/office/powerpoint/2010/main" val="1636193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Calibri" pitchFamily="34" charset="0"/>
                <a:ea typeface="+mn-ea"/>
                <a:cs typeface="+mn-cs"/>
              </a:rPr>
              <a:t>TIME and Time Inc. are not affiliated with, and do not endorse products or services of, Licensee.</a:t>
            </a:r>
            <a:endParaRPr lang="en-US" dirty="0"/>
          </a:p>
        </p:txBody>
      </p:sp>
    </p:spTree>
    <p:extLst>
      <p:ext uri="{BB962C8B-B14F-4D97-AF65-F5344CB8AC3E}">
        <p14:creationId xmlns:p14="http://schemas.microsoft.com/office/powerpoint/2010/main" val="2230554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Each generation is built on</a:t>
            </a:r>
            <a:r>
              <a:rPr lang="en-US" baseline="0" dirty="0"/>
              <a:t> both </a:t>
            </a:r>
            <a:r>
              <a:rPr lang="en-US" b="1" baseline="0" dirty="0"/>
              <a:t>lifecycle </a:t>
            </a:r>
            <a:r>
              <a:rPr lang="en-US" baseline="0" dirty="0"/>
              <a:t>effects, which typically occur through each generation, and </a:t>
            </a:r>
            <a:r>
              <a:rPr lang="en-US" b="1" baseline="0" dirty="0"/>
              <a:t>formative</a:t>
            </a:r>
            <a:r>
              <a:rPr lang="en-US" baseline="0" dirty="0"/>
              <a:t> experiences, which take into account what’s happening in the world around them as they’re growing up.</a:t>
            </a:r>
          </a:p>
          <a:p>
            <a:pPr defTabSz="957329">
              <a:defRPr/>
            </a:pPr>
            <a:r>
              <a:rPr lang="en-US" baseline="0" dirty="0"/>
              <a:t>Think about when some of you grew up—you could go out and play in the neighborhood or go miles away with your friends. You were gone from morning ‘til night many days in the summer and on the weekends. Today, in many cases it isn’t safe to let younger children out of your sight. The world is perceived to be much more dangerous than it was. So let’s take a granular look at each generation and what you should know to truly be generationally intelligent. </a:t>
            </a:r>
            <a:endParaRPr lang="en-US" dirty="0"/>
          </a:p>
        </p:txBody>
      </p:sp>
    </p:spTree>
    <p:extLst>
      <p:ext uri="{BB962C8B-B14F-4D97-AF65-F5344CB8AC3E}">
        <p14:creationId xmlns:p14="http://schemas.microsoft.com/office/powerpoint/2010/main" val="397230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Let’s begin with the Silent Generation. </a:t>
            </a:r>
            <a:r>
              <a:rPr lang="en-US" dirty="0"/>
              <a:t>W</a:t>
            </a:r>
            <a:r>
              <a:rPr lang="en-US" i="0" dirty="0"/>
              <a:t>ars</a:t>
            </a:r>
            <a:r>
              <a:rPr lang="en-US" i="0" baseline="0" dirty="0"/>
              <a:t> and the Great Depression define this generation. Their heroes were military and political leaders, for the most part, such as Winston Churchill, General George Patton, and Franklin D. Roosevelt.</a:t>
            </a:r>
            <a:endParaRPr lang="en-US" i="0" dirty="0"/>
          </a:p>
        </p:txBody>
      </p:sp>
    </p:spTree>
    <p:extLst>
      <p:ext uri="{BB962C8B-B14F-4D97-AF65-F5344CB8AC3E}">
        <p14:creationId xmlns:p14="http://schemas.microsoft.com/office/powerpoint/2010/main" val="4181919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b="0" i="0" dirty="0"/>
              <a:t>The major</a:t>
            </a:r>
            <a:r>
              <a:rPr lang="en-US" b="0" i="0" baseline="0" dirty="0"/>
              <a:t> differences between the Silent Generation and the other generations include their command style of leadership, their desire for investment protection, and their preference for formal language and formal dress. </a:t>
            </a:r>
          </a:p>
          <a:p>
            <a:pPr defTabSz="957329">
              <a:defRPr/>
            </a:pPr>
            <a:r>
              <a:rPr lang="en-US" b="0" i="0" baseline="0" dirty="0"/>
              <a:t>They continue to make up a significant portion of boards of directors, they prefer social conformity, not self-expression, and they’re resistant to change.</a:t>
            </a:r>
            <a:endParaRPr lang="en-US" b="0" i="0" dirty="0"/>
          </a:p>
          <a:p>
            <a:pPr defTabSz="957329">
              <a:defRPr/>
            </a:pPr>
            <a:endParaRPr lang="en-US" b="1" i="0" dirty="0"/>
          </a:p>
          <a:p>
            <a:pPr defTabSz="957227">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19</a:t>
            </a:fld>
            <a:endParaRPr lang="en-US"/>
          </a:p>
        </p:txBody>
      </p:sp>
    </p:spTree>
    <p:extLst>
      <p:ext uri="{BB962C8B-B14F-4D97-AF65-F5344CB8AC3E}">
        <p14:creationId xmlns:p14="http://schemas.microsoft.com/office/powerpoint/2010/main" val="2948379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227">
              <a:defRPr/>
            </a:pPr>
            <a:r>
              <a:rPr lang="en-US" dirty="0"/>
              <a:t>I’m sure many of you can recall the history of Kodak–the former industrial giant and iconic brand in the United States. Founded in 1888 by George Eastman, Kodak was responsible for the rise of amateur photography among American consumers, and it took photography out of the professional portrait studio and into everyday life. At its peak, about 70%</a:t>
            </a:r>
            <a:r>
              <a:rPr lang="en-US" baseline="0" dirty="0"/>
              <a:t> </a:t>
            </a:r>
            <a:r>
              <a:rPr lang="en-US" dirty="0"/>
              <a:t>of the U.S. film market, consumer or otherwise, was locked up for Kodak, and the company had a strong international distribution as well. The gross margins on film sales approached 70%; Kodak was selling a lot of film and it was bringing in a ton of money. The company developed a complete focus on selling inexpensive cameras to keep consumers buying its film. The way Kodak saw it, there was nothing more important to the company’s success than protecting its interests in film photography. </a:t>
            </a:r>
          </a:p>
        </p:txBody>
      </p:sp>
    </p:spTree>
    <p:extLst>
      <p:ext uri="{BB962C8B-B14F-4D97-AF65-F5344CB8AC3E}">
        <p14:creationId xmlns:p14="http://schemas.microsoft.com/office/powerpoint/2010/main" val="397230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329">
              <a:defRPr/>
            </a:pPr>
            <a:r>
              <a:rPr lang="en-US" i="0" dirty="0"/>
              <a:t>Now the Baby Boomers. They grew up with a different set of events and heroes. Think about the issues that were formative: The civil rights movement,</a:t>
            </a:r>
            <a:r>
              <a:rPr lang="en-US" i="0" baseline="0" dirty="0"/>
              <a:t> the feminism movement, the Vietnam War, and many protests. A wildly popular book for raising kids was Dr. Spock’s </a:t>
            </a:r>
            <a:r>
              <a:rPr lang="en-US" i="1" baseline="0" dirty="0"/>
              <a:t>Baby and Childcare, </a:t>
            </a:r>
            <a:r>
              <a:rPr lang="en-US" i="0" baseline="0" dirty="0"/>
              <a:t>which formed the way many parented, including the fact that every child has a gift. Their heroes are former presidents Kennedy and Reagan, civil rights leaders Martin Luther King Jr. and Gloria Steinem, and astronaut John Glenn.</a:t>
            </a:r>
            <a:endParaRPr lang="en-US" i="0" dirty="0"/>
          </a:p>
          <a:p>
            <a:pPr defTabSz="957329">
              <a:defRPr/>
            </a:pPr>
            <a:endParaRPr lang="en-US" i="1" dirty="0"/>
          </a:p>
          <a:p>
            <a:pPr defTabSz="957329">
              <a:defRPr/>
            </a:pPr>
            <a:endParaRPr lang="en-US" i="1" dirty="0"/>
          </a:p>
          <a:p>
            <a:endParaRPr lang="en-US" dirty="0"/>
          </a:p>
        </p:txBody>
      </p:sp>
    </p:spTree>
    <p:extLst>
      <p:ext uri="{BB962C8B-B14F-4D97-AF65-F5344CB8AC3E}">
        <p14:creationId xmlns:p14="http://schemas.microsoft.com/office/powerpoint/2010/main" val="2291229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b="0" dirty="0"/>
              <a:t>The major differences between the Baby</a:t>
            </a:r>
            <a:r>
              <a:rPr lang="en-US" b="0" baseline="0" dirty="0"/>
              <a:t> Boomer generation and the other generations include their belief that hard work and freedom are foundational, they have a strong identification with their work, they prefer to meet in person, and they have, on average, six grandkids.</a:t>
            </a:r>
          </a:p>
          <a:p>
            <a:pPr defTabSz="957329">
              <a:defRPr/>
            </a:pPr>
            <a:endParaRPr lang="en-US" b="0" baseline="0" dirty="0"/>
          </a:p>
          <a:p>
            <a:pPr defTabSz="957329">
              <a:defRPr/>
            </a:pPr>
            <a:r>
              <a:rPr lang="en-US" b="0" dirty="0"/>
              <a:t>While they’re </a:t>
            </a:r>
            <a:r>
              <a:rPr lang="en-US" b="0" baseline="0" dirty="0"/>
              <a:t>no longer the largest generation, they </a:t>
            </a:r>
            <a:r>
              <a:rPr lang="en-US" b="1" baseline="0" dirty="0"/>
              <a:t>do</a:t>
            </a:r>
            <a:r>
              <a:rPr lang="en-US" b="0" baseline="0" dirty="0"/>
              <a:t> control 70% of the U.S. net worth, and they’re still inheriting from the Silent Generation. They support their grandkids’ college educations and are willing to sell real estate to support retirement; however, many have not saved enough to last through their retirement years. </a:t>
            </a:r>
            <a:endParaRPr lang="en-US" b="0" dirty="0"/>
          </a:p>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21</a:t>
            </a:fld>
            <a:endParaRPr lang="en-US"/>
          </a:p>
        </p:txBody>
      </p:sp>
    </p:spTree>
    <p:extLst>
      <p:ext uri="{BB962C8B-B14F-4D97-AF65-F5344CB8AC3E}">
        <p14:creationId xmlns:p14="http://schemas.microsoft.com/office/powerpoint/2010/main" val="3979052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dirty="0"/>
              <a:t>For Gen Xers, formative events include Watergate, the oil embargo, the aftermath of the Vietnam War, inflation, and layoffs, Sesame Street, a new way to appreciate music, and tragedies like the </a:t>
            </a:r>
            <a:r>
              <a:rPr lang="en-US" i="1" dirty="0"/>
              <a:t>Challenger</a:t>
            </a:r>
            <a:r>
              <a:rPr lang="en-US" dirty="0"/>
              <a:t> explosion. They’re also very independent, as they experienced a tripled divorce rate over previous generations, and were the first generation of latchkey kids.</a:t>
            </a:r>
          </a:p>
          <a:p>
            <a:pPr>
              <a:lnSpc>
                <a:spcPct val="100000"/>
              </a:lnSpc>
            </a:pPr>
            <a:r>
              <a:rPr lang="en-US" dirty="0"/>
              <a:t>Their heroes, interestingly, are not typical of previous generations. They have few global/national heroes. Their heroes are those around them, like family members and schoolteachers.</a:t>
            </a:r>
          </a:p>
          <a:p>
            <a:pPr>
              <a:lnSpc>
                <a:spcPct val="100000"/>
              </a:lnSpc>
            </a:pPr>
            <a:endParaRPr lang="en-US" dirty="0"/>
          </a:p>
        </p:txBody>
      </p:sp>
    </p:spTree>
    <p:extLst>
      <p:ext uri="{BB962C8B-B14F-4D97-AF65-F5344CB8AC3E}">
        <p14:creationId xmlns:p14="http://schemas.microsoft.com/office/powerpoint/2010/main" val="15724783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The</a:t>
            </a:r>
            <a:r>
              <a:rPr lang="en-US" baseline="0" dirty="0"/>
              <a:t> major differences between Gen Xers and the other generations is they are very independent, possess a “get it done” attitude, are hitting their peak earning years right now, and they’re much more optimistic.</a:t>
            </a:r>
          </a:p>
          <a:p>
            <a:pPr defTabSz="957329">
              <a:defRPr/>
            </a:pPr>
            <a:r>
              <a:rPr lang="en-US" baseline="0" dirty="0"/>
              <a:t>They work to balance retirement and college savings, and are the primary sandwich generation, taking care of the generations before and after them. They have a sensitive BS meter, do </a:t>
            </a:r>
            <a:r>
              <a:rPr lang="en-US" b="1" baseline="0" dirty="0"/>
              <a:t>not</a:t>
            </a:r>
            <a:r>
              <a:rPr lang="en-US" baseline="0" dirty="0"/>
              <a:t> like sales pitches, and are becoming more skeptical of advisors. In 2012, 63% worked with an advisor. </a:t>
            </a:r>
            <a:r>
              <a:rPr lang="en-US" dirty="0"/>
              <a:t>B</a:t>
            </a:r>
            <a:r>
              <a:rPr lang="en-US" baseline="0" dirty="0"/>
              <a:t>y 2016, that number was down to 23%. </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23</a:t>
            </a:fld>
            <a:endParaRPr lang="en-US"/>
          </a:p>
        </p:txBody>
      </p:sp>
    </p:spTree>
    <p:extLst>
      <p:ext uri="{BB962C8B-B14F-4D97-AF65-F5344CB8AC3E}">
        <p14:creationId xmlns:p14="http://schemas.microsoft.com/office/powerpoint/2010/main" val="2687158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 Xers</a:t>
            </a:r>
            <a:r>
              <a:rPr lang="en-US" baseline="0" dirty="0"/>
              <a:t> are not as inclined to work with financial advisors as previous generations. This chart shows why Gen Xers are trending toward self-management of assets.</a:t>
            </a:r>
          </a:p>
          <a:p>
            <a:r>
              <a:rPr lang="en-US" baseline="0" dirty="0"/>
              <a:t>Why did mass affluent Gen X leave their advisors in 2012?  Here is what the research shows: </a:t>
            </a:r>
          </a:p>
          <a:p>
            <a:pPr marL="239367" indent="-239367">
              <a:buFont typeface="+mj-lt"/>
              <a:buAutoNum type="arabicPeriod"/>
            </a:pPr>
            <a:r>
              <a:rPr lang="en-US" dirty="0"/>
              <a:t>The number one reason: trust. More than one-quarter said they felt their advisor was putting his or her interests ahead of their own.</a:t>
            </a:r>
          </a:p>
          <a:p>
            <a:pPr marL="239367" indent="-239367">
              <a:buFont typeface="+mj-lt"/>
              <a:buAutoNum type="arabicPeriod"/>
            </a:pPr>
            <a:r>
              <a:rPr lang="en-US" dirty="0"/>
              <a:t>Felt they get better outcomes on their own.</a:t>
            </a:r>
          </a:p>
          <a:p>
            <a:pPr marL="239367" indent="-239367">
              <a:buFont typeface="+mj-lt"/>
              <a:buAutoNum type="arabicPeriod"/>
            </a:pPr>
            <a:r>
              <a:rPr lang="en-US" dirty="0"/>
              <a:t>Realized that they enjoyed managing investments on their own. Note: we’re in year nine of a bull market, so it hasn’t been difficult to find winning investments.</a:t>
            </a:r>
          </a:p>
          <a:p>
            <a:r>
              <a:rPr lang="en-US" sz="1300" dirty="0"/>
              <a:t>Note that especially for Gen Xers, the trend goes toward self managing their assets and using low fee investment strategies. </a:t>
            </a:r>
          </a:p>
        </p:txBody>
      </p:sp>
      <p:sp>
        <p:nvSpPr>
          <p:cNvPr id="4" name="Slide Number Placeholder 3"/>
          <p:cNvSpPr>
            <a:spLocks noGrp="1"/>
          </p:cNvSpPr>
          <p:nvPr>
            <p:ph type="sldNum" sz="quarter" idx="10"/>
          </p:nvPr>
        </p:nvSpPr>
        <p:spPr>
          <a:xfrm>
            <a:off x="4143272" y="9120150"/>
            <a:ext cx="3170255" cy="479399"/>
          </a:xfrm>
          <a:prstGeom prst="rect">
            <a:avLst/>
          </a:prstGeom>
        </p:spPr>
        <p:txBody>
          <a:bodyPr lIns="95733" tIns="47866" rIns="95733" bIns="47866"/>
          <a:lstStyle/>
          <a:p>
            <a:fld id="{53C0578F-8C6C-C641-B048-8452BD7F6B33}" type="slidenum">
              <a:rPr lang="en-US" smtClean="0"/>
              <a:t>24</a:t>
            </a:fld>
            <a:endParaRPr lang="en-US"/>
          </a:p>
        </p:txBody>
      </p:sp>
    </p:spTree>
    <p:extLst>
      <p:ext uri="{BB962C8B-B14F-4D97-AF65-F5344CB8AC3E}">
        <p14:creationId xmlns:p14="http://schemas.microsoft.com/office/powerpoint/2010/main" val="26322424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Millennials </a:t>
            </a:r>
            <a:r>
              <a:rPr lang="en-US" i="0" baseline="0" dirty="0"/>
              <a:t>were taught they can change the world, they should love their job, and that they’re important. Their formative events include school shootings, 9/11, Gulf Wars, and the Great Recession. They grew up being protected by their parents, as the world they lived in grew more dangerous. They’re digital natives and never knew anything but computers and social media, and they build their communication style around what they know. Their heroes are Silicon Valley moguls Zuckerberg, Jobs, and Gates, as well as President Barack Obama, Beyoncé, Jay Z, and, yes, their parents.</a:t>
            </a:r>
            <a:endParaRPr lang="en-US" i="0" dirty="0"/>
          </a:p>
          <a:p>
            <a:endParaRPr lang="en-US" i="1" dirty="0"/>
          </a:p>
        </p:txBody>
      </p:sp>
    </p:spTree>
    <p:extLst>
      <p:ext uri="{BB962C8B-B14F-4D97-AF65-F5344CB8AC3E}">
        <p14:creationId xmlns:p14="http://schemas.microsoft.com/office/powerpoint/2010/main" val="41793286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At the outset of their careers, Boomers ranked “earning as much money as possible” as their #1 priority. </a:t>
            </a:r>
            <a:r>
              <a:rPr lang="en-US" b="0" dirty="0"/>
              <a:t>Millennials rank their #1 career priority as “doing something enjoyable,” while 61% feel responsible for making</a:t>
            </a:r>
            <a:r>
              <a:rPr lang="en-US" b="0" baseline="0" dirty="0"/>
              <a:t> </a:t>
            </a:r>
            <a:r>
              <a:rPr lang="en-US" b="0" dirty="0"/>
              <a:t>a difference.</a:t>
            </a:r>
          </a:p>
          <a:p>
            <a:r>
              <a:rPr lang="en-US" b="0" dirty="0"/>
              <a:t>Their parents are their #1 trusted advisor—the opportunity with Millennials</a:t>
            </a:r>
            <a:r>
              <a:rPr lang="en-US" b="0" baseline="0" dirty="0"/>
              <a:t> may still be with the Baby Boomers.</a:t>
            </a:r>
          </a:p>
          <a:p>
            <a:r>
              <a:rPr lang="en-US" b="0" dirty="0"/>
              <a:t>93% worldwide believe all people must be treated with respect, regardless of their differences.</a:t>
            </a:r>
          </a:p>
          <a:p>
            <a:pPr defTabSz="957329">
              <a:defRPr/>
            </a:pPr>
            <a:r>
              <a:rPr lang="en-US" b="0" dirty="0"/>
              <a:t>They were raised with a strong belief that their voice matters, causing them to have a strong sense of immediacy and empowerment. </a:t>
            </a:r>
          </a:p>
          <a:p>
            <a:pPr defTabSz="957329">
              <a:defRPr/>
            </a:pPr>
            <a:r>
              <a:rPr lang="en-US" b="0" dirty="0"/>
              <a:t>43% consider themselves conservative investors,</a:t>
            </a:r>
            <a:r>
              <a:rPr lang="en-US" b="0" baseline="0" dirty="0"/>
              <a:t> </a:t>
            </a:r>
            <a:r>
              <a:rPr lang="en-US" b="0" dirty="0"/>
              <a:t>versus Gen Xers</a:t>
            </a:r>
            <a:r>
              <a:rPr lang="en-US" b="0" baseline="0" dirty="0"/>
              <a:t> at </a:t>
            </a:r>
            <a:r>
              <a:rPr lang="en-US" b="0" dirty="0"/>
              <a:t>27%</a:t>
            </a:r>
            <a:r>
              <a:rPr lang="en-US" b="0" baseline="0" dirty="0"/>
              <a:t> and</a:t>
            </a:r>
            <a:r>
              <a:rPr lang="en-US" b="0" dirty="0"/>
              <a:t> Boomers</a:t>
            </a:r>
            <a:r>
              <a:rPr lang="en-US" b="0" baseline="0" dirty="0"/>
              <a:t> at </a:t>
            </a:r>
            <a:r>
              <a:rPr lang="en-US" b="0" dirty="0"/>
              <a:t>31%.</a:t>
            </a:r>
          </a:p>
          <a:p>
            <a:pPr defTabSz="957329">
              <a:defRPr/>
            </a:pPr>
            <a:r>
              <a:rPr lang="en-US" b="0" dirty="0"/>
              <a:t>Only 18% of Millennials believe stocks are a good way to save, and, yes, there are more Millennials than any other generation in the workforce today.</a:t>
            </a:r>
          </a:p>
          <a:p>
            <a:pPr defTabSz="957329">
              <a:defRPr/>
            </a:pPr>
            <a:endParaRPr lang="en-US" b="0" dirty="0"/>
          </a:p>
          <a:p>
            <a:pPr defTabSz="957329">
              <a:defRPr/>
            </a:pPr>
            <a:endParaRPr lang="en-US" dirty="0"/>
          </a:p>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26</a:t>
            </a:fld>
            <a:endParaRPr lang="en-US"/>
          </a:p>
        </p:txBody>
      </p:sp>
    </p:spTree>
    <p:extLst>
      <p:ext uri="{BB962C8B-B14F-4D97-AF65-F5344CB8AC3E}">
        <p14:creationId xmlns:p14="http://schemas.microsoft.com/office/powerpoint/2010/main" val="36859851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lnSpc>
                <a:spcPct val="100000"/>
              </a:lnSpc>
              <a:defRPr/>
            </a:pPr>
            <a:r>
              <a:rPr lang="en-US" dirty="0"/>
              <a:t>As the Silent Generation is transferring their wealth, they’re creating opportunities. </a:t>
            </a:r>
          </a:p>
          <a:p>
            <a:pPr defTabSz="957329">
              <a:lnSpc>
                <a:spcPct val="100000"/>
              </a:lnSpc>
              <a:defRPr/>
            </a:pPr>
            <a:r>
              <a:rPr lang="en-US" dirty="0"/>
              <a:t>(advance slide)</a:t>
            </a:r>
          </a:p>
          <a:p>
            <a:pPr defTabSz="957329">
              <a:lnSpc>
                <a:spcPct val="100000"/>
              </a:lnSpc>
              <a:defRPr/>
            </a:pPr>
            <a:r>
              <a:rPr lang="en-US" dirty="0"/>
              <a:t>When attracting Baby</a:t>
            </a:r>
            <a:r>
              <a:rPr lang="en-US" baseline="0" dirty="0"/>
              <a:t> Boomers as clients, know they prefer regular contact and the desire to understand their long-term goals and expectations. Big opportunities for financial advisors include the fact that only 6% of Baby Boomers with a financial advisor use estate planning services (and they need it). Also, retaining loyalty with Boomers is critical while showing what you’ll do for their next generations.</a:t>
            </a:r>
          </a:p>
          <a:p>
            <a:pPr defTabSz="957329">
              <a:lnSpc>
                <a:spcPct val="100000"/>
              </a:lnSpc>
              <a:defRPr/>
            </a:pPr>
            <a:r>
              <a:rPr lang="en-US" dirty="0"/>
              <a:t>(advance slide)</a:t>
            </a:r>
            <a:endParaRPr lang="en-US" baseline="0" dirty="0"/>
          </a:p>
          <a:p>
            <a:pPr defTabSz="957329">
              <a:defRPr/>
            </a:pPr>
            <a:r>
              <a:rPr lang="en-US" dirty="0"/>
              <a:t>In order to attract Gen</a:t>
            </a:r>
            <a:r>
              <a:rPr lang="en-US" baseline="0" dirty="0"/>
              <a:t> Xers, it’s important to have a strong value proposition if you want to engage them, be very concise and straightforward, and be transparent, involve them and communicate like you would with a friend. Your value proposition has to be strong, as more want to donate to charity (29%) than engage a financial advisor (27%). A big opportunity for working with Gen Xers: 47% of them have not discussed retirement planning goals and don’t know what they need.</a:t>
            </a:r>
          </a:p>
          <a:p>
            <a:pPr defTabSz="957329">
              <a:defRPr/>
            </a:pPr>
            <a:r>
              <a:rPr lang="en-US" dirty="0"/>
              <a:t>(advance slide)</a:t>
            </a:r>
            <a:endParaRPr lang="en-US" baseline="0" dirty="0"/>
          </a:p>
          <a:p>
            <a:r>
              <a:rPr lang="en-US" b="0" dirty="0"/>
              <a:t>In</a:t>
            </a:r>
            <a:r>
              <a:rPr lang="en-US" b="0" baseline="0" dirty="0"/>
              <a:t> order to attract Millennials as clients, y</a:t>
            </a:r>
            <a:r>
              <a:rPr lang="en-US" b="0" dirty="0"/>
              <a:t>ou must truly</a:t>
            </a:r>
            <a:r>
              <a:rPr lang="en-US" b="0" baseline="0" dirty="0"/>
              <a:t> </a:t>
            </a:r>
            <a:r>
              <a:rPr lang="en-US" b="0" dirty="0"/>
              <a:t>understand them to work with them. They also need deliberate plans to help them navigate their inheritances. They’re open to alternative ways of reaching financial goals, and you may need to prove that you can do something they can’t do;</a:t>
            </a:r>
            <a:r>
              <a:rPr lang="en-US" b="0" baseline="0" dirty="0"/>
              <a:t> f</a:t>
            </a:r>
            <a:r>
              <a:rPr lang="en-US" b="0" dirty="0"/>
              <a:t>or example, IPO stocks aren’t available to retail investors, and you can save them time by reading proprietary research.</a:t>
            </a:r>
          </a:p>
          <a:p>
            <a:pPr marL="0" lvl="1" indent="0">
              <a:buNone/>
            </a:pPr>
            <a:r>
              <a:rPr lang="en-US" b="0" dirty="0"/>
              <a:t>Another key attraction focus:</a:t>
            </a:r>
            <a:r>
              <a:rPr lang="en-US" b="0" baseline="0" dirty="0"/>
              <a:t> </a:t>
            </a:r>
            <a:r>
              <a:rPr lang="en-US" b="0" dirty="0"/>
              <a:t>Have younger advisors as the main point of contact as they will relate better and perhaps feel more comfortable.</a:t>
            </a:r>
          </a:p>
          <a:p>
            <a:r>
              <a:rPr lang="en-US" b="0" dirty="0"/>
              <a:t>There are big opportunities with Millennials,</a:t>
            </a:r>
            <a:r>
              <a:rPr lang="en-US" b="0" baseline="0" dirty="0"/>
              <a:t> as 1 in 4</a:t>
            </a:r>
            <a:r>
              <a:rPr lang="en-US" b="0" dirty="0"/>
              <a:t> with $1+ million in investable assets is under 40</a:t>
            </a:r>
            <a:r>
              <a:rPr lang="en-US" b="0" baseline="0" dirty="0"/>
              <a:t> and o</a:t>
            </a:r>
            <a:r>
              <a:rPr lang="en-US" b="0" dirty="0"/>
              <a:t>nly 3% inherited their wealth. </a:t>
            </a:r>
          </a:p>
          <a:p>
            <a:r>
              <a:rPr lang="en-US" b="0" dirty="0"/>
              <a:t>They </a:t>
            </a:r>
            <a:r>
              <a:rPr lang="en-US" b="0" baseline="0" dirty="0"/>
              <a:t>w</a:t>
            </a:r>
            <a:r>
              <a:rPr lang="en-US" b="0" dirty="0"/>
              <a:t>ould also</a:t>
            </a:r>
            <a:r>
              <a:rPr lang="en-US" b="0" baseline="0" dirty="0"/>
              <a:t> </a:t>
            </a:r>
            <a:r>
              <a:rPr lang="en-US" b="0" dirty="0"/>
              <a:t>like to be walked through every step of the retirement planning process,</a:t>
            </a:r>
            <a:r>
              <a:rPr lang="en-US" b="0" baseline="0" dirty="0"/>
              <a:t> </a:t>
            </a:r>
            <a:r>
              <a:rPr lang="en-US" b="0" dirty="0"/>
              <a:t>but few follow up on this intention.</a:t>
            </a:r>
          </a:p>
          <a:p>
            <a:pPr defTabSz="957329">
              <a:defRPr/>
            </a:pPr>
            <a:endParaRPr lang="en-US" dirty="0"/>
          </a:p>
          <a:p>
            <a:pPr defTabSz="957329">
              <a:defRPr/>
            </a:pPr>
            <a:endParaRPr lang="en-US" dirty="0"/>
          </a:p>
          <a:p>
            <a:pPr defTabSz="957329">
              <a:lnSpc>
                <a:spcPct val="100000"/>
              </a:lnSpc>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27</a:t>
            </a:fld>
            <a:endParaRPr lang="en-US"/>
          </a:p>
        </p:txBody>
      </p:sp>
    </p:spTree>
    <p:extLst>
      <p:ext uri="{BB962C8B-B14F-4D97-AF65-F5344CB8AC3E}">
        <p14:creationId xmlns:p14="http://schemas.microsoft.com/office/powerpoint/2010/main" val="1814003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8"/>
          <p:cNvSpPr>
            <a:spLocks noGrp="1" noRot="1" noChangeAspect="1" noChangeArrowheads="1" noTextEdit="1"/>
          </p:cNvSpPr>
          <p:nvPr>
            <p:ph type="sldImg"/>
          </p:nvPr>
        </p:nvSpPr>
        <p:spPr>
          <a:xfrm>
            <a:off x="1774825" y="284163"/>
            <a:ext cx="3768725" cy="2825750"/>
          </a:xfrm>
          <a:ln/>
        </p:spPr>
      </p:sp>
      <p:sp>
        <p:nvSpPr>
          <p:cNvPr id="55298" name="Rectangle 9"/>
          <p:cNvSpPr>
            <a:spLocks noGrp="1" noChangeArrowheads="1"/>
          </p:cNvSpPr>
          <p:nvPr>
            <p:ph type="body" idx="1"/>
          </p:nvPr>
        </p:nvSpPr>
        <p:spPr>
          <a:noFill/>
        </p:spPr>
        <p:txBody>
          <a:bodyPr/>
          <a:lstStyle/>
          <a:p>
            <a:r>
              <a:rPr lang="en-US" dirty="0"/>
              <a:t>Now that you know more about the differences and opportunities with each generation, how do you communicate your value?</a:t>
            </a:r>
          </a:p>
        </p:txBody>
      </p:sp>
    </p:spTree>
    <p:extLst>
      <p:ext uri="{BB962C8B-B14F-4D97-AF65-F5344CB8AC3E}">
        <p14:creationId xmlns:p14="http://schemas.microsoft.com/office/powerpoint/2010/main" val="4242907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exercise is to answer the question of why do your clients pay you a fee? What is it you do?  </a:t>
            </a:r>
          </a:p>
          <a:p>
            <a:r>
              <a:rPr lang="en-US" sz="1300" dirty="0"/>
              <a:t>One advisor, in Ohio, who has a growing, truly multigenerational firm that manages about $600 million, has been using this method for several years. He’s confident that this method of communication of the firm’s value when meeting with someone is the key to his ability to really reach the next generations. He’s working with many families through four generations and has communication with all of his top clients’ children or beneficiaries as part of his process. We’ll talk about some of his methods and others for getting in front of the next generation in the next section of this presentation, but let’s go over how he shares his team’s value, customized for each client’s particular situation and generation. The key here is a visual, memorable description of what he does and </a:t>
            </a:r>
            <a:r>
              <a:rPr lang="en-US" sz="1300" b="1" dirty="0"/>
              <a:t>WHY</a:t>
            </a:r>
            <a:r>
              <a:rPr lang="en-US" sz="1300" dirty="0"/>
              <a:t> what he does should be meaningful to the person he’s sitting with.</a:t>
            </a:r>
          </a:p>
          <a:p>
            <a:pPr defTabSz="957468">
              <a:defRPr/>
            </a:pPr>
            <a:r>
              <a:rPr lang="en-US" sz="1300" b="1" i="1" dirty="0"/>
              <a:t>This visual presentation of value works with all generations because it’s a flexible way of describing what you do. On the next few slides, I will show in words the differences that you can use and highlight for the Baby Boomer, Gen Xers, and Millennial generations.</a:t>
            </a:r>
            <a:endParaRPr lang="en-US" sz="1300" dirty="0"/>
          </a:p>
          <a:p>
            <a:r>
              <a:rPr lang="en-US" dirty="0"/>
              <a:t>Now, where does someone come up with 3% in today’s day and age?  How is it even possible to say something like that? Let</a:t>
            </a:r>
            <a:r>
              <a:rPr lang="en-US" baseline="0" dirty="0"/>
              <a:t> me outline this advisor’s strategy.</a:t>
            </a:r>
            <a:endParaRPr lang="en-US" dirty="0"/>
          </a:p>
          <a:p>
            <a:endParaRPr lang="en-US" dirty="0"/>
          </a:p>
        </p:txBody>
      </p:sp>
      <p:sp>
        <p:nvSpPr>
          <p:cNvPr id="4" name="Slide Number Placeholder 3"/>
          <p:cNvSpPr>
            <a:spLocks noGrp="1"/>
          </p:cNvSpPr>
          <p:nvPr>
            <p:ph type="sldNum" sz="quarter" idx="10"/>
          </p:nvPr>
        </p:nvSpPr>
        <p:spPr/>
        <p:txBody>
          <a:bodyPr/>
          <a:lstStyle/>
          <a:p>
            <a:fld id="{C165586F-F50F-4D43-9298-40FFB33B0991}" type="slidenum">
              <a:rPr lang="en-US" smtClean="0"/>
              <a:t>29</a:t>
            </a:fld>
            <a:endParaRPr lang="en-US"/>
          </a:p>
        </p:txBody>
      </p:sp>
    </p:spTree>
    <p:extLst>
      <p:ext uri="{BB962C8B-B14F-4D97-AF65-F5344CB8AC3E}">
        <p14:creationId xmlns:p14="http://schemas.microsoft.com/office/powerpoint/2010/main" val="1328273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r>
              <a:rPr lang="en-US" dirty="0"/>
              <a:t>And then change came—right under their own roof. Did you know that the next generation of technology, the digital camera, was invented in 1975 by an electrical engineer named Steve </a:t>
            </a:r>
            <a:r>
              <a:rPr lang="en-US" dirty="0" err="1"/>
              <a:t>Sasson</a:t>
            </a:r>
            <a:r>
              <a:rPr lang="en-US" dirty="0"/>
              <a:t>—who actually worked at Kodak?</a:t>
            </a:r>
            <a:r>
              <a:rPr lang="en-US" baseline="0" dirty="0"/>
              <a:t> </a:t>
            </a:r>
            <a:r>
              <a:rPr lang="en-US" dirty="0"/>
              <a:t>They didn’t</a:t>
            </a:r>
            <a:r>
              <a:rPr lang="en-US" baseline="0" dirty="0"/>
              <a:t> </a:t>
            </a:r>
            <a:r>
              <a:rPr lang="en-US" dirty="0"/>
              <a:t>want this camera to succeed and infringe on their film business, so for the most part they dismissed the technology. But then, some patents expired and other companies embraced the technology and grabbed market share.  Then, in the late 1980s, a futurist was hired by Kodak to consult with them regarding their future. She told Kodak to go into digital instead of print. She was promptly fired. The company had so much success doing what they were doing they didn’t find the need to go beyond their core profit center—film. In other words, they were protecting their current interests and profitability, but by doing so they failed to protect themselves for the future.  And in 2012, Kodak filed for bankruptcy.  </a:t>
            </a:r>
          </a:p>
          <a:p>
            <a:r>
              <a:rPr lang="en-US" dirty="0"/>
              <a:t>Why did I share this story with you?  </a:t>
            </a:r>
            <a:r>
              <a:rPr lang="en-US" b="1" u="sng" dirty="0"/>
              <a:t>Click – to show “Is this the Financial Services “Kodak Moment”?</a:t>
            </a:r>
            <a:r>
              <a:rPr lang="en-US" b="1" u="none" dirty="0"/>
              <a:t>  </a:t>
            </a:r>
            <a:r>
              <a:rPr lang="en-US" dirty="0"/>
              <a:t>One of the biggest challenges in financial services today is building a growing,</a:t>
            </a:r>
            <a:r>
              <a:rPr lang="en-US" baseline="0" dirty="0"/>
              <a:t> sustainable, and valuable practice for today </a:t>
            </a:r>
            <a:r>
              <a:rPr lang="en-US" b="1" u="sng" baseline="0" dirty="0"/>
              <a:t>and tomorrow</a:t>
            </a:r>
            <a:r>
              <a:rPr lang="en-US" baseline="0" dirty="0"/>
              <a:t>, and to do that, a firm needs to capture clients today and in the future. Now the reason I say that is, if you think about the history of the financial services industry and how advisors typically built their book; 30 years ago, that was through cold calling, conducting seminars, and networking, and advisors built their books of business by bringing in clients who were often their age, with any level of assets, and they grew with their clients. </a:t>
            </a:r>
            <a:r>
              <a:rPr lang="en-US" b="1" baseline="0" dirty="0"/>
              <a:t>In other words, in the past, advisors built their books of business that would grow with them—not intentionally—but that’s what happened. </a:t>
            </a:r>
            <a:r>
              <a:rPr lang="en-US" baseline="0" dirty="0"/>
              <a:t>Today, many build their book with those who have already amassed assets and are typically older. </a:t>
            </a:r>
            <a:r>
              <a:rPr lang="en-US" b="1" u="sng" baseline="0" dirty="0"/>
              <a:t>This presentation is about how we can reach all generations and intentionally build a growing, sustainable, and valuable practice for today and tomorrow. And tomorrow may come sooner than we think.</a:t>
            </a:r>
            <a:endParaRPr lang="en-US" b="1" u="sng" dirty="0"/>
          </a:p>
        </p:txBody>
      </p:sp>
    </p:spTree>
    <p:extLst>
      <p:ext uri="{BB962C8B-B14F-4D97-AF65-F5344CB8AC3E}">
        <p14:creationId xmlns:p14="http://schemas.microsoft.com/office/powerpoint/2010/main" val="397230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9"/>
          <p:cNvSpPr>
            <a:spLocks noGrp="1" noChangeArrowheads="1"/>
          </p:cNvSpPr>
          <p:nvPr>
            <p:ph type="body" idx="1"/>
          </p:nvPr>
        </p:nvSpPr>
        <p:spPr/>
        <p:txBody>
          <a:bodyPr/>
          <a:lstStyle/>
          <a:p>
            <a:r>
              <a:rPr lang="en-US" dirty="0"/>
              <a:t>As all generations are different—there are different ways of presenting your value so that it resonates and is memorable and powerful. For Baby Boomers, here’s a sample of a communication style that may work for them. </a:t>
            </a:r>
          </a:p>
          <a:p>
            <a:r>
              <a:rPr lang="en-US" dirty="0"/>
              <a:t>After describing the value delivered in each funnel, the advisor says,  The value of what we do under “Complete financial planning” OR “Investment management” OR “Intellectual capital” is worth about 1% of your assets under care and writes “1%” under that funnel. The advisor then repeats this process with each funnel. </a:t>
            </a:r>
          </a:p>
          <a:p>
            <a:r>
              <a:rPr lang="en-US" dirty="0">
                <a:sym typeface="Wingdings"/>
              </a:rPr>
              <a:t>Then, he says, after going through all three funnels: “Our goal is to deliver far more in value than we’ll ever charge you in a fee. Our average fee is actually closer to 1.25%.” And he writes that down in the box at the bottom. </a:t>
            </a:r>
          </a:p>
          <a:p>
            <a:r>
              <a:rPr lang="en-US" dirty="0">
                <a:sym typeface="Wingdings"/>
              </a:rPr>
              <a:t>Then he asks the key question: “Do you have any questions about our value?” The answer the advisor gets is “no” because the value has been described with clarity and it’s memorable. </a:t>
            </a:r>
          </a:p>
        </p:txBody>
      </p:sp>
      <p:sp>
        <p:nvSpPr>
          <p:cNvPr id="2" name="Slide Number Placeholder 1"/>
          <p:cNvSpPr>
            <a:spLocks noGrp="1"/>
          </p:cNvSpPr>
          <p:nvPr>
            <p:ph type="sldNum" sz="quarter" idx="10"/>
          </p:nvPr>
        </p:nvSpPr>
        <p:spPr/>
        <p:txBody>
          <a:bodyPr/>
          <a:lstStyle/>
          <a:p>
            <a:fld id="{4486BBDB-C0CF-4BAD-814D-44AF9DFF0A63}" type="slidenum">
              <a:rPr lang="en-US" smtClean="0"/>
              <a:pPr/>
              <a:t>30</a:t>
            </a:fld>
            <a:endParaRPr lang="en-US" dirty="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1467198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9"/>
          <p:cNvSpPr>
            <a:spLocks noGrp="1" noChangeArrowheads="1"/>
          </p:cNvSpPr>
          <p:nvPr>
            <p:ph type="body" idx="1"/>
          </p:nvPr>
        </p:nvSpPr>
        <p:spPr/>
        <p:txBody>
          <a:bodyPr/>
          <a:lstStyle/>
          <a:p>
            <a:r>
              <a:rPr lang="en-US" dirty="0"/>
              <a:t>[Read through the slide]</a:t>
            </a:r>
          </a:p>
        </p:txBody>
      </p:sp>
      <p:sp>
        <p:nvSpPr>
          <p:cNvPr id="2" name="Slide Number Placeholder 1"/>
          <p:cNvSpPr>
            <a:spLocks noGrp="1"/>
          </p:cNvSpPr>
          <p:nvPr>
            <p:ph type="sldNum" sz="quarter" idx="10"/>
          </p:nvPr>
        </p:nvSpPr>
        <p:spPr/>
        <p:txBody>
          <a:bodyPr/>
          <a:lstStyle/>
          <a:p>
            <a:fld id="{C165586F-F50F-4D43-9298-40FFB33B0991}" type="slidenum">
              <a:rPr lang="en-US" smtClean="0"/>
              <a:pPr/>
              <a:t>31</a:t>
            </a:fld>
            <a:endParaRPr lang="en-US"/>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1038753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9"/>
          <p:cNvSpPr>
            <a:spLocks noGrp="1" noChangeArrowheads="1"/>
          </p:cNvSpPr>
          <p:nvPr>
            <p:ph type="body" idx="1"/>
          </p:nvPr>
        </p:nvSpPr>
        <p:spPr/>
        <p:txBody>
          <a:bodyPr/>
          <a:lstStyle/>
          <a:p>
            <a:pPr marL="0" marR="0" lvl="0" indent="0" algn="l" defTabSz="914400" rtl="0" eaLnBrk="0" fontAlgn="base" latinLnBrk="0" hangingPunct="0">
              <a:lnSpc>
                <a:spcPct val="95000"/>
              </a:lnSpc>
              <a:spcBef>
                <a:spcPct val="100000"/>
              </a:spcBef>
              <a:spcAft>
                <a:spcPct val="0"/>
              </a:spcAft>
              <a:buClrTx/>
              <a:buSzTx/>
              <a:buFontTx/>
              <a:buNone/>
              <a:tabLst/>
              <a:defRPr/>
            </a:pPr>
            <a:r>
              <a:rPr lang="en-US" dirty="0"/>
              <a:t>[Read through the slide]</a:t>
            </a:r>
          </a:p>
          <a:p>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pPr/>
              <a:t>32</a:t>
            </a:fld>
            <a:endParaRPr lang="en-US"/>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1084173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9"/>
          <p:cNvSpPr>
            <a:spLocks noGrp="1" noChangeArrowheads="1"/>
          </p:cNvSpPr>
          <p:nvPr>
            <p:ph type="body" idx="1"/>
          </p:nvPr>
        </p:nvSpPr>
        <p:spPr/>
        <p:txBody>
          <a:bodyPr/>
          <a:lstStyle/>
          <a:p>
            <a:pPr marL="0" marR="0" lvl="0" indent="0" algn="l" defTabSz="914400" rtl="0" eaLnBrk="0" fontAlgn="base" latinLnBrk="0" hangingPunct="0">
              <a:lnSpc>
                <a:spcPct val="95000"/>
              </a:lnSpc>
              <a:spcBef>
                <a:spcPct val="100000"/>
              </a:spcBef>
              <a:spcAft>
                <a:spcPct val="0"/>
              </a:spcAft>
              <a:buClrTx/>
              <a:buSzTx/>
              <a:buFontTx/>
              <a:buNone/>
              <a:tabLst/>
              <a:defRPr/>
            </a:pPr>
            <a:r>
              <a:rPr lang="en-US" dirty="0"/>
              <a:t>[Read through the slide]</a:t>
            </a:r>
          </a:p>
          <a:p>
            <a:endParaRPr lang="en-US" dirty="0"/>
          </a:p>
          <a:p>
            <a:r>
              <a:rPr lang="en-US" dirty="0"/>
              <a:t>So, in summary, the total value of our overall process is 3% annually.</a:t>
            </a:r>
          </a:p>
          <a:p>
            <a:r>
              <a:rPr lang="en-US" dirty="0"/>
              <a:t>So why would you go through all of this just to articulate your value?  </a:t>
            </a:r>
          </a:p>
          <a:p>
            <a:r>
              <a:rPr lang="en-US" dirty="0"/>
              <a:t>This is why:  Because at some point a client will come into your branch with the news that her brother’s sister-in-law’s cousin is now in the business and he is charging 1% vs. your 1.35%.  </a:t>
            </a:r>
          </a:p>
          <a:p>
            <a:r>
              <a:rPr lang="en-US" dirty="0"/>
              <a:t>At least now, you have the ability to say: “Great, let’s sit down and objectively talk about it. Why don’t you bring into the branch what that other advisor is proposing that he will do for you and we can compare and discuss.”  As you can imagine, that other advisor is not likely to have the ability to articulate his value like you now can.  </a:t>
            </a:r>
          </a:p>
          <a:p>
            <a:r>
              <a:rPr lang="en-US" dirty="0"/>
              <a:t>Now, of course the other reason you will want to go through this exercise with your clients is a downturn will come to pass and we will all find ourselves in a prolonged bear market and a client will come into your branch asking the question: “Why am I paying you a fee just to lose money?” At this time, there is a 1 to 1 correlation that exists in your client’s mind.  That correlation is the fee and the investment platform.  Those two things are mutually exclusive to each other in the minds of your clients.  We need to do a better job of helping our clients understand that the cost of doing business—the 1.35% fee is the cost to manage the ENTIRE RELATIONSHIP, not just the cost to manage the portfolio. Moving forward, it will not be the advisor that has the lowest fee that prevails, but the advisors that can articulate their true value in ways that clients understand and embrace.</a:t>
            </a:r>
          </a:p>
          <a:p>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pPr/>
              <a:t>33</a:t>
            </a:fld>
            <a:endParaRPr lang="en-US"/>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16909853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xfrm>
            <a:off x="3192463" y="285750"/>
            <a:ext cx="1452562" cy="1089025"/>
          </a:xfrm>
          <a:ln/>
        </p:spPr>
      </p:sp>
      <p:sp>
        <p:nvSpPr>
          <p:cNvPr id="53250" name="Rectangle 3"/>
          <p:cNvSpPr>
            <a:spLocks noGrp="1" noChangeArrowheads="1"/>
          </p:cNvSpPr>
          <p:nvPr>
            <p:ph type="body" idx="1"/>
          </p:nvPr>
        </p:nvSpPr>
        <p:spPr>
          <a:xfrm>
            <a:off x="311575" y="1535417"/>
            <a:ext cx="6902548" cy="7778052"/>
          </a:xfrm>
          <a:noFill/>
        </p:spPr>
        <p:txBody>
          <a:bodyPr lIns="97523" tIns="48761" rIns="97523" bIns="48761"/>
          <a:lstStyle/>
          <a:p>
            <a:pPr>
              <a:spcBef>
                <a:spcPct val="70000"/>
              </a:spcBef>
            </a:pPr>
            <a:r>
              <a:rPr lang="en-US" sz="1000" dirty="0"/>
              <a:t>The next question to ask is: “Do you have any questions on our value?” And most clients say, “I have no questions on your value.”  </a:t>
            </a:r>
          </a:p>
          <a:p>
            <a:pPr>
              <a:spcBef>
                <a:spcPct val="70000"/>
              </a:spcBef>
            </a:pPr>
            <a:r>
              <a:rPr lang="en-US" sz="1000" dirty="0"/>
              <a:t>So, it sounds like you charge 3%. The value of your services is around 3%, but your clients are paying less than that. Most importantly, every meeting, every phone call, and every discussion must end with, “Our goal is to far exceed in value what you will ever pay us in a fee.”  </a:t>
            </a:r>
          </a:p>
          <a:p>
            <a:pPr>
              <a:spcBef>
                <a:spcPct val="70000"/>
              </a:spcBef>
            </a:pPr>
            <a:r>
              <a:rPr lang="en-US" sz="1000" dirty="0"/>
              <a:t>Framing the conversation is critical. Start with, “The value of our services is worth at least 3% of your assets under care with us annually.” This sets the stage to review what services you’re going to bring and reinforcing our value. Then ask if there are any questions about your value. Again, it’s important to close with, “Our goal is to far exceed in value what you will ever pay us in a fee.” </a:t>
            </a:r>
          </a:p>
          <a:p>
            <a:pPr>
              <a:spcBef>
                <a:spcPct val="70000"/>
              </a:spcBef>
            </a:pPr>
            <a:r>
              <a:rPr lang="en-US" sz="1000" dirty="0"/>
              <a:t>So we went through all of that to reach 1.65, 1.75, 1.5., etc. Why did we do all that?  Because we all know that a call is going to come. “Hello. My cousin/brother/neighbor just got in the business. He/she looked at my account and said he/she could do the same thing for 1.0%.”   </a:t>
            </a:r>
          </a:p>
          <a:p>
            <a:pPr>
              <a:spcBef>
                <a:spcPct val="70000"/>
              </a:spcBef>
            </a:pPr>
            <a:r>
              <a:rPr lang="en-US" sz="1000" dirty="0"/>
              <a:t>How do we typically respond? “Well, let me tell you all the things that we do.”  And you go through a laundry list of all the things you do. And what does the client hear?  The client hears that you do a lot of stuff. Then he or she goes back to the other person who says they’ll do a laundry list of stuff for less. And what did the client hear? You do a lot of stuff and the other person can do a lot of stuff, but one’s 1.75, and one is 1.00. </a:t>
            </a:r>
          </a:p>
          <a:p>
            <a:pPr>
              <a:spcBef>
                <a:spcPct val="70000"/>
              </a:spcBef>
            </a:pPr>
            <a:r>
              <a:rPr lang="en-US" sz="1000" dirty="0"/>
              <a:t>It comes down to math—a lot of stuff versus a lot of stuff; 1.75 and 1.00. Client will go with 1.00 every day. And the only way you can defend that now is to lower your price down so that you can match them. Because the client can’t tell the difference.</a:t>
            </a:r>
          </a:p>
          <a:p>
            <a:pPr>
              <a:spcBef>
                <a:spcPct val="70000"/>
              </a:spcBef>
            </a:pPr>
            <a:r>
              <a:rPr lang="en-US" sz="1000" dirty="0"/>
              <a:t>Now, let’s play that same scenario a bit differently. The client calls up,  “My cousin/brother/neighbor just got in the business and can do it for 1%.”  But this time we say, “Really?  Why don’t you bring it into the office and we’ll review it.”  The client comes in, and you look at it and say, “Wow. That’s a fair price. 1% is exactly what they should charge you for what they’re offering. Now, let me review what it is we do. Remember, the value that we bring to you is 3% on the assets under care with us annually. Our goal is to always exceed in value what you will ever pay in a fee. So, let me share it with you. We do your total asset allocation, we assess your risk tolerance, and we review it on an ongoing basis. Remember how we made the adjustments over the last few quarters when things got a little choppy in the market? We got them done for you. That’s worth 1%. </a:t>
            </a:r>
          </a:p>
          <a:p>
            <a:pPr>
              <a:spcBef>
                <a:spcPct val="70000"/>
              </a:spcBef>
            </a:pPr>
            <a:r>
              <a:rPr lang="en-US" sz="1000" dirty="0"/>
              <a:t>“Second thing we do is build your total portfolio. My team and I check the managers. We check the asset allocation against the models. We make sure there’s no overlap. We make sure everything fits your goals and objectives. </a:t>
            </a:r>
          </a:p>
          <a:p>
            <a:pPr>
              <a:spcBef>
                <a:spcPct val="70000"/>
              </a:spcBef>
            </a:pPr>
            <a:r>
              <a:rPr lang="en-US" sz="1000" dirty="0"/>
              <a:t>“Remember how we recently made changes because a manager left? That’s worth 1%. You know how we tie everything in, and we have a total financial plan, so that we make sure that while you’re here we’ve got your 401(k); we make sure that your estate plan’s all set; we’ve got everything working here for your lending; whenever you need money, you come in here and we’re able to work on your margin account; everything takes place right here?  That’s worth 1.00%. Total value we bring, 3.00%. You pay us 1.75%.” Now that’s a totally different discussion with your client.</a:t>
            </a:r>
          </a:p>
          <a:p>
            <a:pPr>
              <a:spcBef>
                <a:spcPct val="70000"/>
              </a:spcBef>
            </a:pPr>
            <a:r>
              <a:rPr lang="en-US" sz="1000" dirty="0"/>
              <a:t>Now, let’s take the cynic, the client who says, “That sounds really good. But he’s still going to charge me 1.00, and you’re charging 1.75. I like 1.00 better.”  </a:t>
            </a:r>
          </a:p>
          <a:p>
            <a:pPr>
              <a:spcBef>
                <a:spcPct val="70000"/>
              </a:spcBef>
            </a:pPr>
            <a:r>
              <a:rPr lang="en-US" sz="1000" dirty="0"/>
              <a:t>You reply, “That’s fine. You tell me which parts you don’t want. You know how we review your risk tolerance, and make changes based on what your situation? Should we remove that part?” The client says, “Oh, no. You explained to me how asset allocation is 90% of the return. I’ve got to make sure that we have that.”  “Well, that’s worth 1%.”  </a:t>
            </a:r>
          </a:p>
          <a:p>
            <a:pPr>
              <a:spcBef>
                <a:spcPct val="70000"/>
              </a:spcBef>
            </a:pPr>
            <a:r>
              <a:rPr lang="en-US" sz="1000" dirty="0"/>
              <a:t>“Ok, well you know the part where my team and I go through and we look at thousands of different mutual funds, and make sure that they fit your objectives? Then we review them on an ongoing basis? Should we get rid of that?” The client says, “No, that’s the heart and soul. The investment’s everything that matters.”  “So you want to keep that?”  “Yes.”  </a:t>
            </a:r>
          </a:p>
          <a:p>
            <a:pPr>
              <a:spcBef>
                <a:spcPct val="70000"/>
              </a:spcBef>
            </a:pPr>
            <a:r>
              <a:rPr lang="en-US" sz="1000" dirty="0"/>
              <a:t>“How about the part where we tie everything in?  We make sure your 401(k), your estate plan, your lending, and your 529 plans are all accounted for. Should we get rid of that?”  “No. I want that.”  “So, you want 3.00% of value for 1.75%.” The client says, “Yes, I do.”  Now the discussion’s become quite different. </a:t>
            </a:r>
          </a:p>
          <a:p>
            <a:pPr>
              <a:spcBef>
                <a:spcPct val="70000"/>
              </a:spcBef>
            </a:pPr>
            <a:r>
              <a:rPr lang="en-US" sz="1000" dirty="0"/>
              <a:t>And if the client still doesn’t want it, guess what? It’s FAC—Find Another Client. Clearly, the client doesn’t appreciate what it is that you do. And they probably won’t be a good long-term client for you. This is your opportunity to find out. </a:t>
            </a:r>
          </a:p>
        </p:txBody>
      </p:sp>
      <p:sp>
        <p:nvSpPr>
          <p:cNvPr id="2" name="Slide Number Placeholder 1"/>
          <p:cNvSpPr>
            <a:spLocks noGrp="1"/>
          </p:cNvSpPr>
          <p:nvPr>
            <p:ph type="sldNum" sz="quarter" idx="10"/>
          </p:nvPr>
        </p:nvSpPr>
        <p:spPr/>
        <p:txBody>
          <a:bodyPr/>
          <a:lstStyle/>
          <a:p>
            <a:fld id="{C165586F-F50F-4D43-9298-40FFB33B0991}" type="slidenum">
              <a:rPr lang="en-US" smtClean="0"/>
              <a:t>34</a:t>
            </a:fld>
            <a:endParaRPr lang="en-US"/>
          </a:p>
        </p:txBody>
      </p:sp>
    </p:spTree>
    <p:extLst>
      <p:ext uri="{BB962C8B-B14F-4D97-AF65-F5344CB8AC3E}">
        <p14:creationId xmlns:p14="http://schemas.microsoft.com/office/powerpoint/2010/main" val="32144794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8"/>
          <p:cNvSpPr>
            <a:spLocks noGrp="1" noRot="1" noChangeAspect="1" noChangeArrowheads="1" noTextEdit="1"/>
          </p:cNvSpPr>
          <p:nvPr>
            <p:ph type="sldImg"/>
          </p:nvPr>
        </p:nvSpPr>
        <p:spPr>
          <a:xfrm>
            <a:off x="1774825" y="284163"/>
            <a:ext cx="3768725" cy="2825750"/>
          </a:xfrm>
          <a:ln/>
        </p:spPr>
      </p:sp>
      <p:sp>
        <p:nvSpPr>
          <p:cNvPr id="63490" name="Rectangle 9"/>
          <p:cNvSpPr>
            <a:spLocks noGrp="1" noChangeArrowheads="1"/>
          </p:cNvSpPr>
          <p:nvPr>
            <p:ph type="body" idx="1"/>
          </p:nvPr>
        </p:nvSpPr>
        <p:spPr>
          <a:noFill/>
        </p:spPr>
        <p:txBody>
          <a:bodyPr/>
          <a:lstStyle/>
          <a:p>
            <a:r>
              <a:rPr lang="en-US" dirty="0"/>
              <a:t>Now let’s talk about the strategies that will help you get in front of the next generations so we can use our generational</a:t>
            </a:r>
            <a:r>
              <a:rPr lang="en-US" baseline="0" dirty="0"/>
              <a:t> intelligence.</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35</a:t>
            </a:fld>
            <a:endParaRPr lang="en-US"/>
          </a:p>
        </p:txBody>
      </p:sp>
    </p:spTree>
    <p:extLst>
      <p:ext uri="{BB962C8B-B14F-4D97-AF65-F5344CB8AC3E}">
        <p14:creationId xmlns:p14="http://schemas.microsoft.com/office/powerpoint/2010/main" val="29546312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Our research</a:t>
            </a:r>
            <a:r>
              <a:rPr lang="en-US" baseline="0" dirty="0"/>
              <a:t> has found that those advisors who are effective at reaching the next generations have several tactics for developing these relationships. The key is to find reasons for your clients to include their family in financial decisions or discussions. Here’s a list of the top tactics we uncovered. </a:t>
            </a:r>
            <a:r>
              <a:rPr lang="en-US" dirty="0"/>
              <a:t>On page 8 in your workbook you will find all of these. </a:t>
            </a:r>
            <a:r>
              <a:rPr lang="en-US" baseline="0" dirty="0"/>
              <a:t>Let’s talk more in depth about the first three. </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36</a:t>
            </a:fld>
            <a:endParaRPr lang="en-US"/>
          </a:p>
        </p:txBody>
      </p:sp>
    </p:spTree>
    <p:extLst>
      <p:ext uri="{BB962C8B-B14F-4D97-AF65-F5344CB8AC3E}">
        <p14:creationId xmlns:p14="http://schemas.microsoft.com/office/powerpoint/2010/main" val="5231438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227">
              <a:defRPr/>
            </a:pPr>
            <a:r>
              <a:rPr lang="en-US" dirty="0"/>
              <a:t>Designed as</a:t>
            </a:r>
            <a:r>
              <a:rPr lang="en-US" baseline="0" dirty="0"/>
              <a:t> a communication vehicle for high-net-worth families, this is also the chance for the financial advisor to build trust and relationships with the whole family. </a:t>
            </a:r>
            <a:r>
              <a:rPr lang="en-US" dirty="0"/>
              <a:t>Focus on your Top 10 relationships.  Start with number 10 and work your way up to #1.  This will get you comfortable with this idea and you will learn a ton after each meeting. Work with the family patriarch or matriarch to plan the event. Many do it at a vacation spot like the beach when the family is all together. Open up with your three funnels</a:t>
            </a:r>
            <a:r>
              <a:rPr lang="en-US" baseline="0" dirty="0"/>
              <a:t>—</a:t>
            </a:r>
            <a:r>
              <a:rPr lang="en-US" dirty="0"/>
              <a:t>all the things you do, all the value you add. The results will be that the family members quickly realize they need more knowledge about financial planning, investments, lending and trustee responsibility. </a:t>
            </a:r>
          </a:p>
          <a:p>
            <a:pPr defTabSz="957227">
              <a:defRPr/>
            </a:pPr>
            <a:r>
              <a:rPr lang="en-US" dirty="0"/>
              <a:t>At the second meeting, some family members may open accounts</a:t>
            </a:r>
            <a:r>
              <a:rPr lang="en-US" baseline="0" dirty="0"/>
              <a:t>—</a:t>
            </a:r>
            <a:r>
              <a:rPr lang="en-US" dirty="0"/>
              <a:t>some small and others large. </a:t>
            </a:r>
          </a:p>
          <a:p>
            <a:pPr defTabSz="957329">
              <a:defRPr/>
            </a:pPr>
            <a:r>
              <a:rPr lang="en-US" baseline="0" dirty="0"/>
              <a:t>These meetings can also be held in the form of a WebEx with video.</a:t>
            </a:r>
          </a:p>
          <a:p>
            <a:pPr defTabSz="957329">
              <a:defRPr/>
            </a:pPr>
            <a:r>
              <a:rPr lang="en-US" baseline="0" dirty="0"/>
              <a:t>Here’s an example of agenda.</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37</a:t>
            </a:fld>
            <a:endParaRPr lang="en-US"/>
          </a:p>
        </p:txBody>
      </p:sp>
    </p:spTree>
    <p:extLst>
      <p:ext uri="{BB962C8B-B14F-4D97-AF65-F5344CB8AC3E}">
        <p14:creationId xmlns:p14="http://schemas.microsoft.com/office/powerpoint/2010/main" val="18518365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 name="Slide Number Placeholder 1"/>
          <p:cNvSpPr>
            <a:spLocks noGrp="1"/>
          </p:cNvSpPr>
          <p:nvPr>
            <p:ph type="sldNum" sz="quarter" idx="10"/>
          </p:nvPr>
        </p:nvSpPr>
        <p:spPr/>
        <p:txBody>
          <a:bodyPr/>
          <a:lstStyle/>
          <a:p>
            <a:fld id="{C165586F-F50F-4D43-9298-40FFB33B0991}" type="slidenum">
              <a:rPr lang="en-US" smtClean="0"/>
              <a:t>38</a:t>
            </a:fld>
            <a:endParaRPr lang="en-US"/>
          </a:p>
        </p:txBody>
      </p:sp>
      <p:sp>
        <p:nvSpPr>
          <p:cNvPr id="4" name="Notes Placeholder 3">
            <a:extLst>
              <a:ext uri="{FF2B5EF4-FFF2-40B4-BE49-F238E27FC236}">
                <a16:creationId xmlns:a16="http://schemas.microsoft.com/office/drawing/2014/main" id="{50EA041C-A165-4F31-85F6-264574EDF94B}"/>
              </a:ext>
            </a:extLst>
          </p:cNvPr>
          <p:cNvSpPr>
            <a:spLocks noGrp="1"/>
          </p:cNvSpPr>
          <p:nvPr>
            <p:ph type="body" sz="quarter" idx="3"/>
          </p:nvPr>
        </p:nvSpPr>
        <p:spPr/>
        <p:txBody>
          <a:bodyPr/>
          <a:lstStyle/>
          <a:p>
            <a:r>
              <a:rPr lang="en-US" dirty="0"/>
              <a:t>The second strategy involves holding lunch and learn seminars for your clients and their families. </a:t>
            </a:r>
          </a:p>
        </p:txBody>
      </p:sp>
    </p:spTree>
    <p:extLst>
      <p:ext uri="{BB962C8B-B14F-4D97-AF65-F5344CB8AC3E}">
        <p14:creationId xmlns:p14="http://schemas.microsoft.com/office/powerpoint/2010/main" val="3208752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baseline="0" dirty="0"/>
              <a:t>If you’re not the right advisor for the next generation, you need to find someone that is. Consider internships. </a:t>
            </a:r>
            <a:r>
              <a:rPr lang="en-US" dirty="0"/>
              <a:t>There are currently 115 universities offering financial planning baccalaureate programs in the U.S. </a:t>
            </a:r>
          </a:p>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39</a:t>
            </a:fld>
            <a:endParaRPr lang="en-US"/>
          </a:p>
        </p:txBody>
      </p:sp>
    </p:spTree>
    <p:extLst>
      <p:ext uri="{BB962C8B-B14F-4D97-AF65-F5344CB8AC3E}">
        <p14:creationId xmlns:p14="http://schemas.microsoft.com/office/powerpoint/2010/main" val="2344599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xfrm>
            <a:off x="723482" y="3312811"/>
            <a:ext cx="5787851" cy="5184992"/>
          </a:xfrm>
          <a:noFill/>
        </p:spPr>
        <p:txBody>
          <a:bodyPr/>
          <a:lstStyle/>
          <a:p>
            <a:pPr>
              <a:lnSpc>
                <a:spcPct val="110000"/>
              </a:lnSpc>
            </a:pPr>
            <a:r>
              <a:rPr lang="en-US" b="0" i="0" u="none" dirty="0"/>
              <a:t>So once again, I’ll ask: When you look at your existing clients, what’s the likelihood of you keeping the account when your client passes away? </a:t>
            </a:r>
          </a:p>
          <a:p>
            <a:pPr defTabSz="957227">
              <a:defRPr/>
            </a:pPr>
            <a:r>
              <a:rPr lang="en-US" b="0" i="0" u="none" dirty="0"/>
              <a:t>Many of you have built your business by focusing on investors that have already amassed assets and they’re typically older. Advisors need to imagine what their balance sheets would look like if 66% of their clients left. </a:t>
            </a:r>
          </a:p>
          <a:p>
            <a:pPr defTabSz="957227">
              <a:defRPr/>
            </a:pPr>
            <a:r>
              <a:rPr lang="en-US" b="0" i="0" u="none" dirty="0"/>
              <a:t>My goal today is to share with you how you can reach all generations so not only do you retain assets when clients pass away, you also continue to build a great practice for today and tomorrow. </a:t>
            </a:r>
          </a:p>
          <a:p>
            <a:pPr defTabSz="957227">
              <a:defRPr/>
            </a:pPr>
            <a:endParaRPr lang="en-US" b="0" i="0" u="none" dirty="0"/>
          </a:p>
        </p:txBody>
      </p:sp>
      <p:sp>
        <p:nvSpPr>
          <p:cNvPr id="2" name="Slide Number Placeholder 1"/>
          <p:cNvSpPr>
            <a:spLocks noGrp="1"/>
          </p:cNvSpPr>
          <p:nvPr>
            <p:ph type="sldNum" sz="quarter" idx="10"/>
          </p:nvPr>
        </p:nvSpPr>
        <p:spPr/>
        <p:txBody>
          <a:bodyPr/>
          <a:lstStyle/>
          <a:p>
            <a:fld id="{C165586F-F50F-4D43-9298-40FFB33B0991}" type="slidenum">
              <a:rPr lang="en-US" smtClean="0"/>
              <a:t>4</a:t>
            </a:fld>
            <a:endParaRPr lang="en-US"/>
          </a:p>
        </p:txBody>
      </p:sp>
    </p:spTree>
    <p:extLst>
      <p:ext uri="{BB962C8B-B14F-4D97-AF65-F5344CB8AC3E}">
        <p14:creationId xmlns:p14="http://schemas.microsoft.com/office/powerpoint/2010/main" val="19230153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We also have additional materials you can use with your clients. </a:t>
            </a:r>
          </a:p>
          <a:p>
            <a:pPr defTabSz="957329">
              <a:defRPr/>
            </a:pPr>
            <a:r>
              <a:rPr lang="en-US" dirty="0"/>
              <a:t>Working</a:t>
            </a:r>
            <a:r>
              <a:rPr lang="en-US" baseline="0" dirty="0"/>
              <a:t> with a family to put this life organizer together, or you can use an online vault, prompts the need for conversations with the next generations. You can help the clients fill their binders with the most valuable information, help them get everything organized, use it as your guide for the action items they still need to complete, and it also allows you to request conversations, family meetings, and interaction with the next generations. This sets you up to be the advisor of choice not only for the client, but for generations to come. </a:t>
            </a:r>
          </a:p>
          <a:p>
            <a:pPr defTabSz="957329">
              <a:defRPr/>
            </a:pPr>
            <a:r>
              <a:rPr lang="en-US" dirty="0"/>
              <a:t>You can also conduct a survey with your clients to uncover key issues of </a:t>
            </a:r>
            <a:r>
              <a:rPr lang="en-US" i="1" dirty="0"/>
              <a:t>their</a:t>
            </a:r>
            <a:r>
              <a:rPr lang="en-US" dirty="0"/>
              <a:t> next generation and </a:t>
            </a:r>
            <a:r>
              <a:rPr lang="en-US" i="1" dirty="0"/>
              <a:t>their</a:t>
            </a:r>
            <a:r>
              <a:rPr lang="en-US" dirty="0"/>
              <a:t> financial education. The survey can be conducted in person, using paper, or by an online survey. After the survey, you can then deliver your customized recommendations of how you can serve their next generation with specifics such as planning, budget guidance, investment education, books, videos, family meeting, conference call, and so on. This allows you to initiate conversations with the next generation led by the parents’ intentions.</a:t>
            </a:r>
          </a:p>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40</a:t>
            </a:fld>
            <a:endParaRPr lang="en-US"/>
          </a:p>
        </p:txBody>
      </p:sp>
    </p:spTree>
    <p:extLst>
      <p:ext uri="{BB962C8B-B14F-4D97-AF65-F5344CB8AC3E}">
        <p14:creationId xmlns:p14="http://schemas.microsoft.com/office/powerpoint/2010/main" val="3954592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8"/>
          <p:cNvSpPr>
            <a:spLocks noGrp="1" noRot="1" noChangeAspect="1" noChangeArrowheads="1" noTextEdit="1"/>
          </p:cNvSpPr>
          <p:nvPr>
            <p:ph type="sldImg"/>
          </p:nvPr>
        </p:nvSpPr>
        <p:spPr>
          <a:xfrm>
            <a:off x="1798638" y="285750"/>
            <a:ext cx="3798887" cy="2849563"/>
          </a:xfrm>
          <a:ln/>
        </p:spPr>
      </p:sp>
      <p:sp>
        <p:nvSpPr>
          <p:cNvPr id="57346" name="Rectangle 9"/>
          <p:cNvSpPr>
            <a:spLocks noGrp="1" noChangeArrowheads="1"/>
          </p:cNvSpPr>
          <p:nvPr>
            <p:ph type="body" idx="1"/>
          </p:nvPr>
        </p:nvSpPr>
        <p:spPr>
          <a:noFill/>
        </p:spPr>
        <p:txBody>
          <a:bodyPr/>
          <a:lstStyle/>
          <a:p>
            <a:r>
              <a:rPr lang="en-US" dirty="0"/>
              <a:t>Reinforcing your value starts with truly</a:t>
            </a:r>
            <a:r>
              <a:rPr lang="en-US" baseline="0" dirty="0"/>
              <a:t> being able to define that value without boasting in many different situations—not just in the funnel conversation. At </a:t>
            </a:r>
            <a:r>
              <a:rPr lang="en-US" dirty="0"/>
              <a:t>John Hancock Investments, we have created a great tool called the Value Book. Our business consultants are able to come in, sit down with you and discuss what it is you do. We’re not there to educate you. You have your own business, and you know it better than anyone. We are excellent moderators. We listen to what you have to say, talk to your whole team, and help you figure out ways</a:t>
            </a:r>
            <a:r>
              <a:rPr lang="en-US" baseline="0" dirty="0"/>
              <a:t> to communicate your value in every aspect of your business</a:t>
            </a:r>
            <a:r>
              <a:rPr lang="en-US" dirty="0"/>
              <a:t>. What do you deliver to your clients?  What do you believe in? How are you going to articulate that to the clients?</a:t>
            </a:r>
            <a:r>
              <a:rPr lang="en-US" baseline="0" dirty="0"/>
              <a:t> </a:t>
            </a:r>
            <a:r>
              <a:rPr lang="en-US" dirty="0"/>
              <a:t> If you’d like to set up a meeting, please let us know.</a:t>
            </a:r>
          </a:p>
          <a:p>
            <a:endParaRPr lang="en-US" dirty="0"/>
          </a:p>
        </p:txBody>
      </p:sp>
    </p:spTree>
    <p:extLst>
      <p:ext uri="{BB962C8B-B14F-4D97-AF65-F5344CB8AC3E}">
        <p14:creationId xmlns:p14="http://schemas.microsoft.com/office/powerpoint/2010/main" val="18985113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There</a:t>
            </a:r>
            <a:r>
              <a:rPr lang="en-US" baseline="0" dirty="0"/>
              <a:t> were many reports in the 1990s of the demise of Apple. In 1997 Steve Jobs was rehired, made a deal with Microsoft to offer Microsoft Office on Mac computers and began a reinvention of their computers. In 2001, Apple released the iPod in 2001, launched iTunes in 2003, and in 2007 the iPhone. From demise to success story. It is possible to reinvent—and necessary. To avoid a Kodak Moment, are you creating generational diversity in your practice?</a:t>
            </a:r>
          </a:p>
          <a:p>
            <a:pPr defTabSz="957329">
              <a:defRPr/>
            </a:pPr>
            <a:endParaRPr lang="en-US" baseline="0" dirty="0"/>
          </a:p>
          <a:p>
            <a:pPr defTabSz="957329">
              <a:defRPr/>
            </a:pPr>
            <a:r>
              <a:rPr lang="en-US" sz="1300" i="1" dirty="0"/>
              <a:t>Source: “Apple Computer, Inc.,” Library of Congress, Business References Services, 2008.</a:t>
            </a:r>
            <a:endParaRPr lang="de-DE" sz="1300" i="1" dirty="0">
              <a:cs typeface="Calibri" panose="020F0502020204030204" pitchFamily="34" charset="0"/>
            </a:endParaRPr>
          </a:p>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42</a:t>
            </a:fld>
            <a:endParaRPr lang="en-US"/>
          </a:p>
        </p:txBody>
      </p:sp>
    </p:spTree>
    <p:extLst>
      <p:ext uri="{BB962C8B-B14F-4D97-AF65-F5344CB8AC3E}">
        <p14:creationId xmlns:p14="http://schemas.microsoft.com/office/powerpoint/2010/main" val="31981698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8"/>
          <p:cNvSpPr>
            <a:spLocks noGrp="1" noRot="1" noChangeAspect="1" noChangeArrowheads="1" noTextEdit="1"/>
          </p:cNvSpPr>
          <p:nvPr>
            <p:ph type="sldImg"/>
          </p:nvPr>
        </p:nvSpPr>
        <p:spPr>
          <a:xfrm>
            <a:off x="1774825" y="284163"/>
            <a:ext cx="3768725" cy="2825750"/>
          </a:xfrm>
          <a:ln/>
        </p:spPr>
      </p:sp>
      <p:sp>
        <p:nvSpPr>
          <p:cNvPr id="94210" name="Rectangle 9"/>
          <p:cNvSpPr>
            <a:spLocks noGrp="1" noChangeArrowheads="1"/>
          </p:cNvSpPr>
          <p:nvPr>
            <p:ph type="body" idx="1"/>
          </p:nvPr>
        </p:nvSpPr>
        <p:spPr>
          <a:noFill/>
        </p:spPr>
        <p:txBody>
          <a:bodyPr/>
          <a:lstStyle/>
          <a:p>
            <a:pPr defTabSz="957468">
              <a:defRPr/>
            </a:pPr>
            <a:r>
              <a:rPr lang="en-US" dirty="0"/>
              <a:t>Now it’s time to take action. </a:t>
            </a:r>
            <a:r>
              <a:rPr lang="en-US" sz="1300" dirty="0">
                <a:solidFill>
                  <a:schemeClr val="tx2"/>
                </a:solidFill>
              </a:rPr>
              <a:t>Develop your core value funnels so your clients and their family and friends can clearly articulate what you do</a:t>
            </a:r>
            <a:r>
              <a:rPr lang="en-US" sz="1300" dirty="0">
                <a:solidFill>
                  <a:srgbClr val="FFFFFF"/>
                </a:solidFill>
              </a:rPr>
              <a:t>.</a:t>
            </a:r>
            <a:r>
              <a:rPr lang="en-US" dirty="0"/>
              <a:t> </a:t>
            </a:r>
            <a:r>
              <a:rPr lang="en-US" baseline="0" dirty="0"/>
              <a:t>We believe that you should find a communication strategy to effectively reach out using some of the ideas we shared here today to innovate your practice with the next generation. </a:t>
            </a:r>
            <a:r>
              <a:rPr lang="en-US" sz="1300" dirty="0">
                <a:solidFill>
                  <a:schemeClr val="tx2"/>
                </a:solidFill>
              </a:rPr>
              <a:t>Focus on the language to use with each generation to start </a:t>
            </a:r>
            <a:r>
              <a:rPr lang="en-US" sz="1300" dirty="0"/>
              <a:t>your funnel conversation, then create and execute on a plan to reach out to the next generation.  </a:t>
            </a:r>
            <a:endParaRPr lang="en-US" baseline="0" dirty="0"/>
          </a:p>
          <a:p>
            <a:endParaRPr lang="en-US" dirty="0"/>
          </a:p>
          <a:p>
            <a:r>
              <a:rPr lang="en-US" dirty="0"/>
              <a:t>Please</a:t>
            </a:r>
            <a:r>
              <a:rPr lang="en-US" baseline="0" dirty="0"/>
              <a:t> take advantage of the resources that y</a:t>
            </a:r>
            <a:r>
              <a:rPr lang="en-US" dirty="0"/>
              <a:t>our local John Hancock Investments Business Consultant can bring, through the funnel</a:t>
            </a:r>
            <a:r>
              <a:rPr lang="en-US" baseline="0" dirty="0"/>
              <a:t> value presentation and laminated sheet, as well as assisting in creating your value proposition for all generations, and help you think through best practice strategies. </a:t>
            </a:r>
            <a:r>
              <a:rPr lang="en-US" dirty="0"/>
              <a:t>I appreciate your time and attention.</a:t>
            </a:r>
            <a:r>
              <a:rPr lang="en-US" baseline="0" dirty="0"/>
              <a:t> I </a:t>
            </a:r>
            <a:r>
              <a:rPr lang="en-US" dirty="0"/>
              <a:t>look forward to letting us help </a:t>
            </a:r>
            <a:r>
              <a:rPr lang="en-US" b="1" dirty="0"/>
              <a:t>you</a:t>
            </a:r>
            <a:r>
              <a:rPr lang="en-US" dirty="0"/>
              <a:t> communicate </a:t>
            </a:r>
            <a:r>
              <a:rPr lang="en-US" b="1" dirty="0"/>
              <a:t>your</a:t>
            </a:r>
            <a:r>
              <a:rPr lang="en-US" dirty="0"/>
              <a:t> value. Thank you.</a:t>
            </a:r>
          </a:p>
        </p:txBody>
      </p:sp>
    </p:spTree>
    <p:extLst>
      <p:ext uri="{BB962C8B-B14F-4D97-AF65-F5344CB8AC3E}">
        <p14:creationId xmlns:p14="http://schemas.microsoft.com/office/powerpoint/2010/main" val="8334356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Rot="1" noChangeAspect="1" noChangeArrowheads="1" noTextEdit="1"/>
          </p:cNvSpPr>
          <p:nvPr>
            <p:ph type="sldImg"/>
          </p:nvPr>
        </p:nvSpPr>
        <p:spPr>
          <a:xfrm>
            <a:off x="1800225" y="285750"/>
            <a:ext cx="3798888" cy="2849563"/>
          </a:xfrm>
          <a:ln/>
        </p:spPr>
      </p:sp>
      <p:sp>
        <p:nvSpPr>
          <p:cNvPr id="67587" name="Rectangle 6"/>
          <p:cNvSpPr>
            <a:spLocks noGrp="1" noChangeArrowheads="1"/>
          </p:cNvSpPr>
          <p:nvPr>
            <p:ph type="body" idx="1"/>
          </p:nvPr>
        </p:nvSpPr>
        <p:spPr>
          <a:xfrm>
            <a:off x="582063" y="3257105"/>
            <a:ext cx="6560159" cy="6031856"/>
          </a:xfrm>
          <a:noFill/>
        </p:spPr>
        <p:txBody>
          <a:bodyPr/>
          <a:lstStyle/>
          <a:p>
            <a:r>
              <a:rPr lang="en-US" altLang="en-US" dirty="0"/>
              <a:t>Throughout this presentation, I’ve used resources and tools from John Hancock Investments. </a:t>
            </a:r>
          </a:p>
          <a:p>
            <a:endParaRPr lang="en-US" altLang="en-US" dirty="0"/>
          </a:p>
        </p:txBody>
      </p:sp>
      <p:sp>
        <p:nvSpPr>
          <p:cNvPr id="4" name="Slide Number Placeholder 1"/>
          <p:cNvSpPr>
            <a:spLocks noGrp="1"/>
          </p:cNvSpPr>
          <p:nvPr>
            <p:ph type="sldNum" sz="quarter" idx="5"/>
          </p:nvPr>
        </p:nvSpPr>
        <p:spPr bwMode="auto">
          <a:xfrm>
            <a:off x="4188908" y="9193964"/>
            <a:ext cx="3205076" cy="4849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33" tIns="47866" rIns="95733" bIns="47866"/>
          <a:lstStyle>
            <a:lvl1pPr eaLnBrk="0" hangingPunct="0">
              <a:spcBef>
                <a:spcPct val="30000"/>
              </a:spcBef>
              <a:defRPr sz="1300">
                <a:solidFill>
                  <a:schemeClr val="tx1"/>
                </a:solidFill>
                <a:latin typeface="Calibri" pitchFamily="34" charset="0"/>
              </a:defRPr>
            </a:lvl1pPr>
            <a:lvl2pPr marL="824925" indent="-317156" eaLnBrk="0" hangingPunct="0">
              <a:spcBef>
                <a:spcPct val="30000"/>
              </a:spcBef>
              <a:defRPr sz="1300">
                <a:solidFill>
                  <a:schemeClr val="tx1"/>
                </a:solidFill>
                <a:latin typeface="Calibri" pitchFamily="34" charset="0"/>
              </a:defRPr>
            </a:lvl2pPr>
            <a:lvl3pPr marL="1270227" indent="-253084" eaLnBrk="0" hangingPunct="0">
              <a:spcBef>
                <a:spcPct val="30000"/>
              </a:spcBef>
              <a:defRPr sz="1300">
                <a:solidFill>
                  <a:schemeClr val="tx1"/>
                </a:solidFill>
                <a:latin typeface="Calibri" pitchFamily="34" charset="0"/>
              </a:defRPr>
            </a:lvl3pPr>
            <a:lvl4pPr marL="1777995" indent="-253084" eaLnBrk="0" hangingPunct="0">
              <a:spcBef>
                <a:spcPct val="30000"/>
              </a:spcBef>
              <a:defRPr sz="1300">
                <a:solidFill>
                  <a:schemeClr val="tx1"/>
                </a:solidFill>
                <a:latin typeface="Calibri" pitchFamily="34" charset="0"/>
              </a:defRPr>
            </a:lvl4pPr>
            <a:lvl5pPr marL="2285766" indent="-253084" eaLnBrk="0" hangingPunct="0">
              <a:spcBef>
                <a:spcPct val="30000"/>
              </a:spcBef>
              <a:defRPr sz="1300">
                <a:solidFill>
                  <a:schemeClr val="tx1"/>
                </a:solidFill>
                <a:latin typeface="Calibri" pitchFamily="34" charset="0"/>
              </a:defRPr>
            </a:lvl5pPr>
            <a:lvl6pPr marL="2747084" indent="-253084" eaLnBrk="0" fontAlgn="base" hangingPunct="0">
              <a:spcBef>
                <a:spcPct val="30000"/>
              </a:spcBef>
              <a:spcAft>
                <a:spcPct val="0"/>
              </a:spcAft>
              <a:defRPr sz="1300">
                <a:solidFill>
                  <a:schemeClr val="tx1"/>
                </a:solidFill>
                <a:latin typeface="Calibri" pitchFamily="34" charset="0"/>
              </a:defRPr>
            </a:lvl6pPr>
            <a:lvl7pPr marL="3208401" indent="-253084" eaLnBrk="0" fontAlgn="base" hangingPunct="0">
              <a:spcBef>
                <a:spcPct val="30000"/>
              </a:spcBef>
              <a:spcAft>
                <a:spcPct val="0"/>
              </a:spcAft>
              <a:defRPr sz="1300">
                <a:solidFill>
                  <a:schemeClr val="tx1"/>
                </a:solidFill>
                <a:latin typeface="Calibri" pitchFamily="34" charset="0"/>
              </a:defRPr>
            </a:lvl7pPr>
            <a:lvl8pPr marL="3669720" indent="-253084" eaLnBrk="0" fontAlgn="base" hangingPunct="0">
              <a:spcBef>
                <a:spcPct val="30000"/>
              </a:spcBef>
              <a:spcAft>
                <a:spcPct val="0"/>
              </a:spcAft>
              <a:defRPr sz="1300">
                <a:solidFill>
                  <a:schemeClr val="tx1"/>
                </a:solidFill>
                <a:latin typeface="Calibri" pitchFamily="34" charset="0"/>
              </a:defRPr>
            </a:lvl8pPr>
            <a:lvl9pPr marL="4131037" indent="-253084" eaLnBrk="0" fontAlgn="base" hangingPunct="0">
              <a:spcBef>
                <a:spcPct val="30000"/>
              </a:spcBef>
              <a:spcAft>
                <a:spcPct val="0"/>
              </a:spcAft>
              <a:defRPr sz="1300">
                <a:solidFill>
                  <a:schemeClr val="tx1"/>
                </a:solidFill>
                <a:latin typeface="Calibri" pitchFamily="34" charset="0"/>
              </a:defRPr>
            </a:lvl9pPr>
          </a:lstStyle>
          <a:p>
            <a:pPr eaLnBrk="1" hangingPunct="1">
              <a:spcBef>
                <a:spcPct val="0"/>
              </a:spcBef>
            </a:pPr>
            <a:fld id="{DC7540D4-0113-4D5C-8833-D14E81269212}" type="slidenum">
              <a:rPr lang="en-US" altLang="en-US" smtClean="0">
                <a:ea typeface="Arial Unicode MS" pitchFamily="34" charset="-128"/>
              </a:rPr>
              <a:pPr eaLnBrk="1" hangingPunct="1">
                <a:spcBef>
                  <a:spcPct val="0"/>
                </a:spcBef>
              </a:pPr>
              <a:t>44</a:t>
            </a:fld>
            <a:endParaRPr lang="en-US" altLang="en-US" dirty="0">
              <a:ea typeface="Arial Unicode MS" pitchFamily="34" charset="-128"/>
            </a:endParaRPr>
          </a:p>
        </p:txBody>
      </p:sp>
    </p:spTree>
    <p:extLst>
      <p:ext uri="{BB962C8B-B14F-4D97-AF65-F5344CB8AC3E}">
        <p14:creationId xmlns:p14="http://schemas.microsoft.com/office/powerpoint/2010/main" val="2083551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8"/>
          <p:cNvSpPr>
            <a:spLocks noGrp="1" noRot="1" noChangeAspect="1" noChangeArrowheads="1" noTextEdit="1"/>
          </p:cNvSpPr>
          <p:nvPr>
            <p:ph type="sldImg"/>
          </p:nvPr>
        </p:nvSpPr>
        <p:spPr>
          <a:xfrm>
            <a:off x="1774825" y="284163"/>
            <a:ext cx="3768725" cy="2825750"/>
          </a:xfrm>
          <a:ln/>
        </p:spPr>
      </p:sp>
      <p:sp>
        <p:nvSpPr>
          <p:cNvPr id="2" name="Notes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1157230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227">
              <a:defRPr/>
            </a:pPr>
            <a:r>
              <a:rPr lang="en-US" dirty="0"/>
              <a:t>We’ve all seen charts like this before. Here are the facts:</a:t>
            </a:r>
          </a:p>
          <a:p>
            <a:pPr defTabSz="957227">
              <a:defRPr/>
            </a:pPr>
            <a:r>
              <a:rPr lang="en-US" dirty="0"/>
              <a:t>Boomers are still inheriting money from their parents, the so-called silent generation. Wealth transfer from Boomers starts now and will continue over the next 30 to 40 years. Starting in 2026, eight years from now, every five years, 10% of the country’s wealth will change hands. The amount of money that transfers will peak in 2036, with an estimated $30 trillion being passed down from one generation to the next.  </a:t>
            </a:r>
          </a:p>
          <a:p>
            <a:pPr defTabSz="957227">
              <a:defRPr/>
            </a:pPr>
            <a:r>
              <a:rPr lang="en-US" b="1" u="sng" dirty="0"/>
              <a:t>But, make no mistake about it, due to the challenge and the opportunity that I just shared, there will be advisors who are aggregators of new clients and AUM, and, unfortunately, there will be advisors on the opposite side of that transaction that will be transferring their clients and AUM to those aggregators.  </a:t>
            </a:r>
          </a:p>
          <a:p>
            <a:endParaRPr lang="en-US" baseline="0" dirty="0"/>
          </a:p>
        </p:txBody>
      </p:sp>
      <p:sp>
        <p:nvSpPr>
          <p:cNvPr id="4" name="Slide Number Placeholder 3"/>
          <p:cNvSpPr>
            <a:spLocks noGrp="1"/>
          </p:cNvSpPr>
          <p:nvPr>
            <p:ph type="sldNum" sz="quarter" idx="10"/>
          </p:nvPr>
        </p:nvSpPr>
        <p:spPr>
          <a:xfrm>
            <a:off x="4143272" y="9120150"/>
            <a:ext cx="3170255" cy="479399"/>
          </a:xfrm>
          <a:prstGeom prst="rect">
            <a:avLst/>
          </a:prstGeom>
        </p:spPr>
        <p:txBody>
          <a:bodyPr lIns="95733" tIns="47866" rIns="95733" bIns="47866"/>
          <a:lstStyle/>
          <a:p>
            <a:fld id="{53C0578F-8C6C-C641-B048-8452BD7F6B33}" type="slidenum">
              <a:rPr lang="en-US" smtClean="0"/>
              <a:t>5</a:t>
            </a:fld>
            <a:endParaRPr lang="en-US" dirty="0"/>
          </a:p>
        </p:txBody>
      </p:sp>
    </p:spTree>
    <p:extLst>
      <p:ext uri="{BB962C8B-B14F-4D97-AF65-F5344CB8AC3E}">
        <p14:creationId xmlns:p14="http://schemas.microsoft.com/office/powerpoint/2010/main" val="1618236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8"/>
          <p:cNvSpPr>
            <a:spLocks noGrp="1" noRot="1" noChangeAspect="1" noChangeArrowheads="1" noTextEdit="1"/>
          </p:cNvSpPr>
          <p:nvPr>
            <p:ph type="sldImg"/>
          </p:nvPr>
        </p:nvSpPr>
        <p:spPr>
          <a:xfrm>
            <a:off x="1774825" y="284163"/>
            <a:ext cx="3768725" cy="2825750"/>
          </a:xfrm>
          <a:ln/>
        </p:spPr>
      </p:sp>
      <p:sp>
        <p:nvSpPr>
          <p:cNvPr id="18434" name="Rectangle 9"/>
          <p:cNvSpPr>
            <a:spLocks noGrp="1" noChangeArrowheads="1"/>
          </p:cNvSpPr>
          <p:nvPr>
            <p:ph type="body" idx="1"/>
          </p:nvPr>
        </p:nvSpPr>
        <p:spPr>
          <a:noFill/>
        </p:spPr>
        <p:txBody>
          <a:bodyPr/>
          <a:lstStyle/>
          <a:p>
            <a:pPr defTabSz="957329">
              <a:defRPr/>
            </a:pPr>
            <a:r>
              <a:rPr lang="en-US" dirty="0"/>
              <a:t>Today</a:t>
            </a:r>
            <a:r>
              <a:rPr lang="en-US" baseline="0" dirty="0"/>
              <a:t> we’re going to discuss three objectives for building a sustainable, valuable practice for years to come, no matter where you are in the stage of your practice. First we’ll talk about generational intelligence. What do we need to know about the different generations? Second, we’ll share ideas for communicating your value to all generations. And third, we’ll learn about strategies for retaining the next generation, which could be any of the three—Baby Boomers, who are still receiving assets from the generation before them (the Silent Generation), as well as Gen Xers and Millennials, who have just begun receiving assets from the generations before </a:t>
            </a:r>
            <a:r>
              <a:rPr lang="en-US" b="1" baseline="0" dirty="0"/>
              <a:t>them</a:t>
            </a:r>
            <a:r>
              <a:rPr lang="en-US" baseline="0" dirty="0"/>
              <a:t>.</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6</a:t>
            </a:fld>
            <a:endParaRPr lang="en-US"/>
          </a:p>
        </p:txBody>
      </p:sp>
    </p:spTree>
    <p:extLst>
      <p:ext uri="{BB962C8B-B14F-4D97-AF65-F5344CB8AC3E}">
        <p14:creationId xmlns:p14="http://schemas.microsoft.com/office/powerpoint/2010/main" val="4066041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r>
              <a:rPr lang="en-US" dirty="0"/>
              <a:t>So let’s take a little</a:t>
            </a:r>
            <a:r>
              <a:rPr lang="en-US" baseline="0" dirty="0"/>
              <a:t> starter quiz to determine where you’re at in your generational intelligence—your understanding of all the generations.</a:t>
            </a: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7</a:t>
            </a:fld>
            <a:endParaRPr lang="en-US"/>
          </a:p>
        </p:txBody>
      </p:sp>
    </p:spTree>
    <p:extLst>
      <p:ext uri="{BB962C8B-B14F-4D97-AF65-F5344CB8AC3E}">
        <p14:creationId xmlns:p14="http://schemas.microsoft.com/office/powerpoint/2010/main" val="340201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8</a:t>
            </a:fld>
            <a:endParaRPr lang="en-US"/>
          </a:p>
        </p:txBody>
      </p:sp>
    </p:spTree>
    <p:extLst>
      <p:ext uri="{BB962C8B-B14F-4D97-AF65-F5344CB8AC3E}">
        <p14:creationId xmlns:p14="http://schemas.microsoft.com/office/powerpoint/2010/main" val="338671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8"/>
          <p:cNvSpPr>
            <a:spLocks noGrp="1" noRot="1" noChangeAspect="1" noChangeArrowheads="1" noTextEdit="1"/>
          </p:cNvSpPr>
          <p:nvPr>
            <p:ph type="sldImg"/>
          </p:nvPr>
        </p:nvSpPr>
        <p:spPr>
          <a:xfrm>
            <a:off x="1774825" y="284163"/>
            <a:ext cx="3768725" cy="2825750"/>
          </a:xfrm>
          <a:ln/>
        </p:spPr>
      </p:sp>
      <p:sp>
        <p:nvSpPr>
          <p:cNvPr id="28674" name="Rectangle 9"/>
          <p:cNvSpPr>
            <a:spLocks noGrp="1" noChangeArrowheads="1"/>
          </p:cNvSpPr>
          <p:nvPr>
            <p:ph type="body" idx="1"/>
          </p:nvPr>
        </p:nvSpPr>
        <p:spPr>
          <a:noFill/>
        </p:spPr>
        <p:txBody>
          <a:bodyPr/>
          <a:lstStyle/>
          <a:p>
            <a:pPr defTabSz="957329">
              <a:defRPr/>
            </a:pPr>
            <a:endParaRPr lang="en-US" dirty="0"/>
          </a:p>
        </p:txBody>
      </p:sp>
      <p:sp>
        <p:nvSpPr>
          <p:cNvPr id="2" name="Slide Number Placeholder 1"/>
          <p:cNvSpPr>
            <a:spLocks noGrp="1"/>
          </p:cNvSpPr>
          <p:nvPr>
            <p:ph type="sldNum" sz="quarter" idx="10"/>
          </p:nvPr>
        </p:nvSpPr>
        <p:spPr/>
        <p:txBody>
          <a:bodyPr/>
          <a:lstStyle/>
          <a:p>
            <a:fld id="{C165586F-F50F-4D43-9298-40FFB33B0991}" type="slidenum">
              <a:rPr lang="en-US" smtClean="0"/>
              <a:t>9</a:t>
            </a:fld>
            <a:endParaRPr lang="en-US"/>
          </a:p>
        </p:txBody>
      </p:sp>
    </p:spTree>
    <p:extLst>
      <p:ext uri="{BB962C8B-B14F-4D97-AF65-F5344CB8AC3E}">
        <p14:creationId xmlns:p14="http://schemas.microsoft.com/office/powerpoint/2010/main" val="1232930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1129"/>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5"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6713" y="257175"/>
            <a:ext cx="2109787" cy="6181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7350" y="257175"/>
            <a:ext cx="6176963" cy="6181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5"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Text Placeholder 7"/>
          <p:cNvSpPr>
            <a:spLocks noGrp="1"/>
          </p:cNvSpPr>
          <p:nvPr>
            <p:ph type="body" sz="quarter" idx="13"/>
          </p:nvPr>
        </p:nvSpPr>
        <p:spPr>
          <a:xfrm>
            <a:off x="455613" y="1254605"/>
            <a:ext cx="8231187" cy="483377"/>
          </a:xfrm>
          <a:prstGeom prst="rect">
            <a:avLst/>
          </a:prstGeom>
        </p:spPr>
        <p:txBody>
          <a:bodyPr/>
          <a:lstStyle>
            <a:lvl1pPr marL="0" indent="0">
              <a:lnSpc>
                <a:spcPts val="2600"/>
              </a:lnSpc>
              <a:spcBef>
                <a:spcPts val="600"/>
              </a:spcBef>
              <a:defRPr sz="2400">
                <a:solidFill>
                  <a:schemeClr val="accent2"/>
                </a:solidFill>
              </a:defRPr>
            </a:lvl1pPr>
            <a:lvl2pPr>
              <a:defRPr sz="2800">
                <a:solidFill>
                  <a:schemeClr val="accent2"/>
                </a:solidFill>
              </a:defRPr>
            </a:lvl2pPr>
            <a:lvl3pPr>
              <a:defRPr sz="2800">
                <a:solidFill>
                  <a:schemeClr val="accent2"/>
                </a:solidFill>
              </a:defRPr>
            </a:lvl3pPr>
            <a:lvl4pPr>
              <a:defRPr sz="2800">
                <a:solidFill>
                  <a:schemeClr val="accent2"/>
                </a:solidFill>
              </a:defRPr>
            </a:lvl4pPr>
            <a:lvl5pPr>
              <a:defRPr sz="2800">
                <a:solidFill>
                  <a:schemeClr val="accent2"/>
                </a:solidFill>
              </a:defRPr>
            </a:lvl5pPr>
          </a:lstStyle>
          <a:p>
            <a:pPr lvl="0"/>
            <a:r>
              <a:rPr lang="en-US" dirty="0"/>
              <a:t>Click to edit Master text styles</a:t>
            </a:r>
          </a:p>
        </p:txBody>
      </p:sp>
      <p:sp>
        <p:nvSpPr>
          <p:cNvPr id="8" name="Text Placeholder 7"/>
          <p:cNvSpPr>
            <a:spLocks noGrp="1"/>
          </p:cNvSpPr>
          <p:nvPr>
            <p:ph type="body" sz="quarter" idx="14"/>
          </p:nvPr>
        </p:nvSpPr>
        <p:spPr>
          <a:xfrm>
            <a:off x="455613" y="6180836"/>
            <a:ext cx="8231187" cy="406400"/>
          </a:xfrm>
          <a:prstGeom prst="rect">
            <a:avLst/>
          </a:prstGeom>
        </p:spPr>
        <p:txBody>
          <a:bodyPr tIns="0" bIns="0" anchor="b"/>
          <a:lstStyle>
            <a:lvl1pPr marL="0" indent="0">
              <a:lnSpc>
                <a:spcPts val="900"/>
              </a:lnSpc>
              <a:spcBef>
                <a:spcPts val="200"/>
              </a:spcBef>
              <a:defRPr sz="850"/>
            </a:lvl1pPr>
            <a:lvl2pPr>
              <a:defRPr sz="850"/>
            </a:lvl2pPr>
            <a:lvl3pPr>
              <a:defRPr sz="850"/>
            </a:lvl3pPr>
            <a:lvl4pPr>
              <a:defRPr sz="850"/>
            </a:lvl4pPr>
            <a:lvl5pPr>
              <a:defRPr sz="850"/>
            </a:lvl5pPr>
          </a:lstStyle>
          <a:p>
            <a:pPr lvl="0"/>
            <a:r>
              <a:rPr lang="en-US" dirty="0"/>
              <a:t>Click to edit Master text styles</a:t>
            </a:r>
          </a:p>
        </p:txBody>
      </p:sp>
      <p:sp>
        <p:nvSpPr>
          <p:cNvPr id="10" name="Title Placeholder 1"/>
          <p:cNvSpPr>
            <a:spLocks noGrp="1"/>
          </p:cNvSpPr>
          <p:nvPr>
            <p:ph type="title"/>
          </p:nvPr>
        </p:nvSpPr>
        <p:spPr bwMode="auto">
          <a:xfrm>
            <a:off x="594360" y="211015"/>
            <a:ext cx="8243408" cy="969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nSpc>
                <a:spcPts val="3200"/>
              </a:lnSpc>
              <a:defRPr sz="3600"/>
            </a:lvl1pPr>
          </a:lstStyle>
          <a:p>
            <a:pPr lvl="0"/>
            <a:r>
              <a:rPr lang="en-US" altLang="en-US" dirty="0"/>
              <a:t>Click to edit Master title style </a:t>
            </a:r>
          </a:p>
        </p:txBody>
      </p:sp>
      <p:sp>
        <p:nvSpPr>
          <p:cNvPr id="9"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11"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extLst>
      <p:ext uri="{BB962C8B-B14F-4D97-AF65-F5344CB8AC3E}">
        <p14:creationId xmlns:p14="http://schemas.microsoft.com/office/powerpoint/2010/main" val="311476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6"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5"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7350" y="1768475"/>
            <a:ext cx="4143375" cy="467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3125" y="1768475"/>
            <a:ext cx="4143375" cy="467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8" name="Slide Number Placeholder 1"/>
          <p:cNvSpPr>
            <a:spLocks noGrp="1"/>
          </p:cNvSpPr>
          <p:nvPr>
            <p:ph type="sldNum" sz="quarter" idx="10"/>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4"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3"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6"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30"/>
          <p:cNvSpPr>
            <a:spLocks noChangeArrowheads="1"/>
          </p:cNvSpPr>
          <p:nvPr userDrawn="1"/>
        </p:nvSpPr>
        <p:spPr bwMode="auto">
          <a:xfrm>
            <a:off x="927100" y="6640513"/>
            <a:ext cx="7289800" cy="122237"/>
          </a:xfrm>
          <a:prstGeom prst="rect">
            <a:avLst/>
          </a:prstGeom>
          <a:noFill/>
          <a:ln>
            <a:noFill/>
          </a:ln>
          <a:effectLst/>
          <a:extLst/>
        </p:spPr>
        <p:txBody>
          <a:bodyPr lIns="0" tIns="0" rIns="0" bIns="0" anchor="ctr">
            <a:spAutoFit/>
          </a:bodyPr>
          <a:lstStyle/>
          <a:p>
            <a:pPr algn="ctr" eaLnBrk="0" hangingPunct="0">
              <a:defRPr/>
            </a:pPr>
            <a:r>
              <a:rPr lang="en-US" sz="800" b="0" dirty="0">
                <a:solidFill>
                  <a:srgbClr val="000000"/>
                </a:solidFill>
              </a:rPr>
              <a:t>THIS MATERIAL IS FOR INSTITUTIONAL/BROKER-DEALER USE ONLY. NOT FOR DISTRIBUTION OR USE WITH THE PUBLIC.</a:t>
            </a:r>
          </a:p>
        </p:txBody>
      </p:sp>
      <p:sp>
        <p:nvSpPr>
          <p:cNvPr id="6"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300038" y="284163"/>
            <a:ext cx="8539162" cy="1087437"/>
          </a:xfrm>
          <a:prstGeom prst="rect">
            <a:avLst/>
          </a:prstGeom>
          <a:solidFill>
            <a:schemeClr val="accent1"/>
          </a:solidFill>
          <a:ln>
            <a:noFill/>
          </a:ln>
          <a:effectLst/>
          <a:extLst/>
        </p:spPr>
        <p:txBody>
          <a:bodyPr wrap="none" anchor="ctr"/>
          <a:lstStyle/>
          <a:p>
            <a:pPr eaLnBrk="0" hangingPunct="0">
              <a:defRPr/>
            </a:pPr>
            <a:endParaRPr lang="en-US">
              <a:ea typeface="+mn-ea"/>
              <a:cs typeface="+mn-cs"/>
            </a:endParaRPr>
          </a:p>
        </p:txBody>
      </p:sp>
      <p:sp>
        <p:nvSpPr>
          <p:cNvPr id="1033" name="Rectangle 9"/>
          <p:cNvSpPr>
            <a:spLocks noChangeArrowheads="1"/>
          </p:cNvSpPr>
          <p:nvPr userDrawn="1"/>
        </p:nvSpPr>
        <p:spPr bwMode="auto">
          <a:xfrm>
            <a:off x="303213" y="284163"/>
            <a:ext cx="8539162" cy="6278562"/>
          </a:xfrm>
          <a:prstGeom prst="rect">
            <a:avLst/>
          </a:prstGeom>
          <a:noFill/>
          <a:ln w="6350" cmpd="sng" algn="ctr">
            <a:solidFill>
              <a:schemeClr val="accent1"/>
            </a:solidFill>
            <a:miter lim="800000"/>
            <a:headEnd/>
            <a:tailEnd/>
          </a:ln>
          <a:effectLst/>
          <a:extLst/>
        </p:spPr>
        <p:txBody>
          <a:bodyPr wrap="none" anchor="ctr"/>
          <a:lstStyle>
            <a:lvl1pPr>
              <a:defRPr sz="2400" b="1">
                <a:solidFill>
                  <a:schemeClr val="tx1"/>
                </a:solidFill>
                <a:latin typeface="Calibri" panose="020F0502020204030204" pitchFamily="34" charset="0"/>
              </a:defRPr>
            </a:lvl1pPr>
            <a:lvl2pPr marL="742950" indent="-285750">
              <a:defRPr sz="2400" b="1">
                <a:solidFill>
                  <a:schemeClr val="tx1"/>
                </a:solidFill>
                <a:latin typeface="Calibri" panose="020F0502020204030204" pitchFamily="34" charset="0"/>
              </a:defRPr>
            </a:lvl2pPr>
            <a:lvl3pPr marL="1143000" indent="-228600">
              <a:defRPr sz="2400" b="1">
                <a:solidFill>
                  <a:schemeClr val="tx1"/>
                </a:solidFill>
                <a:latin typeface="Calibri" panose="020F0502020204030204" pitchFamily="34" charset="0"/>
              </a:defRPr>
            </a:lvl3pPr>
            <a:lvl4pPr marL="1600200" indent="-228600">
              <a:defRPr sz="2400" b="1">
                <a:solidFill>
                  <a:schemeClr val="tx1"/>
                </a:solidFill>
                <a:latin typeface="Calibri" panose="020F0502020204030204" pitchFamily="34" charset="0"/>
              </a:defRPr>
            </a:lvl4pPr>
            <a:lvl5pPr marL="2057400" indent="-228600">
              <a:defRPr sz="2400" b="1">
                <a:solidFill>
                  <a:schemeClr val="tx1"/>
                </a:solidFill>
                <a:latin typeface="Calibri" panose="020F0502020204030204" pitchFamily="34" charset="0"/>
              </a:defRPr>
            </a:lvl5pPr>
            <a:lvl6pPr marL="2514600" indent="-228600" eaLnBrk="0" fontAlgn="base" hangingPunct="0">
              <a:spcBef>
                <a:spcPct val="0"/>
              </a:spcBef>
              <a:spcAft>
                <a:spcPct val="0"/>
              </a:spcAft>
              <a:defRPr sz="2400" b="1">
                <a:solidFill>
                  <a:schemeClr val="tx1"/>
                </a:solidFill>
                <a:latin typeface="Calibri" panose="020F0502020204030204" pitchFamily="34" charset="0"/>
              </a:defRPr>
            </a:lvl6pPr>
            <a:lvl7pPr marL="2971800" indent="-228600" eaLnBrk="0" fontAlgn="base" hangingPunct="0">
              <a:spcBef>
                <a:spcPct val="0"/>
              </a:spcBef>
              <a:spcAft>
                <a:spcPct val="0"/>
              </a:spcAft>
              <a:defRPr sz="2400" b="1">
                <a:solidFill>
                  <a:schemeClr val="tx1"/>
                </a:solidFill>
                <a:latin typeface="Calibri" panose="020F0502020204030204" pitchFamily="34" charset="0"/>
              </a:defRPr>
            </a:lvl7pPr>
            <a:lvl8pPr marL="3429000" indent="-228600" eaLnBrk="0" fontAlgn="base" hangingPunct="0">
              <a:spcBef>
                <a:spcPct val="0"/>
              </a:spcBef>
              <a:spcAft>
                <a:spcPct val="0"/>
              </a:spcAft>
              <a:defRPr sz="2400" b="1">
                <a:solidFill>
                  <a:schemeClr val="tx1"/>
                </a:solidFill>
                <a:latin typeface="Calibri" panose="020F0502020204030204" pitchFamily="34" charset="0"/>
              </a:defRPr>
            </a:lvl8pPr>
            <a:lvl9pPr marL="3886200" indent="-228600" eaLnBrk="0" fontAlgn="base" hangingPunct="0">
              <a:spcBef>
                <a:spcPct val="0"/>
              </a:spcBef>
              <a:spcAft>
                <a:spcPct val="0"/>
              </a:spcAft>
              <a:defRPr sz="2400" b="1">
                <a:solidFill>
                  <a:schemeClr val="tx1"/>
                </a:solidFill>
                <a:latin typeface="Calibri" panose="020F0502020204030204" pitchFamily="34" charset="0"/>
              </a:defRPr>
            </a:lvl9pPr>
          </a:lstStyle>
          <a:p>
            <a:pPr eaLnBrk="0" hangingPunct="0">
              <a:defRPr/>
            </a:pPr>
            <a:endParaRPr lang="en-US">
              <a:ea typeface="+mn-ea"/>
              <a:cs typeface="+mn-cs"/>
            </a:endParaRPr>
          </a:p>
        </p:txBody>
      </p:sp>
      <p:sp>
        <p:nvSpPr>
          <p:cNvPr id="1030" name="Rectangle 2"/>
          <p:cNvSpPr>
            <a:spLocks noGrp="1" noChangeArrowheads="1"/>
          </p:cNvSpPr>
          <p:nvPr>
            <p:ph type="title"/>
          </p:nvPr>
        </p:nvSpPr>
        <p:spPr bwMode="auto">
          <a:xfrm>
            <a:off x="474663" y="376238"/>
            <a:ext cx="8316912" cy="9080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Title text is Calibri and sentence case</a:t>
            </a:r>
          </a:p>
        </p:txBody>
      </p:sp>
      <p:sp>
        <p:nvSpPr>
          <p:cNvPr id="1031" name="Rectangle 3"/>
          <p:cNvSpPr>
            <a:spLocks noGrp="1" noChangeArrowheads="1"/>
          </p:cNvSpPr>
          <p:nvPr>
            <p:ph type="body" idx="1"/>
          </p:nvPr>
        </p:nvSpPr>
        <p:spPr bwMode="auto">
          <a:xfrm>
            <a:off x="442913" y="1768475"/>
            <a:ext cx="8326437" cy="4670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Body text is Calibri and sentence case</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1"/>
          <p:cNvSpPr>
            <a:spLocks noGrp="1"/>
          </p:cNvSpPr>
          <p:nvPr>
            <p:ph type="sldNum" sz="quarter" idx="4"/>
          </p:nvPr>
        </p:nvSpPr>
        <p:spPr>
          <a:xfrm>
            <a:off x="67056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E9202-505F-48A5-9659-9946101D3FB3}" type="slidenum">
              <a:rPr lang="en-US" smtClean="0">
                <a:solidFill>
                  <a:srgbClr val="002D5B">
                    <a:tint val="75000"/>
                  </a:srgbClr>
                </a:solidFill>
              </a:rPr>
              <a:pPr/>
              <a:t>‹#›</a:t>
            </a:fld>
            <a:endParaRPr lang="en-US" dirty="0">
              <a:solidFill>
                <a:srgbClr val="002D5B">
                  <a:tint val="75000"/>
                </a:srgbClr>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61" r:id="rId12"/>
  </p:sldLayoutIdLst>
  <p:hf hdr="0" ftr="0" dt="0"/>
  <p:txStyles>
    <p:titleStyle>
      <a:lvl1pPr algn="l" rtl="0" eaLnBrk="0" fontAlgn="base" hangingPunct="0">
        <a:lnSpc>
          <a:spcPct val="90000"/>
        </a:lnSpc>
        <a:spcBef>
          <a:spcPct val="0"/>
        </a:spcBef>
        <a:spcAft>
          <a:spcPct val="0"/>
        </a:spcAft>
        <a:defRPr sz="3200" kern="1200">
          <a:solidFill>
            <a:schemeClr val="tx2"/>
          </a:solidFill>
          <a:latin typeface="Calibri" pitchFamily="34" charset="0"/>
          <a:ea typeface="+mj-ea"/>
          <a:cs typeface="+mj-cs"/>
        </a:defRPr>
      </a:lvl1pPr>
      <a:lvl2pPr algn="l" rtl="0" eaLnBrk="0" fontAlgn="base" hangingPunct="0">
        <a:lnSpc>
          <a:spcPct val="90000"/>
        </a:lnSpc>
        <a:spcBef>
          <a:spcPct val="0"/>
        </a:spcBef>
        <a:spcAft>
          <a:spcPct val="0"/>
        </a:spcAft>
        <a:defRPr sz="3200">
          <a:solidFill>
            <a:schemeClr val="tx2"/>
          </a:solidFill>
          <a:latin typeface="Calibri" pitchFamily="34" charset="0"/>
        </a:defRPr>
      </a:lvl2pPr>
      <a:lvl3pPr algn="l" rtl="0" eaLnBrk="0" fontAlgn="base" hangingPunct="0">
        <a:lnSpc>
          <a:spcPct val="90000"/>
        </a:lnSpc>
        <a:spcBef>
          <a:spcPct val="0"/>
        </a:spcBef>
        <a:spcAft>
          <a:spcPct val="0"/>
        </a:spcAft>
        <a:defRPr sz="3200">
          <a:solidFill>
            <a:schemeClr val="tx2"/>
          </a:solidFill>
          <a:latin typeface="Calibri" pitchFamily="34" charset="0"/>
        </a:defRPr>
      </a:lvl3pPr>
      <a:lvl4pPr algn="l" rtl="0" eaLnBrk="0" fontAlgn="base" hangingPunct="0">
        <a:lnSpc>
          <a:spcPct val="90000"/>
        </a:lnSpc>
        <a:spcBef>
          <a:spcPct val="0"/>
        </a:spcBef>
        <a:spcAft>
          <a:spcPct val="0"/>
        </a:spcAft>
        <a:defRPr sz="3200">
          <a:solidFill>
            <a:schemeClr val="tx2"/>
          </a:solidFill>
          <a:latin typeface="Calibri" pitchFamily="34" charset="0"/>
        </a:defRPr>
      </a:lvl4pPr>
      <a:lvl5pPr algn="l" rtl="0" eaLnBrk="0" fontAlgn="base" hangingPunct="0">
        <a:lnSpc>
          <a:spcPct val="90000"/>
        </a:lnSpc>
        <a:spcBef>
          <a:spcPct val="0"/>
        </a:spcBef>
        <a:spcAft>
          <a:spcPct val="0"/>
        </a:spcAft>
        <a:defRPr sz="3200">
          <a:solidFill>
            <a:schemeClr val="tx2"/>
          </a:solidFill>
          <a:latin typeface="Calibri" pitchFamily="34" charset="0"/>
        </a:defRPr>
      </a:lvl5pPr>
      <a:lvl6pPr marL="457200" algn="l" rtl="0" eaLnBrk="0" fontAlgn="base" hangingPunct="0">
        <a:lnSpc>
          <a:spcPct val="90000"/>
        </a:lnSpc>
        <a:spcBef>
          <a:spcPct val="0"/>
        </a:spcBef>
        <a:spcAft>
          <a:spcPct val="0"/>
        </a:spcAft>
        <a:defRPr sz="3200">
          <a:solidFill>
            <a:schemeClr val="tx2"/>
          </a:solidFill>
          <a:latin typeface="Verdana" panose="020B0604030504040204" pitchFamily="34" charset="0"/>
        </a:defRPr>
      </a:lvl6pPr>
      <a:lvl7pPr marL="914400" algn="l" rtl="0" eaLnBrk="0" fontAlgn="base" hangingPunct="0">
        <a:lnSpc>
          <a:spcPct val="90000"/>
        </a:lnSpc>
        <a:spcBef>
          <a:spcPct val="0"/>
        </a:spcBef>
        <a:spcAft>
          <a:spcPct val="0"/>
        </a:spcAft>
        <a:defRPr sz="3200">
          <a:solidFill>
            <a:schemeClr val="tx2"/>
          </a:solidFill>
          <a:latin typeface="Verdana" panose="020B0604030504040204" pitchFamily="34" charset="0"/>
        </a:defRPr>
      </a:lvl7pPr>
      <a:lvl8pPr marL="1371600" algn="l" rtl="0" eaLnBrk="0" fontAlgn="base" hangingPunct="0">
        <a:lnSpc>
          <a:spcPct val="90000"/>
        </a:lnSpc>
        <a:spcBef>
          <a:spcPct val="0"/>
        </a:spcBef>
        <a:spcAft>
          <a:spcPct val="0"/>
        </a:spcAft>
        <a:defRPr sz="3200">
          <a:solidFill>
            <a:schemeClr val="tx2"/>
          </a:solidFill>
          <a:latin typeface="Verdana" panose="020B0604030504040204" pitchFamily="34" charset="0"/>
        </a:defRPr>
      </a:lvl8pPr>
      <a:lvl9pPr marL="1828800" algn="l" rtl="0" eaLnBrk="0" fontAlgn="base" hangingPunct="0">
        <a:lnSpc>
          <a:spcPct val="90000"/>
        </a:lnSpc>
        <a:spcBef>
          <a:spcPct val="0"/>
        </a:spcBef>
        <a:spcAft>
          <a:spcPct val="0"/>
        </a:spcAft>
        <a:defRPr sz="3200">
          <a:solidFill>
            <a:schemeClr val="tx2"/>
          </a:solidFill>
          <a:latin typeface="Verdana" panose="020B0604030504040204" pitchFamily="34" charset="0"/>
        </a:defRPr>
      </a:lvl9pPr>
    </p:titleStyle>
    <p:body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1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notesSlide" Target="../notesSlides/notesSlide11.xml"/><Relationship Id="rId7" Type="http://schemas.openxmlformats.org/officeDocument/2006/relationships/chart" Target="../charts/chart5.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chart" Target="../charts/chart4.xml"/><Relationship Id="rId11" Type="http://schemas.openxmlformats.org/officeDocument/2006/relationships/chart" Target="../charts/chart9.xml"/><Relationship Id="rId5" Type="http://schemas.openxmlformats.org/officeDocument/2006/relationships/chart" Target="../charts/chart3.xml"/><Relationship Id="rId10" Type="http://schemas.openxmlformats.org/officeDocument/2006/relationships/chart" Target="../charts/chart8.xml"/><Relationship Id="rId4" Type="http://schemas.openxmlformats.org/officeDocument/2006/relationships/chart" Target="../charts/chart2.xml"/><Relationship Id="rId9" Type="http://schemas.openxmlformats.org/officeDocument/2006/relationships/chart" Target="../charts/char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chart" Target="../charts/chart10.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chart" Target="../charts/char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8"/>
          <p:cNvSpPr txBox="1">
            <a:spLocks noChangeArrowheads="1"/>
          </p:cNvSpPr>
          <p:nvPr/>
        </p:nvSpPr>
        <p:spPr bwMode="auto">
          <a:xfrm>
            <a:off x="598488" y="3036851"/>
            <a:ext cx="8197850" cy="923330"/>
          </a:xfrm>
          <a:prstGeom prst="rect">
            <a:avLst/>
          </a:prstGeom>
          <a:noFill/>
          <a:ln w="9525">
            <a:noFill/>
            <a:miter lim="800000"/>
            <a:headEnd/>
            <a:tailEnd/>
          </a:ln>
        </p:spPr>
        <p:txBody>
          <a:bodyPr>
            <a:spAutoFit/>
          </a:bodyPr>
          <a:lstStyle/>
          <a:p>
            <a:r>
              <a:rPr lang="en-US" altLang="en-US" sz="2200" b="0" dirty="0">
                <a:solidFill>
                  <a:srgbClr val="000000"/>
                </a:solidFill>
              </a:rPr>
              <a:t>Presenter’s name</a:t>
            </a:r>
          </a:p>
          <a:p>
            <a:r>
              <a:rPr lang="en-US" altLang="en-US" sz="1600" b="0" dirty="0">
                <a:solidFill>
                  <a:srgbClr val="000000"/>
                </a:solidFill>
              </a:rPr>
              <a:t>Presenter’s title</a:t>
            </a:r>
          </a:p>
          <a:p>
            <a:r>
              <a:rPr lang="en-US" altLang="en-US" sz="1600" b="0" dirty="0">
                <a:solidFill>
                  <a:srgbClr val="000000"/>
                </a:solidFill>
              </a:rPr>
              <a:t>&lt;Date&gt;</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Generational quadrant</a:t>
            </a:r>
          </a:p>
        </p:txBody>
      </p:sp>
      <p:sp>
        <p:nvSpPr>
          <p:cNvPr id="16" name="Rectangle 15"/>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SILENT GENERATION</a:t>
            </a:r>
          </a:p>
          <a:p>
            <a:pPr>
              <a:lnSpc>
                <a:spcPct val="95000"/>
              </a:lnSpc>
              <a:spcBef>
                <a:spcPts val="500"/>
              </a:spcBef>
            </a:pPr>
            <a:r>
              <a:rPr lang="en-US" b="0" dirty="0">
                <a:latin typeface="Calibri" panose="020F0502020204030204" pitchFamily="34" charset="0"/>
                <a:cs typeface="Calibri" panose="020F0502020204030204" pitchFamily="34" charset="0"/>
              </a:rPr>
              <a:t>1928–1945</a:t>
            </a:r>
          </a:p>
        </p:txBody>
      </p:sp>
      <p:sp>
        <p:nvSpPr>
          <p:cNvPr id="17" name="Rectangle 16"/>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BABY BOOMER</a:t>
            </a:r>
          </a:p>
          <a:p>
            <a:pPr>
              <a:lnSpc>
                <a:spcPct val="95000"/>
              </a:lnSpc>
              <a:spcBef>
                <a:spcPts val="500"/>
              </a:spcBef>
            </a:pPr>
            <a:r>
              <a:rPr lang="en-US" b="0" dirty="0">
                <a:latin typeface="Calibri" panose="020F0502020204030204" pitchFamily="34" charset="0"/>
                <a:cs typeface="Calibri" panose="020F0502020204030204" pitchFamily="34" charset="0"/>
              </a:rPr>
              <a:t>1946–1964</a:t>
            </a:r>
          </a:p>
        </p:txBody>
      </p:sp>
      <p:sp>
        <p:nvSpPr>
          <p:cNvPr id="18" name="Rectangle 17"/>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GENERATION X</a:t>
            </a:r>
          </a:p>
          <a:p>
            <a:pPr>
              <a:lnSpc>
                <a:spcPct val="95000"/>
              </a:lnSpc>
              <a:spcBef>
                <a:spcPts val="500"/>
              </a:spcBef>
            </a:pPr>
            <a:r>
              <a:rPr lang="en-US" b="0" dirty="0">
                <a:latin typeface="Calibri" panose="020F0502020204030204" pitchFamily="34" charset="0"/>
                <a:cs typeface="Calibri" panose="020F0502020204030204" pitchFamily="34" charset="0"/>
              </a:rPr>
              <a:t>1965–1980</a:t>
            </a:r>
          </a:p>
        </p:txBody>
      </p:sp>
      <p:sp>
        <p:nvSpPr>
          <p:cNvPr id="19" name="Rectangle 18"/>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dirty="0">
                <a:latin typeface="Calibri" panose="020F0502020204030204" pitchFamily="34" charset="0"/>
                <a:cs typeface="Calibri" panose="020F0502020204030204" pitchFamily="34" charset="0"/>
              </a:rPr>
              <a:t>MILLENNIAL</a:t>
            </a:r>
          </a:p>
          <a:p>
            <a:pPr>
              <a:lnSpc>
                <a:spcPct val="90000"/>
              </a:lnSpc>
              <a:spcBef>
                <a:spcPts val="500"/>
              </a:spcBef>
            </a:pPr>
            <a:r>
              <a:rPr lang="en-US" b="0" dirty="0">
                <a:latin typeface="Calibri" panose="020F0502020204030204" pitchFamily="34" charset="0"/>
                <a:cs typeface="Calibri" panose="020F0502020204030204" pitchFamily="34" charset="0"/>
              </a:rPr>
              <a:t>1981–1997</a:t>
            </a:r>
          </a:p>
        </p:txBody>
      </p:sp>
      <p:sp>
        <p:nvSpPr>
          <p:cNvPr id="20" name="TextBox 3"/>
          <p:cNvSpPr txBox="1">
            <a:spLocks noChangeArrowheads="1"/>
          </p:cNvSpPr>
          <p:nvPr>
            <p:custDataLst>
              <p:tags r:id="rId1"/>
            </p:custDataLst>
          </p:nvPr>
        </p:nvSpPr>
        <p:spPr bwMode="auto">
          <a:xfrm>
            <a:off x="455944" y="6295818"/>
            <a:ext cx="8186737" cy="244682"/>
          </a:xfrm>
          <a:prstGeom prst="rect">
            <a:avLst/>
          </a:prstGeom>
          <a:noFill/>
          <a:ln w="9525">
            <a:noFill/>
            <a:miter lim="800000"/>
            <a:headEnd/>
            <a:tailEnd/>
          </a:ln>
        </p:spPr>
        <p:txBody>
          <a:bodyPr anchor="b">
            <a:spAutoFit/>
          </a:bodyPr>
          <a:lstStyle/>
          <a:p>
            <a:pPr algn="just" eaLnBrk="0" hangingPunct="0">
              <a:lnSpc>
                <a:spcPct val="90000"/>
              </a:lnSpc>
              <a:spcBef>
                <a:spcPct val="30000"/>
              </a:spcBef>
            </a:pPr>
            <a:r>
              <a:rPr lang="en-US" sz="1100" b="0" dirty="0"/>
              <a:t>Source: Collaborative Coaching research for John Hancock Investments, November 2015.</a:t>
            </a:r>
          </a:p>
        </p:txBody>
      </p:sp>
    </p:spTree>
    <p:extLst>
      <p:ext uri="{BB962C8B-B14F-4D97-AF65-F5344CB8AC3E}">
        <p14:creationId xmlns:p14="http://schemas.microsoft.com/office/powerpoint/2010/main" val="3235306357"/>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Segment your clients by generation</a:t>
            </a:r>
            <a:endParaRPr lang="en-US" dirty="0"/>
          </a:p>
        </p:txBody>
      </p:sp>
      <p:sp>
        <p:nvSpPr>
          <p:cNvPr id="26" name="Rectangle 25"/>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sz="2400" dirty="0">
                <a:latin typeface="Calibri" panose="020F0502020204030204" pitchFamily="34" charset="0"/>
                <a:cs typeface="Calibri" panose="020F0502020204030204" pitchFamily="34" charset="0"/>
              </a:rPr>
              <a:t>SILENT GENERATION  </a:t>
            </a:r>
            <a:r>
              <a:rPr lang="en-US" sz="2200" b="0" dirty="0">
                <a:latin typeface="Calibri" panose="020F0502020204030204" pitchFamily="34" charset="0"/>
                <a:cs typeface="Calibri" panose="020F0502020204030204" pitchFamily="34" charset="0"/>
              </a:rPr>
              <a:t>(Age 73+)</a:t>
            </a:r>
          </a:p>
        </p:txBody>
      </p:sp>
      <p:sp>
        <p:nvSpPr>
          <p:cNvPr id="27" name="Rectangle 26"/>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sz="2400" dirty="0">
                <a:latin typeface="Calibri" panose="020F0502020204030204" pitchFamily="34" charset="0"/>
                <a:cs typeface="Calibri" panose="020F0502020204030204" pitchFamily="34" charset="0"/>
              </a:rPr>
              <a:t>BABY BOOMER  </a:t>
            </a:r>
            <a:r>
              <a:rPr lang="en-US" sz="2200" b="0" dirty="0">
                <a:latin typeface="Calibri" panose="020F0502020204030204" pitchFamily="34" charset="0"/>
                <a:cs typeface="Calibri" panose="020F0502020204030204" pitchFamily="34" charset="0"/>
              </a:rPr>
              <a:t>(Age 54 to 72)</a:t>
            </a:r>
          </a:p>
        </p:txBody>
      </p:sp>
      <p:sp>
        <p:nvSpPr>
          <p:cNvPr id="28" name="Rectangle 27"/>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sz="2400" dirty="0">
                <a:latin typeface="Calibri" panose="020F0502020204030204" pitchFamily="34" charset="0"/>
                <a:cs typeface="Calibri" panose="020F0502020204030204" pitchFamily="34" charset="0"/>
              </a:rPr>
              <a:t>GENERATION X  </a:t>
            </a:r>
            <a:r>
              <a:rPr lang="en-US" sz="2200" b="0" dirty="0">
                <a:latin typeface="Calibri" panose="020F0502020204030204" pitchFamily="34" charset="0"/>
                <a:cs typeface="Calibri" panose="020F0502020204030204" pitchFamily="34" charset="0"/>
              </a:rPr>
              <a:t>(Age 38 to 53)</a:t>
            </a:r>
          </a:p>
        </p:txBody>
      </p:sp>
      <p:sp>
        <p:nvSpPr>
          <p:cNvPr id="29" name="Rectangle 28"/>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sz="2400" dirty="0">
                <a:latin typeface="Calibri" panose="020F0502020204030204" pitchFamily="34" charset="0"/>
                <a:cs typeface="Calibri" panose="020F0502020204030204" pitchFamily="34" charset="0"/>
              </a:rPr>
              <a:t>MILLENNIAL </a:t>
            </a:r>
            <a:r>
              <a:rPr lang="en-US" sz="2400" b="0" dirty="0">
                <a:latin typeface="Calibri" panose="020F0502020204030204" pitchFamily="34" charset="0"/>
                <a:cs typeface="Calibri" panose="020F0502020204030204" pitchFamily="34" charset="0"/>
              </a:rPr>
              <a:t> </a:t>
            </a:r>
            <a:r>
              <a:rPr lang="en-US" sz="2200" b="0" dirty="0">
                <a:latin typeface="Calibri" panose="020F0502020204030204" pitchFamily="34" charset="0"/>
                <a:cs typeface="Calibri" panose="020F0502020204030204" pitchFamily="34" charset="0"/>
              </a:rPr>
              <a:t>(Age 21 to 37)</a:t>
            </a:r>
          </a:p>
        </p:txBody>
      </p:sp>
      <p:sp>
        <p:nvSpPr>
          <p:cNvPr id="30" name="TextBox 3"/>
          <p:cNvSpPr txBox="1">
            <a:spLocks noChangeArrowheads="1"/>
          </p:cNvSpPr>
          <p:nvPr>
            <p:custDataLst>
              <p:tags r:id="rId1"/>
            </p:custDataLst>
          </p:nvPr>
        </p:nvSpPr>
        <p:spPr bwMode="auto">
          <a:xfrm>
            <a:off x="455944" y="6295818"/>
            <a:ext cx="8186737" cy="244682"/>
          </a:xfrm>
          <a:prstGeom prst="rect">
            <a:avLst/>
          </a:prstGeom>
          <a:noFill/>
          <a:ln w="9525">
            <a:noFill/>
            <a:miter lim="800000"/>
            <a:headEnd/>
            <a:tailEnd/>
          </a:ln>
        </p:spPr>
        <p:txBody>
          <a:bodyPr anchor="b">
            <a:spAutoFit/>
          </a:bodyPr>
          <a:lstStyle/>
          <a:p>
            <a:pPr lvl="0" algn="just" eaLnBrk="0" hangingPunct="0">
              <a:lnSpc>
                <a:spcPct val="90000"/>
              </a:lnSpc>
              <a:spcBef>
                <a:spcPct val="30000"/>
              </a:spcBef>
              <a:defRPr/>
            </a:pPr>
            <a:r>
              <a:rPr lang="en-US" sz="1100" b="0" dirty="0"/>
              <a:t>Source: Red Zone Marketing research for John Hancock Investments, January 2016.</a:t>
            </a:r>
          </a:p>
        </p:txBody>
      </p:sp>
      <p:grpSp>
        <p:nvGrpSpPr>
          <p:cNvPr id="31" name="Group 30"/>
          <p:cNvGrpSpPr/>
          <p:nvPr/>
        </p:nvGrpSpPr>
        <p:grpSpPr>
          <a:xfrm>
            <a:off x="2501900" y="1892300"/>
            <a:ext cx="1746647" cy="1993900"/>
            <a:chOff x="2501900" y="1765300"/>
            <a:chExt cx="1746647" cy="1993900"/>
          </a:xfrm>
        </p:grpSpPr>
        <p:graphicFrame>
          <p:nvGraphicFramePr>
            <p:cNvPr id="32" name="Chart 31"/>
            <p:cNvGraphicFramePr/>
            <p:nvPr>
              <p:extLst/>
            </p:nvPr>
          </p:nvGraphicFramePr>
          <p:xfrm>
            <a:off x="2501900" y="2044700"/>
            <a:ext cx="1746647" cy="1714500"/>
          </p:xfrm>
          <a:graphic>
            <a:graphicData uri="http://schemas.openxmlformats.org/drawingml/2006/chart">
              <c:chart xmlns:c="http://schemas.openxmlformats.org/drawingml/2006/chart" xmlns:r="http://schemas.openxmlformats.org/officeDocument/2006/relationships" r:id="rId4"/>
            </a:graphicData>
          </a:graphic>
        </p:graphicFrame>
        <p:sp>
          <p:nvSpPr>
            <p:cNvPr id="33" name="TextBox 32"/>
            <p:cNvSpPr txBox="1"/>
            <p:nvPr/>
          </p:nvSpPr>
          <p:spPr>
            <a:xfrm>
              <a:off x="2954585" y="1765300"/>
              <a:ext cx="850169" cy="400110"/>
            </a:xfrm>
            <a:prstGeom prst="rect">
              <a:avLst/>
            </a:prstGeom>
            <a:noFill/>
          </p:spPr>
          <p:txBody>
            <a:bodyPr wrap="none" rtlCol="0">
              <a:spAutoFit/>
            </a:bodyPr>
            <a:lstStyle/>
            <a:p>
              <a:pPr algn="ctr"/>
              <a:r>
                <a:rPr lang="en-US" sz="2000" dirty="0">
                  <a:solidFill>
                    <a:srgbClr val="FFFFFF"/>
                  </a:solidFill>
                </a:rPr>
                <a:t>Assets</a:t>
              </a:r>
            </a:p>
          </p:txBody>
        </p:sp>
        <p:sp>
          <p:nvSpPr>
            <p:cNvPr id="34" name="TextBox 33"/>
            <p:cNvSpPr txBox="1"/>
            <p:nvPr/>
          </p:nvSpPr>
          <p:spPr>
            <a:xfrm>
              <a:off x="2973949" y="2628900"/>
              <a:ext cx="811441" cy="523220"/>
            </a:xfrm>
            <a:prstGeom prst="rect">
              <a:avLst/>
            </a:prstGeom>
            <a:noFill/>
          </p:spPr>
          <p:txBody>
            <a:bodyPr wrap="none" rtlCol="0">
              <a:spAutoFit/>
            </a:bodyPr>
            <a:lstStyle/>
            <a:p>
              <a:pPr algn="ctr"/>
              <a:r>
                <a:rPr lang="en-US" sz="2800" b="1" dirty="0">
                  <a:solidFill>
                    <a:srgbClr val="FFFFFF"/>
                  </a:solidFill>
                </a:rPr>
                <a:t>37%</a:t>
              </a:r>
            </a:p>
          </p:txBody>
        </p:sp>
      </p:grpSp>
      <p:grpSp>
        <p:nvGrpSpPr>
          <p:cNvPr id="35" name="Group 34"/>
          <p:cNvGrpSpPr/>
          <p:nvPr/>
        </p:nvGrpSpPr>
        <p:grpSpPr>
          <a:xfrm>
            <a:off x="2501900" y="4318000"/>
            <a:ext cx="1746647" cy="1993900"/>
            <a:chOff x="2501900" y="4292600"/>
            <a:chExt cx="1746647" cy="1993900"/>
          </a:xfrm>
        </p:grpSpPr>
        <p:graphicFrame>
          <p:nvGraphicFramePr>
            <p:cNvPr id="36" name="Chart 35"/>
            <p:cNvGraphicFramePr/>
            <p:nvPr>
              <p:extLst/>
            </p:nvPr>
          </p:nvGraphicFramePr>
          <p:xfrm>
            <a:off x="2501900" y="4572000"/>
            <a:ext cx="1746647" cy="171450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p:cNvSpPr txBox="1"/>
            <p:nvPr/>
          </p:nvSpPr>
          <p:spPr>
            <a:xfrm>
              <a:off x="2954585" y="4292600"/>
              <a:ext cx="850169" cy="400110"/>
            </a:xfrm>
            <a:prstGeom prst="rect">
              <a:avLst/>
            </a:prstGeom>
            <a:noFill/>
          </p:spPr>
          <p:txBody>
            <a:bodyPr wrap="none" rtlCol="0">
              <a:spAutoFit/>
            </a:bodyPr>
            <a:lstStyle/>
            <a:p>
              <a:pPr algn="ctr"/>
              <a:r>
                <a:rPr lang="en-US" sz="2000" dirty="0">
                  <a:solidFill>
                    <a:srgbClr val="FFFFFF"/>
                  </a:solidFill>
                </a:rPr>
                <a:t>Assets</a:t>
              </a:r>
            </a:p>
          </p:txBody>
        </p:sp>
        <p:sp>
          <p:nvSpPr>
            <p:cNvPr id="38" name="TextBox 37"/>
            <p:cNvSpPr txBox="1"/>
            <p:nvPr/>
          </p:nvSpPr>
          <p:spPr>
            <a:xfrm>
              <a:off x="2973949" y="5156200"/>
              <a:ext cx="811441" cy="523220"/>
            </a:xfrm>
            <a:prstGeom prst="rect">
              <a:avLst/>
            </a:prstGeom>
            <a:noFill/>
          </p:spPr>
          <p:txBody>
            <a:bodyPr wrap="none" rtlCol="0">
              <a:spAutoFit/>
            </a:bodyPr>
            <a:lstStyle/>
            <a:p>
              <a:pPr algn="ctr"/>
              <a:r>
                <a:rPr lang="en-US" sz="2800" b="1" dirty="0">
                  <a:solidFill>
                    <a:srgbClr val="FFFFFF"/>
                  </a:solidFill>
                </a:rPr>
                <a:t>14%</a:t>
              </a:r>
            </a:p>
          </p:txBody>
        </p:sp>
      </p:grpSp>
      <p:grpSp>
        <p:nvGrpSpPr>
          <p:cNvPr id="39" name="Group 38"/>
          <p:cNvGrpSpPr/>
          <p:nvPr/>
        </p:nvGrpSpPr>
        <p:grpSpPr>
          <a:xfrm>
            <a:off x="6769100" y="1892300"/>
            <a:ext cx="1746647" cy="1993900"/>
            <a:chOff x="6769100" y="1765300"/>
            <a:chExt cx="1746647" cy="1993900"/>
          </a:xfrm>
        </p:grpSpPr>
        <p:graphicFrame>
          <p:nvGraphicFramePr>
            <p:cNvPr id="40" name="Chart 39"/>
            <p:cNvGraphicFramePr/>
            <p:nvPr>
              <p:extLst/>
            </p:nvPr>
          </p:nvGraphicFramePr>
          <p:xfrm>
            <a:off x="6769100" y="2044700"/>
            <a:ext cx="1746647" cy="1714500"/>
          </p:xfrm>
          <a:graphic>
            <a:graphicData uri="http://schemas.openxmlformats.org/drawingml/2006/chart">
              <c:chart xmlns:c="http://schemas.openxmlformats.org/drawingml/2006/chart" xmlns:r="http://schemas.openxmlformats.org/officeDocument/2006/relationships" r:id="rId6"/>
            </a:graphicData>
          </a:graphic>
        </p:graphicFrame>
        <p:sp>
          <p:nvSpPr>
            <p:cNvPr id="41" name="TextBox 40"/>
            <p:cNvSpPr txBox="1"/>
            <p:nvPr/>
          </p:nvSpPr>
          <p:spPr>
            <a:xfrm>
              <a:off x="7221785" y="1765300"/>
              <a:ext cx="850169" cy="400110"/>
            </a:xfrm>
            <a:prstGeom prst="rect">
              <a:avLst/>
            </a:prstGeom>
            <a:noFill/>
          </p:spPr>
          <p:txBody>
            <a:bodyPr wrap="none" rtlCol="0">
              <a:spAutoFit/>
            </a:bodyPr>
            <a:lstStyle/>
            <a:p>
              <a:pPr algn="ctr"/>
              <a:r>
                <a:rPr lang="en-US" sz="2000" dirty="0">
                  <a:solidFill>
                    <a:srgbClr val="FFFFFF"/>
                  </a:solidFill>
                </a:rPr>
                <a:t>Assets</a:t>
              </a:r>
            </a:p>
          </p:txBody>
        </p:sp>
        <p:sp>
          <p:nvSpPr>
            <p:cNvPr id="42" name="TextBox 41"/>
            <p:cNvSpPr txBox="1"/>
            <p:nvPr/>
          </p:nvSpPr>
          <p:spPr>
            <a:xfrm>
              <a:off x="7241149" y="2628900"/>
              <a:ext cx="811441" cy="523220"/>
            </a:xfrm>
            <a:prstGeom prst="rect">
              <a:avLst/>
            </a:prstGeom>
            <a:noFill/>
          </p:spPr>
          <p:txBody>
            <a:bodyPr wrap="none" rtlCol="0">
              <a:spAutoFit/>
            </a:bodyPr>
            <a:lstStyle/>
            <a:p>
              <a:pPr algn="ctr"/>
              <a:r>
                <a:rPr lang="en-US" sz="2800" b="1" dirty="0">
                  <a:solidFill>
                    <a:srgbClr val="FFFFFF"/>
                  </a:solidFill>
                </a:rPr>
                <a:t>48%</a:t>
              </a:r>
            </a:p>
          </p:txBody>
        </p:sp>
      </p:grpSp>
      <p:grpSp>
        <p:nvGrpSpPr>
          <p:cNvPr id="43" name="Group 42"/>
          <p:cNvGrpSpPr/>
          <p:nvPr/>
        </p:nvGrpSpPr>
        <p:grpSpPr>
          <a:xfrm>
            <a:off x="584200" y="1892300"/>
            <a:ext cx="6013847" cy="4419600"/>
            <a:chOff x="584200" y="1866900"/>
            <a:chExt cx="6013847" cy="4419600"/>
          </a:xfrm>
        </p:grpSpPr>
        <p:grpSp>
          <p:nvGrpSpPr>
            <p:cNvPr id="44" name="Group 43"/>
            <p:cNvGrpSpPr/>
            <p:nvPr/>
          </p:nvGrpSpPr>
          <p:grpSpPr>
            <a:xfrm>
              <a:off x="584200" y="1866900"/>
              <a:ext cx="1746647" cy="1993900"/>
              <a:chOff x="584200" y="1866900"/>
              <a:chExt cx="1746647" cy="1993900"/>
            </a:xfrm>
          </p:grpSpPr>
          <p:graphicFrame>
            <p:nvGraphicFramePr>
              <p:cNvPr id="57" name="Chart 56"/>
              <p:cNvGraphicFramePr/>
              <p:nvPr>
                <p:extLst/>
              </p:nvPr>
            </p:nvGraphicFramePr>
            <p:xfrm>
              <a:off x="584200" y="2146300"/>
              <a:ext cx="1746647" cy="1714500"/>
            </p:xfrm>
            <a:graphic>
              <a:graphicData uri="http://schemas.openxmlformats.org/drawingml/2006/chart">
                <c:chart xmlns:c="http://schemas.openxmlformats.org/drawingml/2006/chart" xmlns:r="http://schemas.openxmlformats.org/officeDocument/2006/relationships" r:id="rId7"/>
              </a:graphicData>
            </a:graphic>
          </p:graphicFrame>
          <p:sp>
            <p:nvSpPr>
              <p:cNvPr id="58" name="TextBox 57"/>
              <p:cNvSpPr txBox="1"/>
              <p:nvPr/>
            </p:nvSpPr>
            <p:spPr>
              <a:xfrm>
                <a:off x="1018161" y="1866900"/>
                <a:ext cx="887615" cy="400110"/>
              </a:xfrm>
              <a:prstGeom prst="rect">
                <a:avLst/>
              </a:prstGeom>
              <a:noFill/>
            </p:spPr>
            <p:txBody>
              <a:bodyPr wrap="none" rtlCol="0">
                <a:spAutoFit/>
              </a:bodyPr>
              <a:lstStyle/>
              <a:p>
                <a:pPr algn="ctr"/>
                <a:r>
                  <a:rPr lang="en-US" sz="2000" dirty="0">
                    <a:solidFill>
                      <a:srgbClr val="FFFFFF"/>
                    </a:solidFill>
                  </a:rPr>
                  <a:t>Clients</a:t>
                </a:r>
              </a:p>
            </p:txBody>
          </p:sp>
          <p:sp>
            <p:nvSpPr>
              <p:cNvPr id="59" name="TextBox 58"/>
              <p:cNvSpPr txBox="1"/>
              <p:nvPr/>
            </p:nvSpPr>
            <p:spPr>
              <a:xfrm>
                <a:off x="1056249" y="2730500"/>
                <a:ext cx="811441" cy="523220"/>
              </a:xfrm>
              <a:prstGeom prst="rect">
                <a:avLst/>
              </a:prstGeom>
              <a:noFill/>
            </p:spPr>
            <p:txBody>
              <a:bodyPr wrap="none" rtlCol="0">
                <a:spAutoFit/>
              </a:bodyPr>
              <a:lstStyle/>
              <a:p>
                <a:pPr algn="ctr"/>
                <a:r>
                  <a:rPr lang="en-US" sz="2800" b="1" dirty="0">
                    <a:solidFill>
                      <a:srgbClr val="FFFFFF"/>
                    </a:solidFill>
                  </a:rPr>
                  <a:t>36%</a:t>
                </a:r>
              </a:p>
            </p:txBody>
          </p:sp>
        </p:grpSp>
        <p:grpSp>
          <p:nvGrpSpPr>
            <p:cNvPr id="45" name="Group 44"/>
            <p:cNvGrpSpPr/>
            <p:nvPr/>
          </p:nvGrpSpPr>
          <p:grpSpPr>
            <a:xfrm>
              <a:off x="584200" y="4292600"/>
              <a:ext cx="1746647" cy="1993900"/>
              <a:chOff x="584200" y="4292600"/>
              <a:chExt cx="1746647" cy="1993900"/>
            </a:xfrm>
          </p:grpSpPr>
          <p:graphicFrame>
            <p:nvGraphicFramePr>
              <p:cNvPr id="54" name="Chart 53"/>
              <p:cNvGraphicFramePr/>
              <p:nvPr>
                <p:extLst/>
              </p:nvPr>
            </p:nvGraphicFramePr>
            <p:xfrm>
              <a:off x="584200" y="4572000"/>
              <a:ext cx="1746647" cy="1714500"/>
            </p:xfrm>
            <a:graphic>
              <a:graphicData uri="http://schemas.openxmlformats.org/drawingml/2006/chart">
                <c:chart xmlns:c="http://schemas.openxmlformats.org/drawingml/2006/chart" xmlns:r="http://schemas.openxmlformats.org/officeDocument/2006/relationships" r:id="rId8"/>
              </a:graphicData>
            </a:graphic>
          </p:graphicFrame>
          <p:sp>
            <p:nvSpPr>
              <p:cNvPr id="55" name="TextBox 54"/>
              <p:cNvSpPr txBox="1"/>
              <p:nvPr/>
            </p:nvSpPr>
            <p:spPr>
              <a:xfrm>
                <a:off x="1018161" y="4292600"/>
                <a:ext cx="887615" cy="400110"/>
              </a:xfrm>
              <a:prstGeom prst="rect">
                <a:avLst/>
              </a:prstGeom>
              <a:noFill/>
            </p:spPr>
            <p:txBody>
              <a:bodyPr wrap="none" rtlCol="0">
                <a:spAutoFit/>
              </a:bodyPr>
              <a:lstStyle/>
              <a:p>
                <a:pPr algn="ctr"/>
                <a:r>
                  <a:rPr lang="en-US" sz="2000" dirty="0">
                    <a:solidFill>
                      <a:srgbClr val="FFFFFF"/>
                    </a:solidFill>
                  </a:rPr>
                  <a:t>Clients</a:t>
                </a:r>
              </a:p>
            </p:txBody>
          </p:sp>
          <p:sp>
            <p:nvSpPr>
              <p:cNvPr id="56" name="TextBox 55"/>
              <p:cNvSpPr txBox="1"/>
              <p:nvPr/>
            </p:nvSpPr>
            <p:spPr>
              <a:xfrm>
                <a:off x="1056249" y="5156200"/>
                <a:ext cx="811441" cy="523220"/>
              </a:xfrm>
              <a:prstGeom prst="rect">
                <a:avLst/>
              </a:prstGeom>
              <a:noFill/>
            </p:spPr>
            <p:txBody>
              <a:bodyPr wrap="none" rtlCol="0">
                <a:spAutoFit/>
              </a:bodyPr>
              <a:lstStyle/>
              <a:p>
                <a:pPr algn="ctr"/>
                <a:r>
                  <a:rPr lang="en-US" sz="2800" b="1" dirty="0">
                    <a:solidFill>
                      <a:srgbClr val="FFFFFF"/>
                    </a:solidFill>
                  </a:rPr>
                  <a:t>17%</a:t>
                </a:r>
              </a:p>
            </p:txBody>
          </p:sp>
        </p:grpSp>
        <p:grpSp>
          <p:nvGrpSpPr>
            <p:cNvPr id="46" name="Group 45"/>
            <p:cNvGrpSpPr/>
            <p:nvPr/>
          </p:nvGrpSpPr>
          <p:grpSpPr>
            <a:xfrm>
              <a:off x="4851400" y="1866900"/>
              <a:ext cx="1746647" cy="1993900"/>
              <a:chOff x="4851400" y="1866900"/>
              <a:chExt cx="1746647" cy="1993900"/>
            </a:xfrm>
          </p:grpSpPr>
          <p:graphicFrame>
            <p:nvGraphicFramePr>
              <p:cNvPr id="51" name="Chart 50"/>
              <p:cNvGraphicFramePr/>
              <p:nvPr>
                <p:extLst/>
              </p:nvPr>
            </p:nvGraphicFramePr>
            <p:xfrm>
              <a:off x="4851400" y="2146300"/>
              <a:ext cx="1746647" cy="1714500"/>
            </p:xfrm>
            <a:graphic>
              <a:graphicData uri="http://schemas.openxmlformats.org/drawingml/2006/chart">
                <c:chart xmlns:c="http://schemas.openxmlformats.org/drawingml/2006/chart" xmlns:r="http://schemas.openxmlformats.org/officeDocument/2006/relationships" r:id="rId9"/>
              </a:graphicData>
            </a:graphic>
          </p:graphicFrame>
          <p:sp>
            <p:nvSpPr>
              <p:cNvPr id="52" name="TextBox 51"/>
              <p:cNvSpPr txBox="1"/>
              <p:nvPr/>
            </p:nvSpPr>
            <p:spPr>
              <a:xfrm>
                <a:off x="5285361" y="1866900"/>
                <a:ext cx="887615" cy="400110"/>
              </a:xfrm>
              <a:prstGeom prst="rect">
                <a:avLst/>
              </a:prstGeom>
              <a:noFill/>
            </p:spPr>
            <p:txBody>
              <a:bodyPr wrap="none" rtlCol="0">
                <a:spAutoFit/>
              </a:bodyPr>
              <a:lstStyle/>
              <a:p>
                <a:pPr algn="ctr"/>
                <a:r>
                  <a:rPr lang="en-US" sz="2000" dirty="0">
                    <a:solidFill>
                      <a:srgbClr val="FFFFFF"/>
                    </a:solidFill>
                  </a:rPr>
                  <a:t>Clients</a:t>
                </a:r>
              </a:p>
            </p:txBody>
          </p:sp>
          <p:sp>
            <p:nvSpPr>
              <p:cNvPr id="53" name="TextBox 52"/>
              <p:cNvSpPr txBox="1"/>
              <p:nvPr/>
            </p:nvSpPr>
            <p:spPr>
              <a:xfrm>
                <a:off x="5323449" y="2730500"/>
                <a:ext cx="811441" cy="523220"/>
              </a:xfrm>
              <a:prstGeom prst="rect">
                <a:avLst/>
              </a:prstGeom>
              <a:noFill/>
            </p:spPr>
            <p:txBody>
              <a:bodyPr wrap="none" rtlCol="0">
                <a:spAutoFit/>
              </a:bodyPr>
              <a:lstStyle/>
              <a:p>
                <a:pPr algn="ctr"/>
                <a:r>
                  <a:rPr lang="en-US" sz="2800" b="1" dirty="0">
                    <a:solidFill>
                      <a:srgbClr val="FFFFFF"/>
                    </a:solidFill>
                  </a:rPr>
                  <a:t>43%</a:t>
                </a:r>
              </a:p>
            </p:txBody>
          </p:sp>
        </p:grpSp>
        <p:grpSp>
          <p:nvGrpSpPr>
            <p:cNvPr id="47" name="Group 46"/>
            <p:cNvGrpSpPr/>
            <p:nvPr/>
          </p:nvGrpSpPr>
          <p:grpSpPr>
            <a:xfrm>
              <a:off x="4851400" y="4292600"/>
              <a:ext cx="1746647" cy="1993900"/>
              <a:chOff x="4851400" y="4292600"/>
              <a:chExt cx="1746647" cy="1993900"/>
            </a:xfrm>
          </p:grpSpPr>
          <p:graphicFrame>
            <p:nvGraphicFramePr>
              <p:cNvPr id="48" name="Chart 47"/>
              <p:cNvGraphicFramePr/>
              <p:nvPr>
                <p:extLst/>
              </p:nvPr>
            </p:nvGraphicFramePr>
            <p:xfrm>
              <a:off x="4851400" y="4572000"/>
              <a:ext cx="1746647" cy="1714500"/>
            </p:xfrm>
            <a:graphic>
              <a:graphicData uri="http://schemas.openxmlformats.org/drawingml/2006/chart">
                <c:chart xmlns:c="http://schemas.openxmlformats.org/drawingml/2006/chart" xmlns:r="http://schemas.openxmlformats.org/officeDocument/2006/relationships" r:id="rId10"/>
              </a:graphicData>
            </a:graphic>
          </p:graphicFrame>
          <p:sp>
            <p:nvSpPr>
              <p:cNvPr id="49" name="TextBox 48"/>
              <p:cNvSpPr txBox="1"/>
              <p:nvPr/>
            </p:nvSpPr>
            <p:spPr>
              <a:xfrm>
                <a:off x="5285361" y="4292600"/>
                <a:ext cx="887615" cy="400110"/>
              </a:xfrm>
              <a:prstGeom prst="rect">
                <a:avLst/>
              </a:prstGeom>
              <a:noFill/>
            </p:spPr>
            <p:txBody>
              <a:bodyPr wrap="none" rtlCol="0">
                <a:spAutoFit/>
              </a:bodyPr>
              <a:lstStyle/>
              <a:p>
                <a:pPr algn="ctr"/>
                <a:r>
                  <a:rPr lang="en-US" sz="2000" dirty="0">
                    <a:solidFill>
                      <a:srgbClr val="FFFFFF"/>
                    </a:solidFill>
                  </a:rPr>
                  <a:t>Clients</a:t>
                </a:r>
              </a:p>
            </p:txBody>
          </p:sp>
          <p:sp>
            <p:nvSpPr>
              <p:cNvPr id="50" name="TextBox 49"/>
              <p:cNvSpPr txBox="1"/>
              <p:nvPr/>
            </p:nvSpPr>
            <p:spPr>
              <a:xfrm>
                <a:off x="5414821" y="5156200"/>
                <a:ext cx="628697" cy="523220"/>
              </a:xfrm>
              <a:prstGeom prst="rect">
                <a:avLst/>
              </a:prstGeom>
              <a:noFill/>
            </p:spPr>
            <p:txBody>
              <a:bodyPr wrap="none" rtlCol="0">
                <a:spAutoFit/>
              </a:bodyPr>
              <a:lstStyle/>
              <a:p>
                <a:pPr algn="ctr"/>
                <a:r>
                  <a:rPr lang="en-US" sz="2800" b="1" dirty="0">
                    <a:solidFill>
                      <a:srgbClr val="FFFFFF"/>
                    </a:solidFill>
                  </a:rPr>
                  <a:t>4%</a:t>
                </a:r>
              </a:p>
            </p:txBody>
          </p:sp>
        </p:grpSp>
      </p:grpSp>
      <p:grpSp>
        <p:nvGrpSpPr>
          <p:cNvPr id="60" name="Group 59"/>
          <p:cNvGrpSpPr/>
          <p:nvPr/>
        </p:nvGrpSpPr>
        <p:grpSpPr>
          <a:xfrm>
            <a:off x="6769100" y="4318000"/>
            <a:ext cx="1746647" cy="1993900"/>
            <a:chOff x="6769100" y="4292600"/>
            <a:chExt cx="1746647" cy="1993900"/>
          </a:xfrm>
        </p:grpSpPr>
        <p:graphicFrame>
          <p:nvGraphicFramePr>
            <p:cNvPr id="61" name="Chart 60"/>
            <p:cNvGraphicFramePr/>
            <p:nvPr>
              <p:extLst/>
            </p:nvPr>
          </p:nvGraphicFramePr>
          <p:xfrm>
            <a:off x="6769100" y="4572000"/>
            <a:ext cx="1746647" cy="1714500"/>
          </p:xfrm>
          <a:graphic>
            <a:graphicData uri="http://schemas.openxmlformats.org/drawingml/2006/chart">
              <c:chart xmlns:c="http://schemas.openxmlformats.org/drawingml/2006/chart" xmlns:r="http://schemas.openxmlformats.org/officeDocument/2006/relationships" r:id="rId11"/>
            </a:graphicData>
          </a:graphic>
        </p:graphicFrame>
        <p:sp>
          <p:nvSpPr>
            <p:cNvPr id="62" name="TextBox 61"/>
            <p:cNvSpPr txBox="1"/>
            <p:nvPr/>
          </p:nvSpPr>
          <p:spPr>
            <a:xfrm>
              <a:off x="7221785" y="4292600"/>
              <a:ext cx="850169" cy="400110"/>
            </a:xfrm>
            <a:prstGeom prst="rect">
              <a:avLst/>
            </a:prstGeom>
            <a:noFill/>
          </p:spPr>
          <p:txBody>
            <a:bodyPr wrap="none" rtlCol="0">
              <a:spAutoFit/>
            </a:bodyPr>
            <a:lstStyle/>
            <a:p>
              <a:pPr algn="ctr"/>
              <a:r>
                <a:rPr lang="en-US" sz="2000" dirty="0">
                  <a:solidFill>
                    <a:srgbClr val="FFFFFF"/>
                  </a:solidFill>
                </a:rPr>
                <a:t>Assets</a:t>
              </a:r>
            </a:p>
          </p:txBody>
        </p:sp>
        <p:sp>
          <p:nvSpPr>
            <p:cNvPr id="63" name="TextBox 62"/>
            <p:cNvSpPr txBox="1"/>
            <p:nvPr/>
          </p:nvSpPr>
          <p:spPr>
            <a:xfrm>
              <a:off x="7332520" y="5156200"/>
              <a:ext cx="628698" cy="523220"/>
            </a:xfrm>
            <a:prstGeom prst="rect">
              <a:avLst/>
            </a:prstGeom>
            <a:noFill/>
          </p:spPr>
          <p:txBody>
            <a:bodyPr wrap="none" rtlCol="0">
              <a:spAutoFit/>
            </a:bodyPr>
            <a:lstStyle/>
            <a:p>
              <a:pPr algn="ctr"/>
              <a:r>
                <a:rPr lang="en-US" sz="2800" b="1" dirty="0">
                  <a:solidFill>
                    <a:srgbClr val="FFFFFF"/>
                  </a:solidFill>
                </a:rPr>
                <a:t>1%</a:t>
              </a:r>
            </a:p>
          </p:txBody>
        </p:sp>
      </p:grpSp>
      <p:sp>
        <p:nvSpPr>
          <p:cNvPr id="64" name="Rectangle 63"/>
          <p:cNvSpPr/>
          <p:nvPr/>
        </p:nvSpPr>
        <p:spPr>
          <a:xfrm>
            <a:off x="376015" y="1514682"/>
            <a:ext cx="8374878" cy="2236922"/>
          </a:xfrm>
          <a:prstGeom prst="rect">
            <a:avLst/>
          </a:prstGeom>
          <a:noFill/>
          <a:ln w="76200">
            <a:solidFill>
              <a:srgbClr val="D6E7F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9777C4D5-B5ED-4576-9158-640AE2CD7E12}"/>
              </a:ext>
            </a:extLst>
          </p:cNvPr>
          <p:cNvSpPr txBox="1"/>
          <p:nvPr/>
        </p:nvSpPr>
        <p:spPr>
          <a:xfrm>
            <a:off x="1933718" y="3263900"/>
            <a:ext cx="5398802" cy="524000"/>
          </a:xfrm>
          <a:prstGeom prst="rect">
            <a:avLst/>
          </a:prstGeom>
          <a:solidFill>
            <a:srgbClr val="C2DBF2"/>
          </a:solidFill>
          <a:ln>
            <a:solidFill>
              <a:schemeClr val="tx1"/>
            </a:solidFill>
          </a:ln>
          <a:effectLst>
            <a:outerShdw blurRad="50800" dist="38100" dir="2700000" algn="tl" rotWithShape="0">
              <a:prstClr val="black">
                <a:alpha val="40000"/>
              </a:prstClr>
            </a:outerShdw>
          </a:effectLst>
        </p:spPr>
        <p:txBody>
          <a:bodyPr wrap="square" rtlCol="0" anchor="ctr">
            <a:noAutofit/>
          </a:bodyPr>
          <a:lstStyle/>
          <a:p>
            <a:pPr algn="ctr"/>
            <a:r>
              <a:rPr lang="en-US" sz="3600" b="1" dirty="0"/>
              <a:t>79% </a:t>
            </a:r>
            <a:r>
              <a:rPr lang="en-US" sz="2800" dirty="0"/>
              <a:t>of clients and </a:t>
            </a:r>
            <a:r>
              <a:rPr lang="en-US" sz="3600" b="1" dirty="0"/>
              <a:t>85% </a:t>
            </a:r>
            <a:r>
              <a:rPr lang="en-US" sz="2800" dirty="0"/>
              <a:t>of assets</a:t>
            </a:r>
          </a:p>
        </p:txBody>
      </p:sp>
    </p:spTree>
    <p:extLst>
      <p:ext uri="{BB962C8B-B14F-4D97-AF65-F5344CB8AC3E}">
        <p14:creationId xmlns:p14="http://schemas.microsoft.com/office/powerpoint/2010/main" val="92899829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fade">
                                      <p:cBhvr>
                                        <p:cTn id="32" dur="500"/>
                                        <p:tgtEl>
                                          <p:spTgt spid="65"/>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barn(outVertical)">
                                      <p:cBhvr>
                                        <p:cTn id="3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Segment your team of advisors by generation</a:t>
            </a:r>
          </a:p>
        </p:txBody>
      </p:sp>
      <p:sp>
        <p:nvSpPr>
          <p:cNvPr id="18" name="TextBox 17"/>
          <p:cNvSpPr txBox="1"/>
          <p:nvPr/>
        </p:nvSpPr>
        <p:spPr>
          <a:xfrm>
            <a:off x="422551" y="6312633"/>
            <a:ext cx="5021971" cy="261610"/>
          </a:xfrm>
          <a:prstGeom prst="rect">
            <a:avLst/>
          </a:prstGeom>
          <a:noFill/>
        </p:spPr>
        <p:txBody>
          <a:bodyPr wrap="none" rtlCol="0">
            <a:spAutoFit/>
          </a:bodyPr>
          <a:lstStyle/>
          <a:p>
            <a:r>
              <a:rPr lang="en-US" sz="1100" b="0" dirty="0"/>
              <a:t>Source: Red Zone Marketing research for John Hancock Investments, January 2016.</a:t>
            </a:r>
          </a:p>
        </p:txBody>
      </p:sp>
      <p:sp>
        <p:nvSpPr>
          <p:cNvPr id="20" name="Rectangle 19"/>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SILENT GENERATION</a:t>
            </a:r>
          </a:p>
          <a:p>
            <a:pPr>
              <a:lnSpc>
                <a:spcPct val="95000"/>
              </a:lnSpc>
              <a:spcBef>
                <a:spcPts val="500"/>
              </a:spcBef>
            </a:pPr>
            <a:r>
              <a:rPr lang="en-US" b="0" dirty="0">
                <a:latin typeface="Calibri" panose="020F0502020204030204" pitchFamily="34" charset="0"/>
                <a:cs typeface="Calibri" panose="020F0502020204030204" pitchFamily="34" charset="0"/>
              </a:rPr>
              <a:t>1928–1945</a:t>
            </a:r>
          </a:p>
        </p:txBody>
      </p:sp>
      <p:sp>
        <p:nvSpPr>
          <p:cNvPr id="21" name="Rectangle 20"/>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BABY BOOMER</a:t>
            </a:r>
          </a:p>
          <a:p>
            <a:pPr>
              <a:lnSpc>
                <a:spcPct val="95000"/>
              </a:lnSpc>
              <a:spcBef>
                <a:spcPts val="500"/>
              </a:spcBef>
            </a:pPr>
            <a:r>
              <a:rPr lang="en-US" b="0" dirty="0">
                <a:latin typeface="Calibri" panose="020F0502020204030204" pitchFamily="34" charset="0"/>
                <a:cs typeface="Calibri" panose="020F0502020204030204" pitchFamily="34" charset="0"/>
              </a:rPr>
              <a:t>1946–1964</a:t>
            </a:r>
          </a:p>
        </p:txBody>
      </p:sp>
      <p:sp>
        <p:nvSpPr>
          <p:cNvPr id="22" name="Rectangle 21"/>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GENERATION X</a:t>
            </a:r>
          </a:p>
          <a:p>
            <a:pPr>
              <a:lnSpc>
                <a:spcPct val="95000"/>
              </a:lnSpc>
              <a:spcBef>
                <a:spcPts val="500"/>
              </a:spcBef>
            </a:pPr>
            <a:r>
              <a:rPr lang="en-US" b="0" dirty="0">
                <a:latin typeface="Calibri" panose="020F0502020204030204" pitchFamily="34" charset="0"/>
                <a:cs typeface="Calibri" panose="020F0502020204030204" pitchFamily="34" charset="0"/>
              </a:rPr>
              <a:t>1965–1980</a:t>
            </a:r>
          </a:p>
        </p:txBody>
      </p:sp>
      <p:sp>
        <p:nvSpPr>
          <p:cNvPr id="23" name="Rectangle 22"/>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dirty="0">
                <a:latin typeface="Calibri" panose="020F0502020204030204" pitchFamily="34" charset="0"/>
                <a:cs typeface="Calibri" panose="020F0502020204030204" pitchFamily="34" charset="0"/>
              </a:rPr>
              <a:t>MILLENNIAL</a:t>
            </a:r>
          </a:p>
          <a:p>
            <a:pPr>
              <a:lnSpc>
                <a:spcPct val="90000"/>
              </a:lnSpc>
              <a:spcBef>
                <a:spcPts val="500"/>
              </a:spcBef>
            </a:pPr>
            <a:r>
              <a:rPr lang="en-US" b="0" dirty="0">
                <a:latin typeface="Calibri" panose="020F0502020204030204" pitchFamily="34" charset="0"/>
                <a:cs typeface="Calibri" panose="020F0502020204030204" pitchFamily="34" charset="0"/>
              </a:rPr>
              <a:t>1981–1997</a:t>
            </a:r>
          </a:p>
        </p:txBody>
      </p:sp>
      <p:sp>
        <p:nvSpPr>
          <p:cNvPr id="25" name="TextBox 24"/>
          <p:cNvSpPr txBox="1"/>
          <p:nvPr/>
        </p:nvSpPr>
        <p:spPr>
          <a:xfrm>
            <a:off x="833803" y="2602013"/>
            <a:ext cx="3223702" cy="769441"/>
          </a:xfrm>
          <a:prstGeom prst="rect">
            <a:avLst/>
          </a:prstGeom>
          <a:noFill/>
          <a:ln>
            <a:noFill/>
          </a:ln>
          <a:effectLst>
            <a:outerShdw blurRad="50800" dist="38100" dir="2700000" algn="tl" rotWithShape="0">
              <a:prstClr val="black">
                <a:alpha val="40000"/>
              </a:prstClr>
            </a:outerShdw>
          </a:effectLst>
        </p:spPr>
        <p:txBody>
          <a:bodyPr wrap="square" rtlCol="0" anchor="ctr">
            <a:spAutoFit/>
          </a:bodyPr>
          <a:lstStyle/>
          <a:p>
            <a:pPr algn="ctr"/>
            <a:r>
              <a:rPr lang="en-US" sz="4400" b="1" dirty="0">
                <a:solidFill>
                  <a:srgbClr val="FFFFFF"/>
                </a:solidFill>
              </a:rPr>
              <a:t>1 advisor</a:t>
            </a:r>
          </a:p>
        </p:txBody>
      </p:sp>
      <p:sp>
        <p:nvSpPr>
          <p:cNvPr id="26" name="TextBox 25"/>
          <p:cNvSpPr txBox="1"/>
          <p:nvPr/>
        </p:nvSpPr>
        <p:spPr>
          <a:xfrm>
            <a:off x="5078354" y="2602013"/>
            <a:ext cx="3239983" cy="769441"/>
          </a:xfrm>
          <a:prstGeom prst="rect">
            <a:avLst/>
          </a:prstGeom>
          <a:noFill/>
          <a:effectLst>
            <a:outerShdw blurRad="50800" dist="38100" dir="2700000" algn="tl" rotWithShape="0">
              <a:prstClr val="black">
                <a:alpha val="40000"/>
              </a:prstClr>
            </a:outerShdw>
          </a:effectLst>
        </p:spPr>
        <p:txBody>
          <a:bodyPr wrap="square" rtlCol="0" anchor="ctr">
            <a:spAutoFit/>
          </a:bodyPr>
          <a:lstStyle/>
          <a:p>
            <a:pPr algn="ctr"/>
            <a:r>
              <a:rPr lang="en-US" sz="4400" b="1" dirty="0">
                <a:solidFill>
                  <a:srgbClr val="FFFFFF"/>
                </a:solidFill>
              </a:rPr>
              <a:t>1 advisor</a:t>
            </a:r>
          </a:p>
        </p:txBody>
      </p:sp>
      <p:sp>
        <p:nvSpPr>
          <p:cNvPr id="27" name="TextBox 26"/>
          <p:cNvSpPr txBox="1"/>
          <p:nvPr/>
        </p:nvSpPr>
        <p:spPr>
          <a:xfrm>
            <a:off x="1573587" y="4948128"/>
            <a:ext cx="1744134" cy="1015663"/>
          </a:xfrm>
          <a:prstGeom prst="rect">
            <a:avLst/>
          </a:prstGeom>
          <a:noFill/>
          <a:effectLst>
            <a:outerShdw blurRad="50800" dist="38100" dir="2700000" algn="tl" rotWithShape="0">
              <a:prstClr val="black">
                <a:alpha val="40000"/>
              </a:prstClr>
            </a:outerShdw>
          </a:effectLst>
        </p:spPr>
        <p:txBody>
          <a:bodyPr wrap="square" rtlCol="0" anchor="ctr">
            <a:spAutoFit/>
          </a:bodyPr>
          <a:lstStyle/>
          <a:p>
            <a:pPr algn="ctr"/>
            <a:r>
              <a:rPr lang="en-US" sz="6000" b="1" dirty="0">
                <a:solidFill>
                  <a:srgbClr val="FFFFFF"/>
                </a:solidFill>
              </a:rPr>
              <a:t>0</a:t>
            </a:r>
          </a:p>
        </p:txBody>
      </p:sp>
      <p:sp>
        <p:nvSpPr>
          <p:cNvPr id="28" name="TextBox 27"/>
          <p:cNvSpPr txBox="1"/>
          <p:nvPr/>
        </p:nvSpPr>
        <p:spPr>
          <a:xfrm>
            <a:off x="5826278" y="4948128"/>
            <a:ext cx="1744134" cy="1015663"/>
          </a:xfrm>
          <a:prstGeom prst="rect">
            <a:avLst/>
          </a:prstGeom>
          <a:noFill/>
          <a:effectLst>
            <a:outerShdw blurRad="50800" dist="38100" dir="2700000" algn="tl" rotWithShape="0">
              <a:prstClr val="black">
                <a:alpha val="40000"/>
              </a:prstClr>
            </a:outerShdw>
          </a:effectLst>
        </p:spPr>
        <p:txBody>
          <a:bodyPr wrap="square" rtlCol="0" anchor="ctr">
            <a:spAutoFit/>
          </a:bodyPr>
          <a:lstStyle/>
          <a:p>
            <a:pPr algn="ctr"/>
            <a:r>
              <a:rPr lang="en-US" sz="6000" b="1" dirty="0">
                <a:solidFill>
                  <a:srgbClr val="FFFFFF"/>
                </a:solidFill>
              </a:rPr>
              <a:t>0</a:t>
            </a:r>
          </a:p>
        </p:txBody>
      </p:sp>
    </p:spTree>
    <p:extLst>
      <p:ext uri="{BB962C8B-B14F-4D97-AF65-F5344CB8AC3E}">
        <p14:creationId xmlns:p14="http://schemas.microsoft.com/office/powerpoint/2010/main" val="40458631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What is your generational risk factor?</a:t>
            </a:r>
          </a:p>
        </p:txBody>
      </p:sp>
      <p:sp>
        <p:nvSpPr>
          <p:cNvPr id="10" name="Content Placeholder 2"/>
          <p:cNvSpPr txBox="1">
            <a:spLocks/>
          </p:cNvSpPr>
          <p:nvPr/>
        </p:nvSpPr>
        <p:spPr bwMode="auto">
          <a:xfrm>
            <a:off x="454268" y="1428220"/>
            <a:ext cx="8237538" cy="120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33363" indent="-233363" algn="l" rtl="0" eaLnBrk="0" fontAlgn="base" hangingPunct="0">
              <a:spcBef>
                <a:spcPts val="250"/>
              </a:spcBef>
              <a:spcAft>
                <a:spcPct val="0"/>
              </a:spcAft>
              <a:buClr>
                <a:schemeClr val="tx2"/>
              </a:buClr>
              <a:buSzPct val="80000"/>
              <a:buFont typeface="Wingdings" panose="05000000000000000000" pitchFamily="2" charset="2"/>
              <a:buChar char="§"/>
              <a:defRPr sz="2800" kern="1200">
                <a:solidFill>
                  <a:schemeClr val="tx1"/>
                </a:solidFill>
                <a:latin typeface="+mn-lt"/>
                <a:ea typeface="+mn-ea"/>
                <a:cs typeface="+mn-cs"/>
              </a:defRPr>
            </a:lvl1pPr>
            <a:lvl2pPr marL="690563" indent="-233363" algn="l" rtl="0" eaLnBrk="0" fontAlgn="base" hangingPunct="0">
              <a:spcBef>
                <a:spcPts val="25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1030288" indent="-231775" algn="l" rtl="0" eaLnBrk="0" fontAlgn="base" hangingPunct="0">
              <a:spcBef>
                <a:spcPts val="25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ts val="25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712913" indent="-225425" algn="l" rtl="0" eaLnBrk="0" fontAlgn="base" hangingPunct="0">
              <a:spcBef>
                <a:spcPts val="25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016000">
              <a:lnSpc>
                <a:spcPct val="90000"/>
              </a:lnSpc>
              <a:buNone/>
            </a:pPr>
            <a:r>
              <a:rPr lang="en-US" b="1" dirty="0">
                <a:latin typeface="Calibri" panose="020F0502020204030204" pitchFamily="34" charset="0"/>
                <a:cs typeface="Calibri" panose="020F0502020204030204" pitchFamily="34" charset="0"/>
              </a:rPr>
              <a:t>Think about your practice like a portfolio</a:t>
            </a:r>
          </a:p>
          <a:p>
            <a:pPr marL="0" indent="0" defTabSz="1016000">
              <a:lnSpc>
                <a:spcPct val="90000"/>
              </a:lnSpc>
              <a:buNone/>
            </a:pPr>
            <a:r>
              <a:rPr lang="en-US" sz="2400" b="0" dirty="0">
                <a:latin typeface="Calibri" panose="020F0502020204030204" pitchFamily="34" charset="0"/>
                <a:cs typeface="Calibri" panose="020F0502020204030204" pitchFamily="34" charset="0"/>
              </a:rPr>
              <a:t>Based on your age and goals, and the age and assets </a:t>
            </a:r>
            <a:br>
              <a:rPr lang="en-US" sz="2400" b="0" dirty="0">
                <a:latin typeface="Calibri" panose="020F0502020204030204" pitchFamily="34" charset="0"/>
                <a:cs typeface="Calibri" panose="020F0502020204030204" pitchFamily="34" charset="0"/>
              </a:rPr>
            </a:br>
            <a:r>
              <a:rPr lang="en-US" sz="2400" b="0" dirty="0">
                <a:latin typeface="Calibri" panose="020F0502020204030204" pitchFamily="34" charset="0"/>
                <a:cs typeface="Calibri" panose="020F0502020204030204" pitchFamily="34" charset="0"/>
              </a:rPr>
              <a:t>of your clients, how diversified is your practice</a:t>
            </a:r>
            <a:endParaRPr lang="en-US" altLang="en-US" sz="2400" b="0" dirty="0">
              <a:latin typeface="Calibri" panose="020F0502020204030204" pitchFamily="34" charset="0"/>
              <a:cs typeface="Calibri" panose="020F0502020204030204" pitchFamily="34" charset="0"/>
            </a:endParaRPr>
          </a:p>
        </p:txBody>
      </p:sp>
      <p:sp>
        <p:nvSpPr>
          <p:cNvPr id="11" name="TextBox 10"/>
          <p:cNvSpPr txBox="1"/>
          <p:nvPr/>
        </p:nvSpPr>
        <p:spPr>
          <a:xfrm>
            <a:off x="5956300" y="2790286"/>
            <a:ext cx="2460195" cy="907820"/>
          </a:xfrm>
          <a:prstGeom prst="rect">
            <a:avLst/>
          </a:prstGeom>
          <a:solidFill>
            <a:srgbClr val="5F1358"/>
          </a:solidFill>
          <a:effectLst>
            <a:innerShdw blurRad="63500" dist="50800" dir="13500000">
              <a:prstClr val="black">
                <a:alpha val="50000"/>
              </a:prstClr>
            </a:innerShdw>
          </a:effectLst>
        </p:spPr>
        <p:txBody>
          <a:bodyPr wrap="square" rtlCol="0" anchor="ctr" anchorCtr="0">
            <a:noAutofit/>
          </a:bodyPr>
          <a:lstStyle/>
          <a:p>
            <a:pPr algn="ctr"/>
            <a:r>
              <a:rPr lang="en-US" sz="2800" dirty="0">
                <a:solidFill>
                  <a:srgbClr val="FFFFFF"/>
                </a:solidFill>
                <a:cs typeface="Calibri" panose="020F0502020204030204" pitchFamily="34" charset="0"/>
              </a:rPr>
              <a:t>HIGH RISK</a:t>
            </a:r>
          </a:p>
        </p:txBody>
      </p:sp>
      <p:sp>
        <p:nvSpPr>
          <p:cNvPr id="12" name="TextBox 11"/>
          <p:cNvSpPr txBox="1"/>
          <p:nvPr/>
        </p:nvSpPr>
        <p:spPr>
          <a:xfrm>
            <a:off x="5956300" y="3854013"/>
            <a:ext cx="2460195" cy="907820"/>
          </a:xfrm>
          <a:prstGeom prst="rect">
            <a:avLst/>
          </a:prstGeom>
          <a:solidFill>
            <a:srgbClr val="5F1358"/>
          </a:solidFill>
          <a:effectLst>
            <a:innerShdw blurRad="63500" dist="50800" dir="13500000">
              <a:prstClr val="black">
                <a:alpha val="50000"/>
              </a:prstClr>
            </a:innerShdw>
          </a:effectLst>
        </p:spPr>
        <p:txBody>
          <a:bodyPr wrap="square" rtlCol="0" anchor="ctr" anchorCtr="0">
            <a:noAutofit/>
          </a:bodyPr>
          <a:lstStyle/>
          <a:p>
            <a:pPr algn="ctr"/>
            <a:r>
              <a:rPr lang="en-US" sz="2800" dirty="0">
                <a:solidFill>
                  <a:srgbClr val="FFFFFF"/>
                </a:solidFill>
                <a:cs typeface="Calibri" panose="020F0502020204030204" pitchFamily="34" charset="0"/>
              </a:rPr>
              <a:t>HIGH RISK</a:t>
            </a:r>
          </a:p>
        </p:txBody>
      </p:sp>
      <p:sp>
        <p:nvSpPr>
          <p:cNvPr id="13" name="TextBox 12"/>
          <p:cNvSpPr txBox="1"/>
          <p:nvPr/>
        </p:nvSpPr>
        <p:spPr>
          <a:xfrm>
            <a:off x="5956300" y="4917741"/>
            <a:ext cx="2460195" cy="1368759"/>
          </a:xfrm>
          <a:prstGeom prst="rect">
            <a:avLst/>
          </a:prstGeom>
          <a:solidFill>
            <a:srgbClr val="5F1358"/>
          </a:solidFill>
          <a:effectLst>
            <a:innerShdw blurRad="63500" dist="50800" dir="13500000">
              <a:prstClr val="black">
                <a:alpha val="50000"/>
              </a:prstClr>
            </a:innerShdw>
          </a:effectLst>
        </p:spPr>
        <p:txBody>
          <a:bodyPr wrap="square" rtlCol="0" anchor="ctr" anchorCtr="0">
            <a:noAutofit/>
          </a:bodyPr>
          <a:lstStyle/>
          <a:p>
            <a:pPr algn="ctr"/>
            <a:r>
              <a:rPr lang="en-US" sz="2800" dirty="0">
                <a:solidFill>
                  <a:srgbClr val="FFFFFF"/>
                </a:solidFill>
                <a:cs typeface="Calibri" panose="020F0502020204030204" pitchFamily="34" charset="0"/>
              </a:rPr>
              <a:t>HIGH RISK</a:t>
            </a:r>
          </a:p>
        </p:txBody>
      </p:sp>
      <p:sp>
        <p:nvSpPr>
          <p:cNvPr id="14" name="TextBox 13"/>
          <p:cNvSpPr txBox="1"/>
          <p:nvPr/>
        </p:nvSpPr>
        <p:spPr>
          <a:xfrm>
            <a:off x="702105" y="2790286"/>
            <a:ext cx="5101795" cy="907820"/>
          </a:xfrm>
          <a:prstGeom prst="rect">
            <a:avLst/>
          </a:prstGeom>
          <a:solidFill>
            <a:schemeClr val="accent2"/>
          </a:solidFill>
        </p:spPr>
        <p:txBody>
          <a:bodyPr wrap="square" rtlCol="0" anchor="ctr" anchorCtr="0">
            <a:noAutofit/>
          </a:bodyPr>
          <a:lstStyle/>
          <a:p>
            <a:pPr algn="ctr"/>
            <a:r>
              <a:rPr lang="en-US" sz="2200" b="0" dirty="0">
                <a:solidFill>
                  <a:srgbClr val="FFFFFF"/>
                </a:solidFill>
                <a:cs typeface="Calibri" panose="020F0502020204030204" pitchFamily="34" charset="0"/>
              </a:rPr>
              <a:t>What is the practice’s </a:t>
            </a:r>
            <a:br>
              <a:rPr lang="en-US" sz="2200" b="0" dirty="0">
                <a:solidFill>
                  <a:srgbClr val="FFFFFF"/>
                </a:solidFill>
                <a:cs typeface="Calibri" panose="020F0502020204030204" pitchFamily="34" charset="0"/>
              </a:rPr>
            </a:br>
            <a:r>
              <a:rPr lang="en-US" sz="2200" b="0" dirty="0">
                <a:solidFill>
                  <a:srgbClr val="FFFFFF"/>
                </a:solidFill>
                <a:cs typeface="Calibri" panose="020F0502020204030204" pitchFamily="34" charset="0"/>
              </a:rPr>
              <a:t>expected </a:t>
            </a:r>
            <a:r>
              <a:rPr lang="en-US" sz="2200" dirty="0">
                <a:solidFill>
                  <a:srgbClr val="FFFFFF"/>
                </a:solidFill>
                <a:cs typeface="Calibri" panose="020F0502020204030204" pitchFamily="34" charset="0"/>
              </a:rPr>
              <a:t>client retention</a:t>
            </a:r>
            <a:r>
              <a:rPr lang="en-US" sz="2200" b="0" dirty="0">
                <a:solidFill>
                  <a:srgbClr val="FFFFFF"/>
                </a:solidFill>
                <a:cs typeface="Calibri" panose="020F0502020204030204" pitchFamily="34" charset="0"/>
              </a:rPr>
              <a:t>?</a:t>
            </a:r>
            <a:endParaRPr lang="en-US" sz="2200" dirty="0">
              <a:solidFill>
                <a:srgbClr val="FFFFFF"/>
              </a:solidFill>
              <a:cs typeface="Calibri" panose="020F0502020204030204" pitchFamily="34" charset="0"/>
            </a:endParaRPr>
          </a:p>
        </p:txBody>
      </p:sp>
      <p:sp>
        <p:nvSpPr>
          <p:cNvPr id="15" name="TextBox 14"/>
          <p:cNvSpPr txBox="1"/>
          <p:nvPr/>
        </p:nvSpPr>
        <p:spPr>
          <a:xfrm>
            <a:off x="702105" y="3854013"/>
            <a:ext cx="5101795" cy="907820"/>
          </a:xfrm>
          <a:prstGeom prst="rect">
            <a:avLst/>
          </a:prstGeom>
          <a:solidFill>
            <a:schemeClr val="accent2"/>
          </a:solidFill>
        </p:spPr>
        <p:txBody>
          <a:bodyPr wrap="square" rtlCol="0" anchor="ctr" anchorCtr="0">
            <a:noAutofit/>
          </a:bodyPr>
          <a:lstStyle/>
          <a:p>
            <a:pPr algn="ctr"/>
            <a:r>
              <a:rPr lang="en-US" sz="2200" b="0" dirty="0">
                <a:solidFill>
                  <a:srgbClr val="FFFFFF"/>
                </a:solidFill>
                <a:cs typeface="Calibri" panose="020F0502020204030204" pitchFamily="34" charset="0"/>
              </a:rPr>
              <a:t>How marketable is a</a:t>
            </a:r>
            <a:br>
              <a:rPr lang="en-US" sz="2200" b="0" dirty="0">
                <a:solidFill>
                  <a:srgbClr val="FFFFFF"/>
                </a:solidFill>
                <a:cs typeface="Calibri" panose="020F0502020204030204" pitchFamily="34" charset="0"/>
              </a:rPr>
            </a:br>
            <a:r>
              <a:rPr lang="en-US" sz="2200" b="0" dirty="0">
                <a:solidFill>
                  <a:srgbClr val="FFFFFF"/>
                </a:solidFill>
                <a:cs typeface="Calibri" panose="020F0502020204030204" pitchFamily="34" charset="0"/>
              </a:rPr>
              <a:t>practice to </a:t>
            </a:r>
            <a:r>
              <a:rPr lang="en-US" sz="2200" dirty="0">
                <a:solidFill>
                  <a:srgbClr val="FFFFFF"/>
                </a:solidFill>
                <a:cs typeface="Calibri" panose="020F0502020204030204" pitchFamily="34" charset="0"/>
              </a:rPr>
              <a:t>a successor</a:t>
            </a:r>
            <a:r>
              <a:rPr lang="en-US" sz="2200" b="0" dirty="0">
                <a:solidFill>
                  <a:srgbClr val="FFFFFF"/>
                </a:solidFill>
                <a:cs typeface="Calibri" panose="020F0502020204030204" pitchFamily="34" charset="0"/>
              </a:rPr>
              <a:t>?</a:t>
            </a:r>
            <a:endParaRPr lang="en-US" sz="2200" dirty="0">
              <a:solidFill>
                <a:srgbClr val="FFFFFF"/>
              </a:solidFill>
              <a:cs typeface="Calibri" panose="020F0502020204030204" pitchFamily="34" charset="0"/>
            </a:endParaRPr>
          </a:p>
        </p:txBody>
      </p:sp>
      <p:sp>
        <p:nvSpPr>
          <p:cNvPr id="16" name="TextBox 15"/>
          <p:cNvSpPr txBox="1"/>
          <p:nvPr/>
        </p:nvSpPr>
        <p:spPr>
          <a:xfrm>
            <a:off x="702105" y="4917741"/>
            <a:ext cx="5101795" cy="1368759"/>
          </a:xfrm>
          <a:prstGeom prst="rect">
            <a:avLst/>
          </a:prstGeom>
          <a:solidFill>
            <a:schemeClr val="accent2"/>
          </a:solidFill>
        </p:spPr>
        <p:txBody>
          <a:bodyPr wrap="square" rtlCol="0" anchor="ctr" anchorCtr="0">
            <a:noAutofit/>
          </a:bodyPr>
          <a:lstStyle/>
          <a:p>
            <a:pPr algn="ctr"/>
            <a:r>
              <a:rPr lang="en-US" sz="2200" b="0" dirty="0">
                <a:solidFill>
                  <a:srgbClr val="FFFFFF"/>
                </a:solidFill>
                <a:cs typeface="Calibri" panose="020F0502020204030204" pitchFamily="34" charset="0"/>
              </a:rPr>
              <a:t>How marketable is a firm to </a:t>
            </a:r>
            <a:r>
              <a:rPr lang="en-US" sz="2200" dirty="0">
                <a:solidFill>
                  <a:srgbClr val="FFFFFF"/>
                </a:solidFill>
                <a:cs typeface="Calibri" panose="020F0502020204030204" pitchFamily="34" charset="0"/>
              </a:rPr>
              <a:t>investment prospects </a:t>
            </a:r>
            <a:r>
              <a:rPr lang="en-US" sz="2200" b="0" dirty="0">
                <a:solidFill>
                  <a:srgbClr val="FFFFFF"/>
                </a:solidFill>
                <a:cs typeface="Calibri" panose="020F0502020204030204" pitchFamily="34" charset="0"/>
              </a:rPr>
              <a:t>when the most trusted</a:t>
            </a:r>
            <a:br>
              <a:rPr lang="en-US" sz="2200" b="0" dirty="0">
                <a:solidFill>
                  <a:srgbClr val="FFFFFF"/>
                </a:solidFill>
                <a:cs typeface="Calibri" panose="020F0502020204030204" pitchFamily="34" charset="0"/>
              </a:rPr>
            </a:br>
            <a:r>
              <a:rPr lang="en-US" sz="2200" b="0" dirty="0">
                <a:solidFill>
                  <a:srgbClr val="FFFFFF"/>
                </a:solidFill>
                <a:cs typeface="Calibri" panose="020F0502020204030204" pitchFamily="34" charset="0"/>
              </a:rPr>
              <a:t>advisors are nearing retirement age?</a:t>
            </a:r>
            <a:endParaRPr lang="en-US" sz="2200" dirty="0">
              <a:solidFill>
                <a:srgbClr val="FFFFFF"/>
              </a:solidFill>
              <a:cs typeface="Calibri" panose="020F0502020204030204" pitchFamily="34" charset="0"/>
            </a:endParaRPr>
          </a:p>
        </p:txBody>
      </p:sp>
    </p:spTree>
    <p:extLst>
      <p:ext uri="{BB962C8B-B14F-4D97-AF65-F5344CB8AC3E}">
        <p14:creationId xmlns:p14="http://schemas.microsoft.com/office/powerpoint/2010/main" val="218809780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25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25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Reducing your generational risk factor</a:t>
            </a:r>
            <a:endParaRPr lang="en-US" dirty="0"/>
          </a:p>
        </p:txBody>
      </p:sp>
      <p:sp>
        <p:nvSpPr>
          <p:cNvPr id="6" name="Content Placeholder 5"/>
          <p:cNvSpPr>
            <a:spLocks noGrp="1"/>
          </p:cNvSpPr>
          <p:nvPr>
            <p:ph sz="half" idx="1"/>
          </p:nvPr>
        </p:nvSpPr>
        <p:spPr>
          <a:xfrm>
            <a:off x="438151" y="1943100"/>
            <a:ext cx="3706559" cy="4495800"/>
          </a:xfrm>
        </p:spPr>
        <p:txBody>
          <a:bodyPr/>
          <a:lstStyle/>
          <a:p>
            <a:pPr marL="0" indent="0">
              <a:buNone/>
            </a:pPr>
            <a:r>
              <a:rPr lang="en-US" sz="2800" b="1" dirty="0"/>
              <a:t>Needs </a:t>
            </a:r>
          </a:p>
          <a:p>
            <a:r>
              <a:rPr lang="en-US" sz="2400" dirty="0"/>
              <a:t>Reach out to the next generation of your clients to develop a retention plan</a:t>
            </a:r>
          </a:p>
          <a:p>
            <a:r>
              <a:rPr lang="en-US" sz="2400" dirty="0"/>
              <a:t>Develop the next generation of advisors</a:t>
            </a:r>
          </a:p>
        </p:txBody>
      </p:sp>
      <p:sp>
        <p:nvSpPr>
          <p:cNvPr id="7" name="Content Placeholder 6"/>
          <p:cNvSpPr>
            <a:spLocks noGrp="1"/>
          </p:cNvSpPr>
          <p:nvPr>
            <p:ph sz="half" idx="2"/>
          </p:nvPr>
        </p:nvSpPr>
        <p:spPr>
          <a:xfrm>
            <a:off x="4606926" y="1943100"/>
            <a:ext cx="3767954" cy="4495800"/>
          </a:xfrm>
        </p:spPr>
        <p:txBody>
          <a:bodyPr/>
          <a:lstStyle/>
          <a:p>
            <a:pPr marL="0" indent="0">
              <a:buNone/>
            </a:pPr>
            <a:r>
              <a:rPr lang="en-US" sz="2800" b="1" dirty="0"/>
              <a:t>Challenges</a:t>
            </a:r>
          </a:p>
          <a:p>
            <a:r>
              <a:rPr lang="en-US" sz="2400" dirty="0"/>
              <a:t>Finding the time to connect with the next generation of your clients</a:t>
            </a:r>
          </a:p>
          <a:p>
            <a:r>
              <a:rPr lang="en-US" sz="2400" dirty="0"/>
              <a:t>A small pool of younger advisors and training</a:t>
            </a:r>
          </a:p>
          <a:p>
            <a:r>
              <a:rPr lang="en-US" sz="2400" dirty="0"/>
              <a:t>Low profitability</a:t>
            </a:r>
          </a:p>
        </p:txBody>
      </p:sp>
    </p:spTree>
    <p:extLst>
      <p:ext uri="{BB962C8B-B14F-4D97-AF65-F5344CB8AC3E}">
        <p14:creationId xmlns:p14="http://schemas.microsoft.com/office/powerpoint/2010/main" val="113845117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74359-F9DF-40CE-95F7-D51A865618F8}"/>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4BB10AC9-F1F0-46DC-A034-B070295D4D35}"/>
              </a:ext>
            </a:extLst>
          </p:cNvPr>
          <p:cNvSpPr>
            <a:spLocks noGrp="1"/>
          </p:cNvSpPr>
          <p:nvPr>
            <p:ph type="sldNum" sz="quarter" idx="4"/>
          </p:nvPr>
        </p:nvSpPr>
        <p:spPr/>
        <p:txBody>
          <a:bodyPr/>
          <a:lstStyle/>
          <a:p>
            <a:fld id="{6D1E9202-505F-48A5-9659-9946101D3FB3}" type="slidenum">
              <a:rPr lang="en-US" smtClean="0">
                <a:solidFill>
                  <a:srgbClr val="002D5B">
                    <a:tint val="75000"/>
                  </a:srgbClr>
                </a:solidFill>
              </a:rPr>
              <a:pPr/>
              <a:t>15</a:t>
            </a:fld>
            <a:endParaRPr lang="en-US" dirty="0">
              <a:solidFill>
                <a:srgbClr val="002D5B">
                  <a:tint val="75000"/>
                </a:srgbClr>
              </a:solidFill>
            </a:endParaRPr>
          </a:p>
        </p:txBody>
      </p:sp>
      <p:pic>
        <p:nvPicPr>
          <p:cNvPr id="4" name="Picture 3">
            <a:extLst>
              <a:ext uri="{FF2B5EF4-FFF2-40B4-BE49-F238E27FC236}">
                <a16:creationId xmlns:a16="http://schemas.microsoft.com/office/drawing/2014/main" id="{FD3C8CB2-51DB-4412-80B4-F7CBD1911C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389" y="1626288"/>
            <a:ext cx="7675222" cy="4317312"/>
          </a:xfrm>
          <a:prstGeom prst="rect">
            <a:avLst/>
          </a:prstGeom>
        </p:spPr>
      </p:pic>
      <p:sp>
        <p:nvSpPr>
          <p:cNvPr id="5" name="TextBox 4">
            <a:extLst>
              <a:ext uri="{FF2B5EF4-FFF2-40B4-BE49-F238E27FC236}">
                <a16:creationId xmlns:a16="http://schemas.microsoft.com/office/drawing/2014/main" id="{75732ECF-80A6-46AF-9BA2-3F2E512E9A05}"/>
              </a:ext>
            </a:extLst>
          </p:cNvPr>
          <p:cNvSpPr txBox="1"/>
          <p:nvPr/>
        </p:nvSpPr>
        <p:spPr>
          <a:xfrm>
            <a:off x="304800" y="6285600"/>
            <a:ext cx="1923925" cy="261610"/>
          </a:xfrm>
          <a:prstGeom prst="rect">
            <a:avLst/>
          </a:prstGeom>
          <a:noFill/>
        </p:spPr>
        <p:txBody>
          <a:bodyPr wrap="none" rtlCol="0">
            <a:spAutoFit/>
          </a:bodyPr>
          <a:lstStyle/>
          <a:p>
            <a:r>
              <a:rPr lang="en-US" sz="1100" b="0" dirty="0"/>
              <a:t>Source: PoliticalCartoons.com.</a:t>
            </a:r>
          </a:p>
        </p:txBody>
      </p:sp>
    </p:spTree>
    <p:extLst>
      <p:ext uri="{BB962C8B-B14F-4D97-AF65-F5344CB8AC3E}">
        <p14:creationId xmlns:p14="http://schemas.microsoft.com/office/powerpoint/2010/main" val="370917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1BF4A-F2C3-422F-B540-BD19E672EDEF}"/>
              </a:ext>
            </a:extLst>
          </p:cNvPr>
          <p:cNvSpPr>
            <a:spLocks noGrp="1"/>
          </p:cNvSpPr>
          <p:nvPr>
            <p:ph type="title"/>
          </p:nvPr>
        </p:nvSpPr>
        <p:spPr/>
        <p:txBody>
          <a:bodyPr/>
          <a:lstStyle/>
          <a:p>
            <a:r>
              <a:rPr lang="en-US" dirty="0"/>
              <a:t>Disclaimer…</a:t>
            </a:r>
          </a:p>
        </p:txBody>
      </p:sp>
      <p:pic>
        <p:nvPicPr>
          <p:cNvPr id="7" name="Content Placeholder 6">
            <a:extLst>
              <a:ext uri="{FF2B5EF4-FFF2-40B4-BE49-F238E27FC236}">
                <a16:creationId xmlns:a16="http://schemas.microsoft.com/office/drawing/2014/main" id="{DCBFE373-4287-481C-B8D4-8EA88B87C037}"/>
              </a:ext>
            </a:extLst>
          </p:cNvPr>
          <p:cNvPicPr>
            <a:picLocks noGrp="1" noChangeAspect="1"/>
          </p:cNvPicPr>
          <p:nvPr>
            <p:ph idx="1"/>
          </p:nvPr>
        </p:nvPicPr>
        <p:blipFill>
          <a:blip r:embed="rId3"/>
          <a:stretch>
            <a:fillRect/>
          </a:stretch>
        </p:blipFill>
        <p:spPr>
          <a:xfrm>
            <a:off x="2730661" y="1444700"/>
            <a:ext cx="3682675" cy="4887762"/>
          </a:xfrm>
          <a:prstGeom prst="rect">
            <a:avLst/>
          </a:prstGeom>
        </p:spPr>
      </p:pic>
      <p:sp>
        <p:nvSpPr>
          <p:cNvPr id="4" name="Slide Number Placeholder 3">
            <a:extLst>
              <a:ext uri="{FF2B5EF4-FFF2-40B4-BE49-F238E27FC236}">
                <a16:creationId xmlns:a16="http://schemas.microsoft.com/office/drawing/2014/main" id="{CCC068A4-7F08-4B5F-A382-9E028B0A266F}"/>
              </a:ext>
            </a:extLst>
          </p:cNvPr>
          <p:cNvSpPr>
            <a:spLocks noGrp="1"/>
          </p:cNvSpPr>
          <p:nvPr>
            <p:ph type="sldNum" sz="quarter" idx="4"/>
          </p:nvPr>
        </p:nvSpPr>
        <p:spPr/>
        <p:txBody>
          <a:bodyPr/>
          <a:lstStyle/>
          <a:p>
            <a:fld id="{6D1E9202-505F-48A5-9659-9946101D3FB3}" type="slidenum">
              <a:rPr lang="en-US" smtClean="0">
                <a:solidFill>
                  <a:srgbClr val="002D5B">
                    <a:tint val="75000"/>
                  </a:srgbClr>
                </a:solidFill>
              </a:rPr>
              <a:pPr/>
              <a:t>16</a:t>
            </a:fld>
            <a:endParaRPr lang="en-US" dirty="0">
              <a:solidFill>
                <a:srgbClr val="002D5B">
                  <a:tint val="75000"/>
                </a:srgbClr>
              </a:solidFill>
            </a:endParaRPr>
          </a:p>
        </p:txBody>
      </p:sp>
      <p:sp>
        <p:nvSpPr>
          <p:cNvPr id="6" name="Rectangle 35">
            <a:extLst>
              <a:ext uri="{FF2B5EF4-FFF2-40B4-BE49-F238E27FC236}">
                <a16:creationId xmlns:a16="http://schemas.microsoft.com/office/drawing/2014/main" id="{8B32F2CF-957D-425D-A029-E47A4D64FB20}"/>
              </a:ext>
            </a:extLst>
          </p:cNvPr>
          <p:cNvSpPr>
            <a:spLocks noChangeArrowheads="1"/>
          </p:cNvSpPr>
          <p:nvPr/>
        </p:nvSpPr>
        <p:spPr bwMode="auto">
          <a:xfrm>
            <a:off x="623198" y="2769308"/>
            <a:ext cx="7897603" cy="1495220"/>
          </a:xfrm>
          <a:prstGeom prst="rect">
            <a:avLst/>
          </a:prstGeom>
          <a:solidFill>
            <a:schemeClr val="accent2"/>
          </a:solidFill>
          <a:ln w="9525">
            <a:noFill/>
            <a:miter lim="800000"/>
            <a:headEnd/>
            <a:tailEnd/>
          </a:ln>
          <a:effectLst/>
        </p:spPr>
        <p:txBody>
          <a:bodyPr lIns="205740" tIns="0" rIns="0" bIns="0" anchor="ctr"/>
          <a:lstStyle/>
          <a:p>
            <a:pPr marL="133350" indent="-133350" eaLnBrk="0" hangingPunct="0">
              <a:defRPr/>
            </a:pPr>
            <a:r>
              <a:rPr lang="en-US" sz="2800" b="0" dirty="0">
                <a:solidFill>
                  <a:srgbClr val="FFFFFF"/>
                </a:solidFill>
              </a:rPr>
              <a:t>“Everyone hates millennials until it’s time to convert a PDF into a Word document.” – Sara Valentine</a:t>
            </a:r>
          </a:p>
        </p:txBody>
      </p:sp>
      <p:sp>
        <p:nvSpPr>
          <p:cNvPr id="8" name="TextBox 7">
            <a:extLst>
              <a:ext uri="{FF2B5EF4-FFF2-40B4-BE49-F238E27FC236}">
                <a16:creationId xmlns:a16="http://schemas.microsoft.com/office/drawing/2014/main" id="{337700FB-EB72-49AA-91BC-3A321E9F3457}"/>
              </a:ext>
            </a:extLst>
          </p:cNvPr>
          <p:cNvSpPr txBox="1"/>
          <p:nvPr/>
        </p:nvSpPr>
        <p:spPr>
          <a:xfrm>
            <a:off x="304800" y="6285600"/>
            <a:ext cx="1165704" cy="261610"/>
          </a:xfrm>
          <a:prstGeom prst="rect">
            <a:avLst/>
          </a:prstGeom>
          <a:noFill/>
        </p:spPr>
        <p:txBody>
          <a:bodyPr wrap="none" rtlCol="0">
            <a:spAutoFit/>
          </a:bodyPr>
          <a:lstStyle/>
          <a:p>
            <a:r>
              <a:rPr lang="en-US" sz="1100" b="0" dirty="0"/>
              <a:t>Source: Time Inc.</a:t>
            </a:r>
          </a:p>
        </p:txBody>
      </p:sp>
    </p:spTree>
    <p:extLst>
      <p:ext uri="{BB962C8B-B14F-4D97-AF65-F5344CB8AC3E}">
        <p14:creationId xmlns:p14="http://schemas.microsoft.com/office/powerpoint/2010/main" val="117819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Generational diversity—basic premises</a:t>
            </a:r>
          </a:p>
        </p:txBody>
      </p:sp>
      <p:sp>
        <p:nvSpPr>
          <p:cNvPr id="2" name="TextBox 1"/>
          <p:cNvSpPr txBox="1"/>
          <p:nvPr/>
        </p:nvSpPr>
        <p:spPr>
          <a:xfrm>
            <a:off x="4798378" y="1675124"/>
            <a:ext cx="3931920" cy="3200876"/>
          </a:xfrm>
          <a:prstGeom prst="rect">
            <a:avLst/>
          </a:prstGeom>
          <a:noFill/>
        </p:spPr>
        <p:txBody>
          <a:bodyPr wrap="square" numCol="1" rtlCol="0">
            <a:spAutoFit/>
          </a:bodyPr>
          <a:lstStyle/>
          <a:p>
            <a:r>
              <a:rPr lang="en-US" sz="2800" dirty="0"/>
              <a:t>Formative experiences</a:t>
            </a:r>
            <a:endParaRPr lang="en-US" b="0" dirty="0"/>
          </a:p>
          <a:p>
            <a:pPr marL="406400" lvl="0" indent="-406400" eaLnBrk="0" hangingPunct="0">
              <a:lnSpc>
                <a:spcPct val="95000"/>
              </a:lnSpc>
              <a:spcBef>
                <a:spcPct val="50000"/>
              </a:spcBef>
              <a:buClr>
                <a:srgbClr val="D29847"/>
              </a:buClr>
              <a:buBlip>
                <a:blip r:embed="rId3"/>
              </a:buBlip>
            </a:pPr>
            <a:r>
              <a:rPr lang="en-US" b="0" dirty="0"/>
              <a:t>Economy</a:t>
            </a:r>
          </a:p>
          <a:p>
            <a:pPr marL="406400" lvl="0" indent="-406400" eaLnBrk="0" hangingPunct="0">
              <a:lnSpc>
                <a:spcPct val="95000"/>
              </a:lnSpc>
              <a:spcBef>
                <a:spcPct val="50000"/>
              </a:spcBef>
              <a:buClr>
                <a:srgbClr val="D29847"/>
              </a:buClr>
              <a:buBlip>
                <a:blip r:embed="rId3"/>
              </a:buBlip>
            </a:pPr>
            <a:r>
              <a:rPr lang="en-US" b="0" dirty="0"/>
              <a:t>Historical events</a:t>
            </a:r>
          </a:p>
          <a:p>
            <a:pPr marL="406400" lvl="0" indent="-406400" eaLnBrk="0" hangingPunct="0">
              <a:lnSpc>
                <a:spcPct val="95000"/>
              </a:lnSpc>
              <a:spcBef>
                <a:spcPct val="50000"/>
              </a:spcBef>
              <a:buClr>
                <a:srgbClr val="D29847"/>
              </a:buClr>
              <a:buBlip>
                <a:blip r:embed="rId3"/>
              </a:buBlip>
            </a:pPr>
            <a:r>
              <a:rPr lang="en-US" b="0" dirty="0"/>
              <a:t>Social norms</a:t>
            </a:r>
          </a:p>
          <a:p>
            <a:pPr marL="406400" lvl="0" indent="-406400" eaLnBrk="0" hangingPunct="0">
              <a:lnSpc>
                <a:spcPct val="95000"/>
              </a:lnSpc>
              <a:spcBef>
                <a:spcPct val="50000"/>
              </a:spcBef>
              <a:buClr>
                <a:srgbClr val="D29847"/>
              </a:buClr>
              <a:buBlip>
                <a:blip r:embed="rId3"/>
              </a:buBlip>
            </a:pPr>
            <a:r>
              <a:rPr lang="en-US" b="0" dirty="0"/>
              <a:t>Popular culture</a:t>
            </a:r>
          </a:p>
          <a:p>
            <a:pPr marL="406400" lvl="0" indent="-406400" eaLnBrk="0" hangingPunct="0">
              <a:lnSpc>
                <a:spcPct val="95000"/>
              </a:lnSpc>
              <a:spcBef>
                <a:spcPct val="50000"/>
              </a:spcBef>
              <a:buClr>
                <a:srgbClr val="D29847"/>
              </a:buClr>
              <a:buBlip>
                <a:blip r:embed="rId3"/>
              </a:buBlip>
            </a:pPr>
            <a:r>
              <a:rPr lang="en-US" b="0" dirty="0"/>
              <a:t>Technology and science</a:t>
            </a:r>
          </a:p>
        </p:txBody>
      </p:sp>
      <p:sp>
        <p:nvSpPr>
          <p:cNvPr id="5" name="TextBox 4"/>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3" name="Rectangle 2"/>
          <p:cNvSpPr/>
          <p:nvPr/>
        </p:nvSpPr>
        <p:spPr>
          <a:xfrm>
            <a:off x="417764" y="1675124"/>
            <a:ext cx="4097086" cy="3182410"/>
          </a:xfrm>
          <a:prstGeom prst="rect">
            <a:avLst/>
          </a:prstGeom>
        </p:spPr>
        <p:txBody>
          <a:bodyPr wrap="square">
            <a:spAutoFit/>
          </a:bodyPr>
          <a:lstStyle/>
          <a:p>
            <a:r>
              <a:rPr lang="en-US" sz="2800" dirty="0"/>
              <a:t>Lifecycle effects</a:t>
            </a:r>
            <a:endParaRPr lang="en-US" b="0" dirty="0">
              <a:solidFill>
                <a:srgbClr val="002D5B"/>
              </a:solidFill>
            </a:endParaRPr>
          </a:p>
          <a:p>
            <a:pPr marL="406400" lvl="0" indent="-406400" eaLnBrk="0" hangingPunct="0">
              <a:lnSpc>
                <a:spcPct val="95000"/>
              </a:lnSpc>
              <a:spcBef>
                <a:spcPct val="50000"/>
              </a:spcBef>
              <a:buClr>
                <a:srgbClr val="D29847"/>
              </a:buClr>
              <a:buBlip>
                <a:blip r:embed="rId3"/>
              </a:buBlip>
            </a:pPr>
            <a:r>
              <a:rPr lang="en-US" b="0" dirty="0">
                <a:solidFill>
                  <a:srgbClr val="002D5B"/>
                </a:solidFill>
              </a:rPr>
              <a:t>Certain rites of passage </a:t>
            </a:r>
            <a:br>
              <a:rPr lang="en-US" b="0" dirty="0">
                <a:solidFill>
                  <a:srgbClr val="002D5B"/>
                </a:solidFill>
              </a:rPr>
            </a:br>
            <a:r>
              <a:rPr lang="en-US" b="0" dirty="0">
                <a:solidFill>
                  <a:srgbClr val="002D5B"/>
                </a:solidFill>
              </a:rPr>
              <a:t>are true regardless of time </a:t>
            </a:r>
            <a:br>
              <a:rPr lang="en-US" b="0" dirty="0">
                <a:solidFill>
                  <a:srgbClr val="002D5B"/>
                </a:solidFill>
              </a:rPr>
            </a:br>
            <a:r>
              <a:rPr lang="en-US" b="0" dirty="0">
                <a:solidFill>
                  <a:srgbClr val="002D5B"/>
                </a:solidFill>
              </a:rPr>
              <a:t>or culture</a:t>
            </a:r>
          </a:p>
          <a:p>
            <a:pPr marL="406400" lvl="0" indent="-406400" eaLnBrk="0" hangingPunct="0">
              <a:lnSpc>
                <a:spcPct val="95000"/>
              </a:lnSpc>
              <a:spcBef>
                <a:spcPct val="50000"/>
              </a:spcBef>
              <a:buClr>
                <a:srgbClr val="D29847"/>
              </a:buClr>
              <a:buBlip>
                <a:blip r:embed="rId3"/>
              </a:buBlip>
            </a:pPr>
            <a:r>
              <a:rPr lang="en-US" b="0" dirty="0"/>
              <a:t>Child and adult development</a:t>
            </a:r>
          </a:p>
          <a:p>
            <a:pPr marL="406400" lvl="0" indent="-406400" eaLnBrk="0" hangingPunct="0">
              <a:lnSpc>
                <a:spcPct val="95000"/>
              </a:lnSpc>
              <a:spcBef>
                <a:spcPct val="50000"/>
              </a:spcBef>
              <a:buClr>
                <a:srgbClr val="D29847"/>
              </a:buClr>
              <a:buBlip>
                <a:blip r:embed="rId3"/>
              </a:buBlip>
            </a:pPr>
            <a:r>
              <a:rPr lang="en-US" b="0" dirty="0"/>
              <a:t>Socialization</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17</a:t>
            </a:fld>
            <a:endParaRPr lang="en-US" dirty="0">
              <a:solidFill>
                <a:srgbClr val="002D5B">
                  <a:tint val="75000"/>
                </a:srgbClr>
              </a:solidFill>
            </a:endParaRPr>
          </a:p>
        </p:txBody>
      </p:sp>
    </p:spTree>
    <p:extLst>
      <p:ext uri="{BB962C8B-B14F-4D97-AF65-F5344CB8AC3E}">
        <p14:creationId xmlns:p14="http://schemas.microsoft.com/office/powerpoint/2010/main" val="237630216"/>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30" y="2428994"/>
            <a:ext cx="3964105" cy="2642736"/>
          </a:xfrm>
          <a:prstGeom prst="rect">
            <a:avLst/>
          </a:prstGeom>
        </p:spPr>
      </p:pic>
      <p:sp>
        <p:nvSpPr>
          <p:cNvPr id="2" name="Title 1"/>
          <p:cNvSpPr>
            <a:spLocks noGrp="1"/>
          </p:cNvSpPr>
          <p:nvPr>
            <p:ph type="title"/>
          </p:nvPr>
        </p:nvSpPr>
        <p:spPr>
          <a:xfrm>
            <a:off x="474662" y="376238"/>
            <a:ext cx="8902251" cy="908050"/>
          </a:xfrm>
        </p:spPr>
        <p:txBody>
          <a:bodyPr/>
          <a:lstStyle/>
          <a:p>
            <a:r>
              <a:rPr lang="en-US" dirty="0"/>
              <a:t>The Silent Generation: formative events </a:t>
            </a:r>
            <a:br>
              <a:rPr lang="en-US" dirty="0"/>
            </a:br>
            <a:r>
              <a:rPr lang="en-US" dirty="0"/>
              <a:t>and heroes</a:t>
            </a:r>
          </a:p>
        </p:txBody>
      </p:sp>
      <p:sp>
        <p:nvSpPr>
          <p:cNvPr id="3" name="Content Placeholder 2"/>
          <p:cNvSpPr>
            <a:spLocks noGrp="1"/>
          </p:cNvSpPr>
          <p:nvPr>
            <p:ph idx="1"/>
          </p:nvPr>
        </p:nvSpPr>
        <p:spPr>
          <a:xfrm>
            <a:off x="4871428" y="1486556"/>
            <a:ext cx="3708825" cy="5090612"/>
          </a:xfrm>
        </p:spPr>
        <p:txBody>
          <a:bodyPr numCol="1"/>
          <a:lstStyle/>
          <a:p>
            <a:pPr marL="0" indent="0">
              <a:lnSpc>
                <a:spcPct val="60000"/>
              </a:lnSpc>
            </a:pPr>
            <a:r>
              <a:rPr lang="en-US" sz="2400" b="1" dirty="0"/>
              <a:t> Formative events</a:t>
            </a:r>
          </a:p>
          <a:p>
            <a:pPr marL="347472" indent="-182880">
              <a:lnSpc>
                <a:spcPct val="60000"/>
              </a:lnSpc>
              <a:buFont typeface="Wingdings" panose="05000000000000000000" pitchFamily="2" charset="2"/>
              <a:buChar char="§"/>
            </a:pPr>
            <a:r>
              <a:rPr lang="en-US" sz="2000" dirty="0"/>
              <a:t>World War I and II</a:t>
            </a:r>
          </a:p>
          <a:p>
            <a:pPr marL="347472" indent="-182880">
              <a:lnSpc>
                <a:spcPct val="60000"/>
              </a:lnSpc>
              <a:buFont typeface="Wingdings" panose="05000000000000000000" pitchFamily="2" charset="2"/>
              <a:buChar char="§"/>
            </a:pPr>
            <a:r>
              <a:rPr lang="en-US" sz="2000" dirty="0"/>
              <a:t>The Great Depression</a:t>
            </a:r>
          </a:p>
          <a:p>
            <a:pPr marL="347472" indent="-182880">
              <a:lnSpc>
                <a:spcPct val="60000"/>
              </a:lnSpc>
              <a:buFont typeface="Wingdings" panose="05000000000000000000" pitchFamily="2" charset="2"/>
              <a:buChar char="§"/>
            </a:pPr>
            <a:r>
              <a:rPr lang="en-US" sz="2000" dirty="0"/>
              <a:t>The Roaring 20s</a:t>
            </a:r>
          </a:p>
          <a:p>
            <a:pPr marL="347472" indent="-182880">
              <a:lnSpc>
                <a:spcPct val="60000"/>
              </a:lnSpc>
              <a:buFont typeface="Wingdings" panose="05000000000000000000" pitchFamily="2" charset="2"/>
              <a:buChar char="§"/>
            </a:pPr>
            <a:r>
              <a:rPr lang="en-US" sz="2000" dirty="0"/>
              <a:t>The Korean War</a:t>
            </a:r>
          </a:p>
          <a:p>
            <a:pPr marL="347472" indent="-182880">
              <a:lnSpc>
                <a:spcPct val="60000"/>
              </a:lnSpc>
              <a:buFont typeface="Wingdings" panose="05000000000000000000" pitchFamily="2" charset="2"/>
              <a:buChar char="§"/>
            </a:pPr>
            <a:r>
              <a:rPr lang="en-US" sz="2000" dirty="0"/>
              <a:t>The G.I. Bill </a:t>
            </a:r>
          </a:p>
          <a:p>
            <a:pPr marL="347472" indent="-182880">
              <a:lnSpc>
                <a:spcPct val="60000"/>
              </a:lnSpc>
              <a:buFont typeface="Wingdings" panose="05000000000000000000" pitchFamily="2" charset="2"/>
              <a:buChar char="§"/>
            </a:pPr>
            <a:r>
              <a:rPr lang="en-US" sz="2000" dirty="0"/>
              <a:t>The McCarthy era</a:t>
            </a:r>
            <a:endParaRPr lang="en-US" sz="2000" b="1" dirty="0"/>
          </a:p>
          <a:p>
            <a:pPr marL="0" indent="0">
              <a:lnSpc>
                <a:spcPct val="60000"/>
              </a:lnSpc>
            </a:pPr>
            <a:r>
              <a:rPr lang="en-US" sz="2400" b="1" dirty="0"/>
              <a:t> Heroes </a:t>
            </a:r>
          </a:p>
          <a:p>
            <a:pPr marL="347472" indent="-182880">
              <a:lnSpc>
                <a:spcPct val="60000"/>
              </a:lnSpc>
              <a:buFont typeface="Wingdings" panose="05000000000000000000" pitchFamily="2" charset="2"/>
              <a:buChar char="§"/>
            </a:pPr>
            <a:r>
              <a:rPr lang="en-US" sz="2000" dirty="0"/>
              <a:t>Winston Churchill</a:t>
            </a:r>
          </a:p>
          <a:p>
            <a:pPr marL="347472" indent="-182880">
              <a:lnSpc>
                <a:spcPct val="60000"/>
              </a:lnSpc>
              <a:buFont typeface="Wingdings" panose="05000000000000000000" pitchFamily="2" charset="2"/>
              <a:buChar char="§"/>
            </a:pPr>
            <a:r>
              <a:rPr lang="en-US" sz="2000" dirty="0"/>
              <a:t>Franklin D. Roosevelt</a:t>
            </a:r>
          </a:p>
          <a:p>
            <a:pPr marL="347472" indent="-182880">
              <a:lnSpc>
                <a:spcPct val="60000"/>
              </a:lnSpc>
              <a:buFont typeface="Wingdings" panose="05000000000000000000" pitchFamily="2" charset="2"/>
              <a:buChar char="§"/>
            </a:pPr>
            <a:r>
              <a:rPr lang="en-US" sz="2000" dirty="0"/>
              <a:t>Charles de Gaulle</a:t>
            </a:r>
          </a:p>
          <a:p>
            <a:pPr marL="347472" indent="-182880">
              <a:lnSpc>
                <a:spcPct val="60000"/>
              </a:lnSpc>
              <a:buFont typeface="Wingdings" panose="05000000000000000000" pitchFamily="2" charset="2"/>
              <a:buChar char="§"/>
            </a:pPr>
            <a:r>
              <a:rPr lang="en-US" sz="2000" dirty="0"/>
              <a:t>Amelia Earhart</a:t>
            </a:r>
          </a:p>
          <a:p>
            <a:pPr marL="347472" indent="-182880">
              <a:lnSpc>
                <a:spcPct val="60000"/>
              </a:lnSpc>
              <a:buFont typeface="Wingdings" panose="05000000000000000000" pitchFamily="2" charset="2"/>
              <a:buChar char="§"/>
            </a:pPr>
            <a:r>
              <a:rPr lang="en-US" sz="2000" dirty="0"/>
              <a:t>General Patton</a:t>
            </a:r>
          </a:p>
          <a:p>
            <a:pPr marL="347472" indent="-182880">
              <a:lnSpc>
                <a:spcPct val="60000"/>
              </a:lnSpc>
              <a:buFont typeface="Wingdings" panose="05000000000000000000" pitchFamily="2" charset="2"/>
              <a:buChar char="§"/>
            </a:pPr>
            <a:r>
              <a:rPr lang="en-US" sz="2000" dirty="0"/>
              <a:t>Dwight Eisenhower</a:t>
            </a:r>
          </a:p>
          <a:p>
            <a:pPr marL="457200" indent="-457200">
              <a:lnSpc>
                <a:spcPct val="60000"/>
              </a:lnSpc>
              <a:buFont typeface="Arial"/>
              <a:buChar char="•"/>
            </a:pPr>
            <a:endParaRPr lang="en-US" sz="2000" b="1" dirty="0"/>
          </a:p>
          <a:p>
            <a:pPr marL="0" indent="0">
              <a:lnSpc>
                <a:spcPct val="60000"/>
              </a:lnSpc>
            </a:pPr>
            <a:endParaRPr lang="en-US" sz="2000" b="1" dirty="0"/>
          </a:p>
          <a:p>
            <a:pPr marL="457200" indent="-457200">
              <a:lnSpc>
                <a:spcPct val="60000"/>
              </a:lnSpc>
              <a:buFont typeface="Arial"/>
              <a:buChar char="•"/>
            </a:pPr>
            <a:endParaRPr lang="en-US" sz="2000" dirty="0"/>
          </a:p>
          <a:p>
            <a:pPr marL="457200" indent="-457200">
              <a:lnSpc>
                <a:spcPct val="60000"/>
              </a:lnSpc>
              <a:buFont typeface="Arial"/>
              <a:buChar char="•"/>
            </a:pPr>
            <a:endParaRPr lang="en-US" sz="2000" dirty="0"/>
          </a:p>
        </p:txBody>
      </p:sp>
      <p:sp>
        <p:nvSpPr>
          <p:cNvPr id="6" name="TextBox 5"/>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18</a:t>
            </a:fld>
            <a:endParaRPr lang="en-US" dirty="0">
              <a:solidFill>
                <a:srgbClr val="002D5B">
                  <a:tint val="75000"/>
                </a:srgbClr>
              </a:solidFill>
            </a:endParaRPr>
          </a:p>
        </p:txBody>
      </p:sp>
    </p:spTree>
    <p:extLst>
      <p:ext uri="{BB962C8B-B14F-4D97-AF65-F5344CB8AC3E}">
        <p14:creationId xmlns:p14="http://schemas.microsoft.com/office/powerpoint/2010/main" val="778918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Major differences between generations</a:t>
            </a:r>
          </a:p>
        </p:txBody>
      </p:sp>
      <p:sp>
        <p:nvSpPr>
          <p:cNvPr id="23" name="TextBox 22"/>
          <p:cNvSpPr txBox="1"/>
          <p:nvPr/>
        </p:nvSpPr>
        <p:spPr>
          <a:xfrm>
            <a:off x="422551"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25" name="Rectangle 24"/>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SILENT GENERATION</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Command style</a:t>
            </a:r>
            <a:r>
              <a:rPr lang="en-US" sz="1500" b="0" dirty="0">
                <a:latin typeface="Calibri" panose="020F0502020204030204" pitchFamily="34" charset="0"/>
                <a:cs typeface="Calibri" panose="020F0502020204030204" pitchFamily="34" charset="0"/>
              </a:rPr>
              <a:t> of leadership</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Interested in </a:t>
            </a:r>
            <a:r>
              <a:rPr lang="en-US" sz="1500" u="sng" dirty="0">
                <a:latin typeface="Calibri" panose="020F0502020204030204" pitchFamily="34" charset="0"/>
                <a:cs typeface="Calibri" panose="020F0502020204030204" pitchFamily="34" charset="0"/>
              </a:rPr>
              <a:t>investment protection</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Prefer </a:t>
            </a:r>
            <a:r>
              <a:rPr lang="en-US" sz="1500" u="sng" dirty="0">
                <a:latin typeface="Calibri" panose="020F0502020204030204" pitchFamily="34" charset="0"/>
                <a:cs typeface="Calibri" panose="020F0502020204030204" pitchFamily="34" charset="0"/>
              </a:rPr>
              <a:t>formal language</a:t>
            </a:r>
            <a:r>
              <a:rPr lang="en-US" sz="1500" b="0" dirty="0">
                <a:latin typeface="Calibri" panose="020F0502020204030204" pitchFamily="34" charset="0"/>
                <a:cs typeface="Calibri" panose="020F0502020204030204" pitchFamily="34" charset="0"/>
              </a:rPr>
              <a:t> and </a:t>
            </a:r>
            <a:r>
              <a:rPr lang="en-US" sz="1500" u="sng" dirty="0">
                <a:latin typeface="Calibri" panose="020F0502020204030204" pitchFamily="34" charset="0"/>
                <a:cs typeface="Calibri" panose="020F0502020204030204" pitchFamily="34" charset="0"/>
              </a:rPr>
              <a:t>formal dress</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Social conformity</a:t>
            </a:r>
            <a:r>
              <a:rPr lang="en-US" sz="1500" b="0" dirty="0">
                <a:latin typeface="Calibri" panose="020F0502020204030204" pitchFamily="34" charset="0"/>
                <a:cs typeface="Calibri" panose="020F0502020204030204" pitchFamily="34" charset="0"/>
              </a:rPr>
              <a:t> trumps self-expression</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Do not like change</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Seldom buy alone —</a:t>
            </a:r>
            <a:r>
              <a:rPr lang="en-US" sz="1500" dirty="0">
                <a:latin typeface="Calibri" panose="020F0502020204030204" pitchFamily="34" charset="0"/>
                <a:cs typeface="Calibri" panose="020F0502020204030204" pitchFamily="34" charset="0"/>
              </a:rPr>
              <a:t> </a:t>
            </a:r>
            <a:r>
              <a:rPr lang="en-US" sz="1500" u="sng" dirty="0">
                <a:latin typeface="Calibri" panose="020F0502020204030204" pitchFamily="34" charset="0"/>
                <a:cs typeface="Calibri" panose="020F0502020204030204" pitchFamily="34" charset="0"/>
              </a:rPr>
              <a:t>address concerns children will raise</a:t>
            </a:r>
          </a:p>
          <a:p>
            <a:pPr>
              <a:lnSpc>
                <a:spcPct val="95000"/>
              </a:lnSpc>
              <a:spcBef>
                <a:spcPts val="500"/>
              </a:spcBef>
            </a:pPr>
            <a:endParaRPr lang="en-US" dirty="0">
              <a:latin typeface="Calibri" panose="020F0502020204030204" pitchFamily="34" charset="0"/>
              <a:cs typeface="Calibri" panose="020F0502020204030204" pitchFamily="34" charset="0"/>
            </a:endParaRPr>
          </a:p>
        </p:txBody>
      </p:sp>
      <p:sp>
        <p:nvSpPr>
          <p:cNvPr id="26" name="Rectangle 25"/>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7FC0E1"/>
                </a:solidFill>
                <a:latin typeface="Calibri" panose="020F0502020204030204" pitchFamily="34" charset="0"/>
                <a:cs typeface="Calibri" panose="020F0502020204030204" pitchFamily="34" charset="0"/>
              </a:rPr>
              <a:t>BABY BOOMER</a:t>
            </a:r>
          </a:p>
        </p:txBody>
      </p:sp>
      <p:sp>
        <p:nvSpPr>
          <p:cNvPr id="27" name="Rectangle 26"/>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B77BB4"/>
                </a:solidFill>
                <a:latin typeface="Calibri" panose="020F0502020204030204" pitchFamily="34" charset="0"/>
                <a:cs typeface="Calibri" panose="020F0502020204030204" pitchFamily="34" charset="0"/>
              </a:rPr>
              <a:t>GENERATION X</a:t>
            </a:r>
          </a:p>
        </p:txBody>
      </p:sp>
      <p:sp>
        <p:nvSpPr>
          <p:cNvPr id="28" name="Rectangle 27"/>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dirty="0">
                <a:solidFill>
                  <a:srgbClr val="457AB5"/>
                </a:solidFill>
                <a:latin typeface="Calibri" panose="020F0502020204030204" pitchFamily="34" charset="0"/>
                <a:cs typeface="Calibri" panose="020F0502020204030204" pitchFamily="34" charset="0"/>
              </a:rPr>
              <a:t>MILLENNIAL</a:t>
            </a:r>
          </a:p>
        </p:txBody>
      </p:sp>
      <p:sp>
        <p:nvSpPr>
          <p:cNvPr id="29" name="Rectangle 28"/>
          <p:cNvSpPr/>
          <p:nvPr/>
        </p:nvSpPr>
        <p:spPr>
          <a:xfrm>
            <a:off x="1448729" y="2146478"/>
            <a:ext cx="6246543" cy="3466744"/>
          </a:xfrm>
          <a:prstGeom prst="rect">
            <a:avLst/>
          </a:prstGeom>
          <a:solidFill>
            <a:srgbClr val="797D83"/>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sz="4000" dirty="0">
                <a:latin typeface="Calibri" panose="020F0502020204030204" pitchFamily="34" charset="0"/>
                <a:cs typeface="Calibri" panose="020F0502020204030204" pitchFamily="34" charset="0"/>
              </a:rPr>
              <a:t>SILENT GENERATION</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Command style</a:t>
            </a:r>
            <a:r>
              <a:rPr lang="en-US" b="0" dirty="0">
                <a:latin typeface="Calibri" panose="020F0502020204030204" pitchFamily="34" charset="0"/>
                <a:cs typeface="Calibri" panose="020F0502020204030204" pitchFamily="34" charset="0"/>
              </a:rPr>
              <a:t> of leadership</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Interested in </a:t>
            </a:r>
            <a:r>
              <a:rPr lang="en-US" u="sng" dirty="0">
                <a:latin typeface="Calibri" panose="020F0502020204030204" pitchFamily="34" charset="0"/>
                <a:cs typeface="Calibri" panose="020F0502020204030204" pitchFamily="34" charset="0"/>
              </a:rPr>
              <a:t>investment protection</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Prefer </a:t>
            </a:r>
            <a:r>
              <a:rPr lang="en-US" u="sng" dirty="0">
                <a:latin typeface="Calibri" panose="020F0502020204030204" pitchFamily="34" charset="0"/>
                <a:cs typeface="Calibri" panose="020F0502020204030204" pitchFamily="34" charset="0"/>
              </a:rPr>
              <a:t>formal language</a:t>
            </a:r>
            <a:r>
              <a:rPr lang="en-US" b="0" dirty="0">
                <a:latin typeface="Calibri" panose="020F0502020204030204" pitchFamily="34" charset="0"/>
                <a:cs typeface="Calibri" panose="020F0502020204030204" pitchFamily="34" charset="0"/>
              </a:rPr>
              <a:t> and </a:t>
            </a:r>
            <a:r>
              <a:rPr lang="en-US" u="sng" dirty="0">
                <a:latin typeface="Calibri" panose="020F0502020204030204" pitchFamily="34" charset="0"/>
                <a:cs typeface="Calibri" panose="020F0502020204030204" pitchFamily="34" charset="0"/>
              </a:rPr>
              <a:t>formal dress</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Social conformity</a:t>
            </a:r>
            <a:r>
              <a:rPr lang="en-US" b="0" dirty="0">
                <a:latin typeface="Calibri" panose="020F0502020204030204" pitchFamily="34" charset="0"/>
                <a:cs typeface="Calibri" panose="020F0502020204030204" pitchFamily="34" charset="0"/>
              </a:rPr>
              <a:t> trumps self-expression</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Do not like change</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Seldom buy alone—</a:t>
            </a:r>
            <a:r>
              <a:rPr lang="en-US" u="sng" dirty="0">
                <a:latin typeface="Calibri" panose="020F0502020204030204" pitchFamily="34" charset="0"/>
                <a:cs typeface="Calibri" panose="020F0502020204030204" pitchFamily="34" charset="0"/>
              </a:rPr>
              <a:t>address concerns children will raise</a:t>
            </a:r>
          </a:p>
        </p:txBody>
      </p:sp>
    </p:spTree>
    <p:extLst>
      <p:ext uri="{BB962C8B-B14F-4D97-AF65-F5344CB8AC3E}">
        <p14:creationId xmlns:p14="http://schemas.microsoft.com/office/powerpoint/2010/main" val="30831419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Effect transition="in" filter="fade">
                                      <p:cBhvr>
                                        <p:cTn id="9" dur="1000"/>
                                        <p:tgtEl>
                                          <p:spTgt spid="29"/>
                                        </p:tgtEl>
                                      </p:cBhvr>
                                    </p:animEffect>
                                  </p:childTnLst>
                                </p:cTn>
                              </p:par>
                              <p:par>
                                <p:cTn id="10" presetID="42" presetClass="path" presetSubtype="0" fill="hold" grpId="1" nodeType="withEffect">
                                  <p:stCondLst>
                                    <p:cond delay="0"/>
                                  </p:stCondLst>
                                  <p:childTnLst>
                                    <p:animMotion origin="layout" path="M -0.23924 -0.16065 L 1.94444E-6 -7.40741E-7 " pathEditMode="relative" rAng="0" ptsTypes="AA">
                                      <p:cBhvr>
                                        <p:cTn id="11" dur="1000" fill="hold"/>
                                        <p:tgtEl>
                                          <p:spTgt spid="29"/>
                                        </p:tgtEl>
                                        <p:attrNameLst>
                                          <p:attrName>ppt_x</p:attrName>
                                          <p:attrName>ppt_y</p:attrName>
                                        </p:attrNameLst>
                                      </p:cBhvr>
                                      <p:rCtr x="11997" y="8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82" y="3339539"/>
            <a:ext cx="4458101" cy="2972066"/>
          </a:xfrm>
          <a:prstGeom prst="rect">
            <a:avLst/>
          </a:prstGeom>
        </p:spPr>
      </p:pic>
      <p:sp>
        <p:nvSpPr>
          <p:cNvPr id="27661" name="Rectangle 13"/>
          <p:cNvSpPr>
            <a:spLocks noGrp="1" noChangeArrowheads="1"/>
          </p:cNvSpPr>
          <p:nvPr>
            <p:ph type="title"/>
          </p:nvPr>
        </p:nvSpPr>
        <p:spPr/>
        <p:txBody>
          <a:bodyPr/>
          <a:lstStyle/>
          <a:p>
            <a:pPr>
              <a:defRPr/>
            </a:pPr>
            <a:r>
              <a:rPr lang="en-US" dirty="0"/>
              <a:t>Changing times</a:t>
            </a:r>
          </a:p>
        </p:txBody>
      </p:sp>
      <p:sp>
        <p:nvSpPr>
          <p:cNvPr id="2" name="TextBox 1"/>
          <p:cNvSpPr txBox="1"/>
          <p:nvPr/>
        </p:nvSpPr>
        <p:spPr>
          <a:xfrm>
            <a:off x="569846" y="1507773"/>
            <a:ext cx="8042975" cy="1709186"/>
          </a:xfrm>
          <a:prstGeom prst="rect">
            <a:avLst/>
          </a:prstGeom>
          <a:noFill/>
        </p:spPr>
        <p:txBody>
          <a:bodyPr wrap="square" rtlCol="0">
            <a:spAutoFit/>
          </a:bodyPr>
          <a:lstStyle/>
          <a:p>
            <a:pPr>
              <a:lnSpc>
                <a:spcPct val="110000"/>
              </a:lnSpc>
            </a:pPr>
            <a:r>
              <a:rPr lang="en-US" sz="3200" dirty="0"/>
              <a:t>A Kodak moment </a:t>
            </a:r>
          </a:p>
          <a:p>
            <a:pPr>
              <a:lnSpc>
                <a:spcPct val="110000"/>
              </a:lnSpc>
            </a:pPr>
            <a:r>
              <a:rPr lang="en-US" sz="3200" b="0" dirty="0"/>
              <a:t>Do you recall what happened to one of the greatest brands in the United States?</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2</a:t>
            </a:fld>
            <a:endParaRPr lang="en-US" dirty="0">
              <a:solidFill>
                <a:srgbClr val="002D5B">
                  <a:tint val="75000"/>
                </a:srgbClr>
              </a:solidFill>
            </a:endParaRPr>
          </a:p>
        </p:txBody>
      </p:sp>
    </p:spTree>
    <p:extLst>
      <p:ext uri="{BB962C8B-B14F-4D97-AF65-F5344CB8AC3E}">
        <p14:creationId xmlns:p14="http://schemas.microsoft.com/office/powerpoint/2010/main" val="2580253679"/>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790" y="2546162"/>
            <a:ext cx="3888593" cy="2592395"/>
          </a:xfrm>
          <a:prstGeom prst="rect">
            <a:avLst/>
          </a:prstGeom>
        </p:spPr>
      </p:pic>
      <p:sp>
        <p:nvSpPr>
          <p:cNvPr id="2" name="Title 1"/>
          <p:cNvSpPr>
            <a:spLocks noGrp="1"/>
          </p:cNvSpPr>
          <p:nvPr>
            <p:ph type="title"/>
          </p:nvPr>
        </p:nvSpPr>
        <p:spPr/>
        <p:txBody>
          <a:bodyPr/>
          <a:lstStyle/>
          <a:p>
            <a:r>
              <a:rPr lang="en-US" dirty="0"/>
              <a:t>Baby Boomers: formative events and heroes</a:t>
            </a:r>
          </a:p>
        </p:txBody>
      </p:sp>
      <p:sp>
        <p:nvSpPr>
          <p:cNvPr id="3" name="Content Placeholder 2"/>
          <p:cNvSpPr>
            <a:spLocks noGrp="1"/>
          </p:cNvSpPr>
          <p:nvPr>
            <p:ph idx="1"/>
          </p:nvPr>
        </p:nvSpPr>
        <p:spPr>
          <a:xfrm>
            <a:off x="4747924" y="1439969"/>
            <a:ext cx="4190524" cy="5108575"/>
          </a:xfrm>
        </p:spPr>
        <p:txBody>
          <a:bodyPr numCol="1"/>
          <a:lstStyle/>
          <a:p>
            <a:pPr marL="0" indent="0">
              <a:lnSpc>
                <a:spcPct val="70000"/>
              </a:lnSpc>
            </a:pPr>
            <a:r>
              <a:rPr lang="en-US" sz="2400" b="1" dirty="0"/>
              <a:t> Formative events</a:t>
            </a:r>
          </a:p>
          <a:p>
            <a:pPr marL="347472" indent="-182880">
              <a:lnSpc>
                <a:spcPct val="70000"/>
              </a:lnSpc>
              <a:buFont typeface="Wingdings" panose="05000000000000000000" pitchFamily="2" charset="2"/>
              <a:buChar char="§"/>
            </a:pPr>
            <a:r>
              <a:rPr lang="en-US" sz="2000" dirty="0"/>
              <a:t>The Civil Rights Movement, feminism, protests</a:t>
            </a:r>
          </a:p>
          <a:p>
            <a:pPr marL="347472" indent="-182880">
              <a:lnSpc>
                <a:spcPct val="70000"/>
              </a:lnSpc>
              <a:buFont typeface="Wingdings" panose="05000000000000000000" pitchFamily="2" charset="2"/>
              <a:buChar char="§"/>
            </a:pPr>
            <a:r>
              <a:rPr lang="en-US" sz="2000" dirty="0"/>
              <a:t>The space race: putting a man on the moon</a:t>
            </a:r>
          </a:p>
          <a:p>
            <a:pPr marL="347472" indent="-182880">
              <a:lnSpc>
                <a:spcPct val="70000"/>
              </a:lnSpc>
              <a:buFont typeface="Wingdings" panose="05000000000000000000" pitchFamily="2" charset="2"/>
              <a:buChar char="§"/>
            </a:pPr>
            <a:r>
              <a:rPr lang="en-US" sz="2000" dirty="0"/>
              <a:t>The 60s: sex, drugs, and rock ‘n’ roll; hippies</a:t>
            </a:r>
          </a:p>
          <a:p>
            <a:pPr marL="347472" indent="-182880">
              <a:lnSpc>
                <a:spcPct val="70000"/>
              </a:lnSpc>
              <a:buFont typeface="Wingdings" panose="05000000000000000000" pitchFamily="2" charset="2"/>
              <a:buChar char="§"/>
            </a:pPr>
            <a:r>
              <a:rPr lang="en-US" sz="2000" dirty="0"/>
              <a:t>Vietnam War</a:t>
            </a:r>
          </a:p>
          <a:p>
            <a:pPr marL="347472" indent="-182880">
              <a:lnSpc>
                <a:spcPct val="70000"/>
              </a:lnSpc>
              <a:buFont typeface="Wingdings" panose="05000000000000000000" pitchFamily="2" charset="2"/>
              <a:buChar char="§"/>
            </a:pPr>
            <a:r>
              <a:rPr lang="en-US" sz="2000" dirty="0"/>
              <a:t>Dr. Spock, </a:t>
            </a:r>
            <a:r>
              <a:rPr lang="en-US" sz="1800" dirty="0"/>
              <a:t>“</a:t>
            </a:r>
            <a:r>
              <a:rPr lang="en-US" sz="1800" i="1" dirty="0"/>
              <a:t>Every child has a gift”</a:t>
            </a:r>
            <a:endParaRPr lang="en-US" sz="2000" b="1" dirty="0"/>
          </a:p>
          <a:p>
            <a:pPr marL="0" indent="0">
              <a:lnSpc>
                <a:spcPct val="70000"/>
              </a:lnSpc>
            </a:pPr>
            <a:r>
              <a:rPr lang="en-US" sz="2400" b="1" dirty="0"/>
              <a:t> Heroes</a:t>
            </a:r>
          </a:p>
          <a:p>
            <a:pPr marL="347472" indent="-182880">
              <a:lnSpc>
                <a:spcPct val="60000"/>
              </a:lnSpc>
              <a:buFont typeface="Wingdings" panose="05000000000000000000" pitchFamily="2" charset="2"/>
              <a:buChar char="§"/>
            </a:pPr>
            <a:r>
              <a:rPr lang="en-US" sz="2000" dirty="0"/>
              <a:t>Ronald Reagan</a:t>
            </a:r>
          </a:p>
          <a:p>
            <a:pPr marL="347472" indent="-182880">
              <a:lnSpc>
                <a:spcPct val="60000"/>
              </a:lnSpc>
              <a:buFont typeface="Wingdings" panose="05000000000000000000" pitchFamily="2" charset="2"/>
              <a:buChar char="§"/>
            </a:pPr>
            <a:r>
              <a:rPr lang="en-US" sz="2000" dirty="0"/>
              <a:t>John F. Kennedy</a:t>
            </a:r>
          </a:p>
          <a:p>
            <a:pPr marL="347472" indent="-182880">
              <a:lnSpc>
                <a:spcPct val="60000"/>
              </a:lnSpc>
              <a:buFont typeface="Wingdings" panose="05000000000000000000" pitchFamily="2" charset="2"/>
              <a:buChar char="§"/>
            </a:pPr>
            <a:r>
              <a:rPr lang="en-US" sz="2000" dirty="0"/>
              <a:t>Martin Luther King</a:t>
            </a:r>
          </a:p>
          <a:p>
            <a:pPr marL="347472" indent="-182880">
              <a:lnSpc>
                <a:spcPct val="60000"/>
              </a:lnSpc>
              <a:buFont typeface="Wingdings" panose="05000000000000000000" pitchFamily="2" charset="2"/>
              <a:buChar char="§"/>
            </a:pPr>
            <a:r>
              <a:rPr lang="en-US" sz="2000" dirty="0"/>
              <a:t>John Glenn</a:t>
            </a:r>
          </a:p>
          <a:p>
            <a:pPr marL="347472" indent="-182880">
              <a:lnSpc>
                <a:spcPct val="60000"/>
              </a:lnSpc>
              <a:buFont typeface="Wingdings" panose="05000000000000000000" pitchFamily="2" charset="2"/>
              <a:buChar char="§"/>
            </a:pPr>
            <a:r>
              <a:rPr lang="en-US" sz="2000" dirty="0"/>
              <a:t>Gloria Steinem</a:t>
            </a:r>
          </a:p>
          <a:p>
            <a:pPr marL="457200" indent="-457200">
              <a:lnSpc>
                <a:spcPct val="70000"/>
              </a:lnSpc>
              <a:buFont typeface="Arial"/>
              <a:buChar char="•"/>
            </a:pPr>
            <a:endParaRPr lang="en-US" sz="2000" dirty="0"/>
          </a:p>
        </p:txBody>
      </p:sp>
      <p:sp>
        <p:nvSpPr>
          <p:cNvPr id="7" name="TextBox 6"/>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20</a:t>
            </a:fld>
            <a:endParaRPr lang="en-US" dirty="0">
              <a:solidFill>
                <a:srgbClr val="002D5B">
                  <a:tint val="75000"/>
                </a:srgbClr>
              </a:solidFill>
            </a:endParaRPr>
          </a:p>
        </p:txBody>
      </p:sp>
    </p:spTree>
    <p:extLst>
      <p:ext uri="{BB962C8B-B14F-4D97-AF65-F5344CB8AC3E}">
        <p14:creationId xmlns:p14="http://schemas.microsoft.com/office/powerpoint/2010/main" val="131403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Major differences between generations</a:t>
            </a:r>
          </a:p>
        </p:txBody>
      </p:sp>
      <p:sp>
        <p:nvSpPr>
          <p:cNvPr id="23" name="TextBox 22"/>
          <p:cNvSpPr txBox="1"/>
          <p:nvPr/>
        </p:nvSpPr>
        <p:spPr>
          <a:xfrm>
            <a:off x="422551"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26" name="Rectangle 25"/>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BABY BOOMER</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Believe in </a:t>
            </a:r>
            <a:r>
              <a:rPr lang="en-US" sz="1500" u="sng" dirty="0">
                <a:latin typeface="Calibri" panose="020F0502020204030204" pitchFamily="34" charset="0"/>
                <a:cs typeface="Calibri" panose="020F0502020204030204" pitchFamily="34" charset="0"/>
              </a:rPr>
              <a:t>hard work</a:t>
            </a:r>
            <a:r>
              <a:rPr lang="en-US" sz="1500" b="0" dirty="0">
                <a:latin typeface="Calibri" panose="020F0502020204030204" pitchFamily="34" charset="0"/>
                <a:cs typeface="Calibri" panose="020F0502020204030204" pitchFamily="34" charset="0"/>
              </a:rPr>
              <a:t> and </a:t>
            </a:r>
            <a:r>
              <a:rPr lang="en-US" sz="1500" u="sng" dirty="0">
                <a:latin typeface="Calibri" panose="020F0502020204030204" pitchFamily="34" charset="0"/>
                <a:cs typeface="Calibri" panose="020F0502020204030204" pitchFamily="34" charset="0"/>
              </a:rPr>
              <a:t>freedom</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Work identity</a:t>
            </a:r>
            <a:r>
              <a:rPr lang="en-US" sz="1500" b="0" dirty="0">
                <a:latin typeface="Calibri" panose="020F0502020204030204" pitchFamily="34" charset="0"/>
                <a:cs typeface="Calibri" panose="020F0502020204030204" pitchFamily="34" charset="0"/>
              </a:rPr>
              <a:t> is important</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Place </a:t>
            </a:r>
            <a:r>
              <a:rPr lang="en-US" sz="1500" u="sng" dirty="0">
                <a:latin typeface="Calibri" panose="020F0502020204030204" pitchFamily="34" charset="0"/>
                <a:cs typeface="Calibri" panose="020F0502020204030204" pitchFamily="34" charset="0"/>
              </a:rPr>
              <a:t>value on uniqueness</a:t>
            </a:r>
          </a:p>
          <a:p>
            <a:pPr marL="177800" indent="-177800">
              <a:lnSpc>
                <a:spcPct val="90000"/>
              </a:lnSpc>
              <a:spcBef>
                <a:spcPts val="400"/>
              </a:spcBef>
              <a:buFont typeface="Wingdings" panose="05000000000000000000" pitchFamily="2" charset="2"/>
              <a:buChar char="§"/>
            </a:pPr>
            <a:r>
              <a:rPr lang="en-US" sz="1500" b="0" dirty="0">
                <a:latin typeface="Calibri" panose="020F0502020204030204" pitchFamily="34" charset="0"/>
                <a:cs typeface="Calibri" panose="020F0502020204030204" pitchFamily="34" charset="0"/>
              </a:rPr>
              <a:t>Prefer </a:t>
            </a:r>
            <a:r>
              <a:rPr lang="en-US" sz="1500" u="sng" dirty="0">
                <a:latin typeface="Calibri" panose="020F0502020204030204" pitchFamily="34" charset="0"/>
                <a:cs typeface="Calibri" panose="020F0502020204030204" pitchFamily="34" charset="0"/>
              </a:rPr>
              <a:t>in-person meetings</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Control 70% of U.S. net worth</a:t>
            </a:r>
            <a:r>
              <a:rPr lang="en-US" sz="1500" b="0" dirty="0">
                <a:latin typeface="Calibri" panose="020F0502020204030204" pitchFamily="34" charset="0"/>
                <a:cs typeface="Calibri" panose="020F0502020204030204" pitchFamily="34" charset="0"/>
              </a:rPr>
              <a:t>/</a:t>
            </a:r>
            <a:br>
              <a:rPr lang="en-US" sz="1500" b="0" dirty="0">
                <a:latin typeface="Calibri" panose="020F0502020204030204" pitchFamily="34" charset="0"/>
                <a:cs typeface="Calibri" panose="020F0502020204030204" pitchFamily="34" charset="0"/>
              </a:rPr>
            </a:br>
            <a:r>
              <a:rPr lang="en-US" sz="1500" b="0" dirty="0">
                <a:latin typeface="Calibri" panose="020F0502020204030204" pitchFamily="34" charset="0"/>
                <a:cs typeface="Calibri" panose="020F0502020204030204" pitchFamily="34" charset="0"/>
              </a:rPr>
              <a:t>will inherit another $8 trillion</a:t>
            </a:r>
          </a:p>
          <a:p>
            <a:pPr marL="177800" indent="-177800">
              <a:lnSpc>
                <a:spcPct val="90000"/>
              </a:lnSpc>
              <a:spcBef>
                <a:spcPts val="400"/>
              </a:spcBef>
              <a:buFont typeface="Wingdings" panose="05000000000000000000" pitchFamily="2" charset="2"/>
              <a:buChar char="§"/>
            </a:pPr>
            <a:r>
              <a:rPr lang="en-US" sz="1500" u="sng" dirty="0">
                <a:latin typeface="Calibri" panose="020F0502020204030204" pitchFamily="34" charset="0"/>
                <a:cs typeface="Calibri" panose="020F0502020204030204" pitchFamily="34" charset="0"/>
              </a:rPr>
              <a:t>Have not saved enough for retirement</a:t>
            </a:r>
          </a:p>
        </p:txBody>
      </p:sp>
      <p:sp>
        <p:nvSpPr>
          <p:cNvPr id="28" name="Rectangle 27"/>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B77BB4"/>
                </a:solidFill>
                <a:latin typeface="Calibri" panose="020F0502020204030204" pitchFamily="34" charset="0"/>
                <a:cs typeface="Calibri" panose="020F0502020204030204" pitchFamily="34" charset="0"/>
              </a:rPr>
              <a:t>GENERATION X</a:t>
            </a:r>
          </a:p>
        </p:txBody>
      </p:sp>
      <p:sp>
        <p:nvSpPr>
          <p:cNvPr id="29" name="Rectangle 28"/>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dirty="0">
                <a:solidFill>
                  <a:srgbClr val="457AB5"/>
                </a:solidFill>
                <a:latin typeface="Calibri" panose="020F0502020204030204" pitchFamily="34" charset="0"/>
                <a:cs typeface="Calibri" panose="020F0502020204030204" pitchFamily="34" charset="0"/>
              </a:rPr>
              <a:t>MILLENNIAL</a:t>
            </a:r>
          </a:p>
        </p:txBody>
      </p:sp>
      <p:sp>
        <p:nvSpPr>
          <p:cNvPr id="30" name="Rectangle 29"/>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ABADB1"/>
                </a:solidFill>
                <a:latin typeface="Calibri" panose="020F0502020204030204" pitchFamily="34" charset="0"/>
                <a:cs typeface="Calibri" panose="020F0502020204030204" pitchFamily="34" charset="0"/>
              </a:rPr>
              <a:t>SILENT GENERATION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Command style</a:t>
            </a:r>
            <a:r>
              <a:rPr lang="en-US" sz="1500" b="0" dirty="0">
                <a:solidFill>
                  <a:srgbClr val="ABADB1"/>
                </a:solidFill>
                <a:latin typeface="Calibri" panose="020F0502020204030204" pitchFamily="34" charset="0"/>
                <a:cs typeface="Calibri" panose="020F0502020204030204" pitchFamily="34" charset="0"/>
              </a:rPr>
              <a:t> of leadership</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Interested in </a:t>
            </a:r>
            <a:r>
              <a:rPr lang="en-US" sz="1500" u="sng" dirty="0">
                <a:solidFill>
                  <a:srgbClr val="ABADB1"/>
                </a:solidFill>
                <a:latin typeface="Calibri" panose="020F0502020204030204" pitchFamily="34" charset="0"/>
                <a:cs typeface="Calibri" panose="020F0502020204030204" pitchFamily="34" charset="0"/>
              </a:rPr>
              <a:t>investment protection</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Prefer </a:t>
            </a:r>
            <a:r>
              <a:rPr lang="en-US" sz="1500" u="sng" dirty="0">
                <a:solidFill>
                  <a:srgbClr val="ABADB1"/>
                </a:solidFill>
                <a:latin typeface="Calibri" panose="020F0502020204030204" pitchFamily="34" charset="0"/>
                <a:cs typeface="Calibri" panose="020F0502020204030204" pitchFamily="34" charset="0"/>
              </a:rPr>
              <a:t>formal language</a:t>
            </a:r>
            <a:r>
              <a:rPr lang="en-US" sz="1500" b="0" dirty="0">
                <a:solidFill>
                  <a:srgbClr val="ABADB1"/>
                </a:solidFill>
                <a:latin typeface="Calibri" panose="020F0502020204030204" pitchFamily="34" charset="0"/>
                <a:cs typeface="Calibri" panose="020F0502020204030204" pitchFamily="34" charset="0"/>
              </a:rPr>
              <a:t> and </a:t>
            </a:r>
            <a:r>
              <a:rPr lang="en-US" sz="1500" u="sng" dirty="0">
                <a:solidFill>
                  <a:srgbClr val="ABADB1"/>
                </a:solidFill>
                <a:latin typeface="Calibri" panose="020F0502020204030204" pitchFamily="34" charset="0"/>
                <a:cs typeface="Calibri" panose="020F0502020204030204" pitchFamily="34" charset="0"/>
              </a:rPr>
              <a:t>formal dress</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Social conformity</a:t>
            </a:r>
            <a:r>
              <a:rPr lang="en-US" sz="1500" b="0" dirty="0">
                <a:solidFill>
                  <a:srgbClr val="ABADB1"/>
                </a:solidFill>
                <a:latin typeface="Calibri" panose="020F0502020204030204" pitchFamily="34" charset="0"/>
                <a:cs typeface="Calibri" panose="020F0502020204030204" pitchFamily="34" charset="0"/>
              </a:rPr>
              <a:t> trumps self-expression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Do not like change</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Seldom buy alone —</a:t>
            </a:r>
            <a:r>
              <a:rPr lang="en-US" sz="1500" dirty="0">
                <a:solidFill>
                  <a:srgbClr val="ABADB1"/>
                </a:solidFill>
                <a:latin typeface="Calibri" panose="020F0502020204030204" pitchFamily="34" charset="0"/>
                <a:cs typeface="Calibri" panose="020F0502020204030204" pitchFamily="34" charset="0"/>
              </a:rPr>
              <a:t> </a:t>
            </a:r>
            <a:r>
              <a:rPr lang="en-US" sz="1500" u="sng" dirty="0">
                <a:solidFill>
                  <a:srgbClr val="ABADB1"/>
                </a:solidFill>
                <a:latin typeface="Calibri" panose="020F0502020204030204" pitchFamily="34" charset="0"/>
                <a:cs typeface="Calibri" panose="020F0502020204030204" pitchFamily="34" charset="0"/>
              </a:rPr>
              <a:t>address concerns children will raise</a:t>
            </a:r>
          </a:p>
          <a:p>
            <a:pPr>
              <a:lnSpc>
                <a:spcPct val="95000"/>
              </a:lnSpc>
              <a:spcBef>
                <a:spcPts val="500"/>
              </a:spcBef>
            </a:pPr>
            <a:endParaRPr lang="en-US" dirty="0">
              <a:solidFill>
                <a:srgbClr val="ABADB1"/>
              </a:solidFill>
              <a:latin typeface="Calibri" panose="020F0502020204030204" pitchFamily="34" charset="0"/>
              <a:cs typeface="Calibri" panose="020F0502020204030204" pitchFamily="34" charset="0"/>
            </a:endParaRPr>
          </a:p>
        </p:txBody>
      </p:sp>
      <p:sp>
        <p:nvSpPr>
          <p:cNvPr id="33" name="Rectangle 32"/>
          <p:cNvSpPr/>
          <p:nvPr/>
        </p:nvSpPr>
        <p:spPr>
          <a:xfrm>
            <a:off x="1629726" y="2070930"/>
            <a:ext cx="6308136" cy="3465576"/>
          </a:xfrm>
          <a:prstGeom prst="rect">
            <a:avLst/>
          </a:prstGeom>
          <a:solidFill>
            <a:srgbClr val="226C93"/>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sz="4000" dirty="0">
                <a:latin typeface="Calibri" panose="020F0502020204030204" pitchFamily="34" charset="0"/>
                <a:cs typeface="Calibri" panose="020F0502020204030204" pitchFamily="34" charset="0"/>
              </a:rPr>
              <a:t>BABY BOOMER</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Believe in </a:t>
            </a:r>
            <a:r>
              <a:rPr lang="en-US" u="sng" dirty="0">
                <a:latin typeface="Calibri" panose="020F0502020204030204" pitchFamily="34" charset="0"/>
                <a:cs typeface="Calibri" panose="020F0502020204030204" pitchFamily="34" charset="0"/>
              </a:rPr>
              <a:t>hard work</a:t>
            </a:r>
            <a:r>
              <a:rPr lang="en-US" b="0" dirty="0">
                <a:latin typeface="Calibri" panose="020F0502020204030204" pitchFamily="34" charset="0"/>
                <a:cs typeface="Calibri" panose="020F0502020204030204" pitchFamily="34" charset="0"/>
              </a:rPr>
              <a:t> and </a:t>
            </a:r>
            <a:r>
              <a:rPr lang="en-US" u="sng" dirty="0">
                <a:latin typeface="Calibri" panose="020F0502020204030204" pitchFamily="34" charset="0"/>
                <a:cs typeface="Calibri" panose="020F0502020204030204" pitchFamily="34" charset="0"/>
              </a:rPr>
              <a:t>freedom</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Work identity</a:t>
            </a:r>
            <a:r>
              <a:rPr lang="en-US" b="0" dirty="0">
                <a:latin typeface="Calibri" panose="020F0502020204030204" pitchFamily="34" charset="0"/>
                <a:cs typeface="Calibri" panose="020F0502020204030204" pitchFamily="34" charset="0"/>
              </a:rPr>
              <a:t> is important</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Place </a:t>
            </a:r>
            <a:r>
              <a:rPr lang="en-US" u="sng" dirty="0">
                <a:latin typeface="Calibri" panose="020F0502020204030204" pitchFamily="34" charset="0"/>
                <a:cs typeface="Calibri" panose="020F0502020204030204" pitchFamily="34" charset="0"/>
              </a:rPr>
              <a:t>value on uniqueness</a:t>
            </a:r>
          </a:p>
          <a:p>
            <a:pPr marL="230188" indent="-230188">
              <a:lnSpc>
                <a:spcPct val="90000"/>
              </a:lnSpc>
              <a:spcBef>
                <a:spcPts val="4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Prefer </a:t>
            </a:r>
            <a:r>
              <a:rPr lang="en-US" u="sng" dirty="0">
                <a:latin typeface="Calibri" panose="020F0502020204030204" pitchFamily="34" charset="0"/>
                <a:cs typeface="Calibri" panose="020F0502020204030204" pitchFamily="34" charset="0"/>
              </a:rPr>
              <a:t>in-person meetings</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Control 70% of U.S. net worth</a:t>
            </a:r>
            <a:r>
              <a:rPr lang="en-US" b="0" dirty="0">
                <a:latin typeface="Calibri" panose="020F0502020204030204" pitchFamily="34" charset="0"/>
                <a:cs typeface="Calibri" panose="020F0502020204030204" pitchFamily="34" charset="0"/>
              </a:rPr>
              <a:t>/</a:t>
            </a:r>
            <a:br>
              <a:rPr lang="en-US" b="0" dirty="0">
                <a:latin typeface="Calibri" panose="020F0502020204030204" pitchFamily="34" charset="0"/>
                <a:cs typeface="Calibri" panose="020F0502020204030204" pitchFamily="34" charset="0"/>
              </a:rPr>
            </a:br>
            <a:r>
              <a:rPr lang="en-US" b="0" dirty="0">
                <a:latin typeface="Calibri" panose="020F0502020204030204" pitchFamily="34" charset="0"/>
                <a:cs typeface="Calibri" panose="020F0502020204030204" pitchFamily="34" charset="0"/>
              </a:rPr>
              <a:t>will inherit another $8 trillion</a:t>
            </a:r>
          </a:p>
          <a:p>
            <a:pPr marL="230188" indent="-230188">
              <a:lnSpc>
                <a:spcPct val="90000"/>
              </a:lnSpc>
              <a:spcBef>
                <a:spcPts val="4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Have not saved enough for retirement</a:t>
            </a:r>
          </a:p>
        </p:txBody>
      </p:sp>
    </p:spTree>
    <p:extLst>
      <p:ext uri="{BB962C8B-B14F-4D97-AF65-F5344CB8AC3E}">
        <p14:creationId xmlns:p14="http://schemas.microsoft.com/office/powerpoint/2010/main" val="6673509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fltVal val="0"/>
                                          </p:val>
                                        </p:tav>
                                        <p:tav tm="100000">
                                          <p:val>
                                            <p:strVal val="#ppt_w"/>
                                          </p:val>
                                        </p:tav>
                                      </p:tavLst>
                                    </p:anim>
                                    <p:anim calcmode="lin" valueType="num">
                                      <p:cBhvr>
                                        <p:cTn id="8" dur="1000" fill="hold"/>
                                        <p:tgtEl>
                                          <p:spTgt spid="33"/>
                                        </p:tgtEl>
                                        <p:attrNameLst>
                                          <p:attrName>ppt_h</p:attrName>
                                        </p:attrNameLst>
                                      </p:cBhvr>
                                      <p:tavLst>
                                        <p:tav tm="0">
                                          <p:val>
                                            <p:fltVal val="0"/>
                                          </p:val>
                                        </p:tav>
                                        <p:tav tm="100000">
                                          <p:val>
                                            <p:strVal val="#ppt_h"/>
                                          </p:val>
                                        </p:tav>
                                      </p:tavLst>
                                    </p:anim>
                                    <p:animEffect transition="in" filter="fade">
                                      <p:cBhvr>
                                        <p:cTn id="9" dur="1000"/>
                                        <p:tgtEl>
                                          <p:spTgt spid="33"/>
                                        </p:tgtEl>
                                      </p:cBhvr>
                                    </p:animEffect>
                                  </p:childTnLst>
                                </p:cTn>
                              </p:par>
                              <p:par>
                                <p:cTn id="10" presetID="42" presetClass="path" presetSubtype="0" fill="hold" grpId="1" nodeType="withEffect">
                                  <p:stCondLst>
                                    <p:cond delay="0"/>
                                  </p:stCondLst>
                                  <p:childTnLst>
                                    <p:animMotion origin="layout" path="M 0.22552 -0.16829 L -2.77778E-7 3.7037E-7 " pathEditMode="relative" rAng="0" ptsTypes="AA">
                                      <p:cBhvr>
                                        <p:cTn id="11" dur="1000" fill="hold"/>
                                        <p:tgtEl>
                                          <p:spTgt spid="33"/>
                                        </p:tgtEl>
                                        <p:attrNameLst>
                                          <p:attrName>ppt_x</p:attrName>
                                          <p:attrName>ppt_y</p:attrName>
                                        </p:attrNameLst>
                                      </p:cBhvr>
                                      <p:rCtr x="-11285" y="840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587" y="2224794"/>
            <a:ext cx="4470822" cy="3017058"/>
          </a:xfrm>
          <a:prstGeom prst="rect">
            <a:avLst/>
          </a:prstGeom>
        </p:spPr>
      </p:pic>
      <p:sp>
        <p:nvSpPr>
          <p:cNvPr id="2" name="Title 1"/>
          <p:cNvSpPr>
            <a:spLocks noGrp="1"/>
          </p:cNvSpPr>
          <p:nvPr>
            <p:ph type="title"/>
          </p:nvPr>
        </p:nvSpPr>
        <p:spPr/>
        <p:txBody>
          <a:bodyPr/>
          <a:lstStyle/>
          <a:p>
            <a:r>
              <a:rPr lang="en-US" dirty="0"/>
              <a:t>Gen X: formative events and heroes</a:t>
            </a:r>
          </a:p>
        </p:txBody>
      </p:sp>
      <p:sp>
        <p:nvSpPr>
          <p:cNvPr id="3" name="Content Placeholder 2"/>
          <p:cNvSpPr>
            <a:spLocks noGrp="1"/>
          </p:cNvSpPr>
          <p:nvPr>
            <p:ph idx="1"/>
          </p:nvPr>
        </p:nvSpPr>
        <p:spPr>
          <a:xfrm>
            <a:off x="5179791" y="1622843"/>
            <a:ext cx="3843070" cy="5143125"/>
          </a:xfrm>
        </p:spPr>
        <p:txBody>
          <a:bodyPr numCol="1"/>
          <a:lstStyle/>
          <a:p>
            <a:pPr marL="0" indent="0">
              <a:lnSpc>
                <a:spcPct val="60000"/>
              </a:lnSpc>
            </a:pPr>
            <a:r>
              <a:rPr lang="en-US" sz="2400" b="1" dirty="0"/>
              <a:t> Formative events</a:t>
            </a:r>
          </a:p>
          <a:p>
            <a:pPr marL="347472" indent="-182880">
              <a:lnSpc>
                <a:spcPct val="60000"/>
              </a:lnSpc>
              <a:buFont typeface="Wingdings" panose="05000000000000000000" pitchFamily="2" charset="2"/>
              <a:buChar char="§"/>
            </a:pPr>
            <a:r>
              <a:rPr lang="en-US" sz="2000" dirty="0"/>
              <a:t>Watergate, oil embargo</a:t>
            </a:r>
          </a:p>
          <a:p>
            <a:pPr marL="347472" indent="-182880">
              <a:lnSpc>
                <a:spcPct val="60000"/>
              </a:lnSpc>
              <a:buFont typeface="Wingdings" panose="05000000000000000000" pitchFamily="2" charset="2"/>
              <a:buChar char="§"/>
            </a:pPr>
            <a:r>
              <a:rPr lang="en-US" sz="2000" dirty="0"/>
              <a:t>Vietnam aftermath</a:t>
            </a:r>
          </a:p>
          <a:p>
            <a:pPr marL="347472" indent="-182880">
              <a:lnSpc>
                <a:spcPct val="70000"/>
              </a:lnSpc>
              <a:buFont typeface="Wingdings" panose="05000000000000000000" pitchFamily="2" charset="2"/>
              <a:buChar char="§"/>
            </a:pPr>
            <a:r>
              <a:rPr lang="en-US" sz="2000" dirty="0"/>
              <a:t>Inflation and corporate </a:t>
            </a:r>
            <a:br>
              <a:rPr lang="en-US" sz="2000" dirty="0"/>
            </a:br>
            <a:r>
              <a:rPr lang="en-US" sz="2000" dirty="0"/>
              <a:t>layoffs (1980s)</a:t>
            </a:r>
          </a:p>
          <a:p>
            <a:pPr marL="347472" indent="-182880">
              <a:lnSpc>
                <a:spcPct val="60000"/>
              </a:lnSpc>
              <a:buFont typeface="Wingdings" panose="05000000000000000000" pitchFamily="2" charset="2"/>
              <a:buChar char="§"/>
            </a:pPr>
            <a:r>
              <a:rPr lang="en-US" sz="2000" i="1" dirty="0"/>
              <a:t>Challenger</a:t>
            </a:r>
            <a:r>
              <a:rPr lang="en-US" sz="2000" dirty="0"/>
              <a:t> explosion</a:t>
            </a:r>
          </a:p>
          <a:p>
            <a:pPr marL="347472" indent="-182880">
              <a:lnSpc>
                <a:spcPct val="70000"/>
              </a:lnSpc>
              <a:buFont typeface="Wingdings" panose="05000000000000000000" pitchFamily="2" charset="2"/>
              <a:buChar char="§"/>
            </a:pPr>
            <a:r>
              <a:rPr lang="en-US" sz="2000" dirty="0"/>
              <a:t>Sesame Street and MTV; PC </a:t>
            </a:r>
            <a:br>
              <a:rPr lang="en-US" sz="2000" dirty="0"/>
            </a:br>
            <a:r>
              <a:rPr lang="en-US" sz="2000" dirty="0"/>
              <a:t>was invented; punk rock</a:t>
            </a:r>
          </a:p>
          <a:p>
            <a:pPr marL="347472" indent="-182880">
              <a:lnSpc>
                <a:spcPct val="60000"/>
              </a:lnSpc>
              <a:buFont typeface="Wingdings" panose="05000000000000000000" pitchFamily="2" charset="2"/>
              <a:buChar char="§"/>
            </a:pPr>
            <a:r>
              <a:rPr lang="en-US" sz="2000" dirty="0"/>
              <a:t>Divorce rate tripled</a:t>
            </a:r>
          </a:p>
          <a:p>
            <a:pPr marL="347472" indent="-182880">
              <a:lnSpc>
                <a:spcPct val="60000"/>
              </a:lnSpc>
              <a:buFont typeface="Wingdings" panose="05000000000000000000" pitchFamily="2" charset="2"/>
              <a:buChar char="§"/>
            </a:pPr>
            <a:r>
              <a:rPr lang="en-US" sz="2000" dirty="0"/>
              <a:t>Latchkey children</a:t>
            </a:r>
          </a:p>
          <a:p>
            <a:pPr marL="0" indent="0">
              <a:lnSpc>
                <a:spcPct val="60000"/>
              </a:lnSpc>
            </a:pPr>
            <a:r>
              <a:rPr lang="en-US" sz="2400" b="1" dirty="0"/>
              <a:t> Heroes</a:t>
            </a:r>
          </a:p>
          <a:p>
            <a:pPr marL="347472" indent="-182880">
              <a:lnSpc>
                <a:spcPct val="70000"/>
              </a:lnSpc>
              <a:buFont typeface="Wingdings" panose="05000000000000000000" pitchFamily="2" charset="2"/>
              <a:buChar char="§"/>
            </a:pPr>
            <a:r>
              <a:rPr lang="en-US" sz="2000" dirty="0"/>
              <a:t>Very few global/national </a:t>
            </a:r>
            <a:br>
              <a:rPr lang="en-US" sz="2000" dirty="0"/>
            </a:br>
            <a:r>
              <a:rPr lang="en-US" sz="2000" dirty="0"/>
              <a:t>heroes</a:t>
            </a:r>
          </a:p>
          <a:p>
            <a:pPr marL="347472" indent="-182880">
              <a:lnSpc>
                <a:spcPct val="60000"/>
              </a:lnSpc>
              <a:buFont typeface="Wingdings" panose="05000000000000000000" pitchFamily="2" charset="2"/>
              <a:buChar char="§"/>
            </a:pPr>
            <a:r>
              <a:rPr lang="en-US" sz="2000" dirty="0"/>
              <a:t>Family members</a:t>
            </a:r>
          </a:p>
          <a:p>
            <a:pPr marL="347472" indent="-182880">
              <a:lnSpc>
                <a:spcPct val="60000"/>
              </a:lnSpc>
              <a:buFont typeface="Wingdings" panose="05000000000000000000" pitchFamily="2" charset="2"/>
              <a:buChar char="§"/>
            </a:pPr>
            <a:r>
              <a:rPr lang="en-US" sz="2000" dirty="0"/>
              <a:t>Teachers</a:t>
            </a:r>
          </a:p>
          <a:p>
            <a:pPr marL="457200" indent="-457200">
              <a:lnSpc>
                <a:spcPct val="60000"/>
              </a:lnSpc>
              <a:buFont typeface="Arial"/>
              <a:buChar char="•"/>
            </a:pPr>
            <a:endParaRPr lang="en-US" sz="2400" dirty="0"/>
          </a:p>
        </p:txBody>
      </p:sp>
      <p:sp>
        <p:nvSpPr>
          <p:cNvPr id="7" name="TextBox 6"/>
          <p:cNvSpPr txBox="1"/>
          <p:nvPr/>
        </p:nvSpPr>
        <p:spPr>
          <a:xfrm>
            <a:off x="257934" y="6344532"/>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22</a:t>
            </a:fld>
            <a:endParaRPr lang="en-US" dirty="0">
              <a:solidFill>
                <a:srgbClr val="002D5B">
                  <a:tint val="75000"/>
                </a:srgbClr>
              </a:solidFill>
            </a:endParaRPr>
          </a:p>
        </p:txBody>
      </p:sp>
    </p:spTree>
    <p:extLst>
      <p:ext uri="{BB962C8B-B14F-4D97-AF65-F5344CB8AC3E}">
        <p14:creationId xmlns:p14="http://schemas.microsoft.com/office/powerpoint/2010/main" val="54455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Major differences between generations</a:t>
            </a:r>
          </a:p>
        </p:txBody>
      </p:sp>
      <p:sp>
        <p:nvSpPr>
          <p:cNvPr id="23" name="TextBox 22"/>
          <p:cNvSpPr txBox="1"/>
          <p:nvPr/>
        </p:nvSpPr>
        <p:spPr>
          <a:xfrm>
            <a:off x="422551"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28" name="Rectangle 27"/>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GENERATION X</a:t>
            </a:r>
          </a:p>
          <a:p>
            <a:pPr marL="123825" indent="-123825">
              <a:lnSpc>
                <a:spcPct val="90000"/>
              </a:lnSpc>
              <a:spcBef>
                <a:spcPts val="400"/>
              </a:spcBef>
              <a:buFont typeface="Wingdings" panose="05000000000000000000" pitchFamily="2" charset="2"/>
              <a:buChar char="§"/>
            </a:pPr>
            <a:r>
              <a:rPr lang="en-US" sz="1300" u="sng" spc="-20" dirty="0">
                <a:latin typeface="Calibri" panose="020F0502020204030204" pitchFamily="34" charset="0"/>
                <a:cs typeface="Calibri" panose="020F0502020204030204" pitchFamily="34" charset="0"/>
              </a:rPr>
              <a:t>A “get it done” attitude — very independent</a:t>
            </a:r>
          </a:p>
          <a:p>
            <a:pPr marL="123825" indent="-123825">
              <a:lnSpc>
                <a:spcPct val="90000"/>
              </a:lnSpc>
              <a:spcBef>
                <a:spcPts val="400"/>
              </a:spcBef>
              <a:buFont typeface="Wingdings" panose="05000000000000000000" pitchFamily="2" charset="2"/>
              <a:buChar char="§"/>
            </a:pPr>
            <a:r>
              <a:rPr lang="en-US" sz="1300" b="0" spc="-50" dirty="0">
                <a:latin typeface="Calibri" panose="020F0502020204030204" pitchFamily="34" charset="0"/>
                <a:cs typeface="Calibri" panose="020F0502020204030204" pitchFamily="34" charset="0"/>
              </a:rPr>
              <a:t>Hitting their </a:t>
            </a:r>
            <a:r>
              <a:rPr lang="en-US" sz="1300" u="sng" spc="-50" dirty="0">
                <a:latin typeface="Calibri" panose="020F0502020204030204" pitchFamily="34" charset="0"/>
                <a:cs typeface="Calibri" panose="020F0502020204030204" pitchFamily="34" charset="0"/>
              </a:rPr>
              <a:t>peak earning years; will own the C-suite in 2020 </a:t>
            </a:r>
          </a:p>
          <a:p>
            <a:pPr marL="123825" indent="-123825">
              <a:lnSpc>
                <a:spcPct val="90000"/>
              </a:lnSpc>
              <a:spcBef>
                <a:spcPts val="400"/>
              </a:spcBef>
              <a:buFont typeface="Wingdings" panose="05000000000000000000" pitchFamily="2" charset="2"/>
              <a:buChar char="§"/>
            </a:pPr>
            <a:r>
              <a:rPr lang="en-US" sz="1300" u="sng" spc="-20" dirty="0">
                <a:latin typeface="Calibri" panose="020F0502020204030204" pitchFamily="34" charset="0"/>
                <a:cs typeface="Calibri" panose="020F0502020204030204" pitchFamily="34" charset="0"/>
              </a:rPr>
              <a:t>More optimistic and satisfied — but healthy skeptics </a:t>
            </a:r>
          </a:p>
          <a:p>
            <a:pPr marL="123825" indent="-123825">
              <a:lnSpc>
                <a:spcPct val="90000"/>
              </a:lnSpc>
              <a:spcBef>
                <a:spcPts val="400"/>
              </a:spcBef>
              <a:buFont typeface="Wingdings" panose="05000000000000000000" pitchFamily="2" charset="2"/>
              <a:buChar char="§"/>
            </a:pPr>
            <a:r>
              <a:rPr lang="en-US" sz="1300" u="sng" spc="-20" dirty="0">
                <a:latin typeface="Calibri" panose="020F0502020204030204" pitchFamily="34" charset="0"/>
                <a:cs typeface="Calibri" panose="020F0502020204030204" pitchFamily="34" charset="0"/>
              </a:rPr>
              <a:t>Curb your enthusiasm</a:t>
            </a:r>
            <a:r>
              <a:rPr lang="en-US" sz="1300" b="0" spc="-20" dirty="0">
                <a:latin typeface="Calibri" panose="020F0502020204030204" pitchFamily="34" charset="0"/>
                <a:cs typeface="Calibri" panose="020F0502020204030204" pitchFamily="34" charset="0"/>
              </a:rPr>
              <a:t> — Xers will doubt what you say</a:t>
            </a:r>
            <a:endParaRPr lang="en-US" sz="1300" b="0" u="sng" spc="-20" dirty="0">
              <a:latin typeface="Calibri" panose="020F0502020204030204" pitchFamily="34" charset="0"/>
              <a:cs typeface="Calibri" panose="020F0502020204030204" pitchFamily="34" charset="0"/>
            </a:endParaRPr>
          </a:p>
          <a:p>
            <a:pPr marL="123825" indent="-123825">
              <a:lnSpc>
                <a:spcPct val="90000"/>
              </a:lnSpc>
              <a:spcBef>
                <a:spcPts val="400"/>
              </a:spcBef>
              <a:buFont typeface="Wingdings" panose="05000000000000000000" pitchFamily="2" charset="2"/>
              <a:buChar char="§"/>
            </a:pPr>
            <a:r>
              <a:rPr lang="en-US" sz="1300" b="0" spc="-20" dirty="0">
                <a:latin typeface="Calibri" panose="020F0502020204030204" pitchFamily="34" charset="0"/>
                <a:cs typeface="Calibri" panose="020F0502020204030204" pitchFamily="34" charset="0"/>
              </a:rPr>
              <a:t>Balance </a:t>
            </a:r>
            <a:r>
              <a:rPr lang="en-US" sz="1300" u="sng" spc="-20" dirty="0">
                <a:latin typeface="Calibri" panose="020F0502020204030204" pitchFamily="34" charset="0"/>
                <a:cs typeface="Calibri" panose="020F0502020204030204" pitchFamily="34" charset="0"/>
              </a:rPr>
              <a:t>retirement goals</a:t>
            </a:r>
            <a:r>
              <a:rPr lang="en-US" sz="1300" b="0" spc="-20" dirty="0">
                <a:latin typeface="Calibri" panose="020F0502020204030204" pitchFamily="34" charset="0"/>
                <a:cs typeface="Calibri" panose="020F0502020204030204" pitchFamily="34" charset="0"/>
              </a:rPr>
              <a:t> with </a:t>
            </a:r>
            <a:r>
              <a:rPr lang="en-US" sz="1300" u="sng" spc="-20" dirty="0">
                <a:latin typeface="Calibri" panose="020F0502020204030204" pitchFamily="34" charset="0"/>
                <a:cs typeface="Calibri" panose="020F0502020204030204" pitchFamily="34" charset="0"/>
              </a:rPr>
              <a:t>college savings</a:t>
            </a:r>
            <a:r>
              <a:rPr lang="en-US" sz="1300" b="0" spc="-20" dirty="0">
                <a:latin typeface="Calibri" panose="020F0502020204030204" pitchFamily="34" charset="0"/>
                <a:cs typeface="Calibri" panose="020F0502020204030204" pitchFamily="34" charset="0"/>
              </a:rPr>
              <a:t> for their children (true sandwich generation)</a:t>
            </a:r>
          </a:p>
          <a:p>
            <a:pPr marL="123825" indent="-123825">
              <a:lnSpc>
                <a:spcPct val="90000"/>
              </a:lnSpc>
              <a:spcBef>
                <a:spcPts val="400"/>
              </a:spcBef>
              <a:buFont typeface="Wingdings" panose="05000000000000000000" pitchFamily="2" charset="2"/>
              <a:buChar char="§"/>
            </a:pPr>
            <a:r>
              <a:rPr lang="en-US" sz="1300" u="sng" spc="-20" dirty="0">
                <a:latin typeface="Calibri" panose="020F0502020204030204" pitchFamily="34" charset="0"/>
                <a:cs typeface="Calibri" panose="020F0502020204030204" pitchFamily="34" charset="0"/>
              </a:rPr>
              <a:t>In 2012, 63% of Gen X investors worked with an advisor</a:t>
            </a:r>
            <a:br>
              <a:rPr lang="en-US" sz="1300" u="sng" spc="-20" dirty="0">
                <a:latin typeface="Calibri" panose="020F0502020204030204" pitchFamily="34" charset="0"/>
                <a:cs typeface="Calibri" panose="020F0502020204030204" pitchFamily="34" charset="0"/>
              </a:rPr>
            </a:br>
            <a:r>
              <a:rPr lang="en-US" sz="1300" u="sng" spc="-20" dirty="0">
                <a:latin typeface="Calibri" panose="020F0502020204030204" pitchFamily="34" charset="0"/>
                <a:cs typeface="Calibri" panose="020F0502020204030204" pitchFamily="34" charset="0"/>
              </a:rPr>
              <a:t>— now it’s only 23%</a:t>
            </a:r>
          </a:p>
          <a:p>
            <a:pPr>
              <a:lnSpc>
                <a:spcPct val="95000"/>
              </a:lnSpc>
              <a:spcBef>
                <a:spcPts val="500"/>
              </a:spcBef>
            </a:pPr>
            <a:endParaRPr lang="en-US" dirty="0">
              <a:latin typeface="Calibri" panose="020F0502020204030204" pitchFamily="34" charset="0"/>
              <a:cs typeface="Calibri" panose="020F0502020204030204" pitchFamily="34" charset="0"/>
            </a:endParaRPr>
          </a:p>
        </p:txBody>
      </p:sp>
      <p:sp>
        <p:nvSpPr>
          <p:cNvPr id="30" name="Rectangle 29"/>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0000"/>
              </a:lnSpc>
              <a:spcBef>
                <a:spcPts val="500"/>
              </a:spcBef>
            </a:pPr>
            <a:r>
              <a:rPr lang="en-US" dirty="0">
                <a:solidFill>
                  <a:srgbClr val="457AB5"/>
                </a:solidFill>
                <a:latin typeface="Calibri" panose="020F0502020204030204" pitchFamily="34" charset="0"/>
                <a:cs typeface="Calibri" panose="020F0502020204030204" pitchFamily="34" charset="0"/>
              </a:rPr>
              <a:t>MILLENNIAL</a:t>
            </a:r>
          </a:p>
        </p:txBody>
      </p:sp>
      <p:sp>
        <p:nvSpPr>
          <p:cNvPr id="34" name="Rectangle 33"/>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ABADB1"/>
                </a:solidFill>
                <a:latin typeface="Calibri" panose="020F0502020204030204" pitchFamily="34" charset="0"/>
                <a:cs typeface="Calibri" panose="020F0502020204030204" pitchFamily="34" charset="0"/>
              </a:rPr>
              <a:t>SILENT GENERATION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Command style</a:t>
            </a:r>
            <a:r>
              <a:rPr lang="en-US" sz="1500" b="0" dirty="0">
                <a:solidFill>
                  <a:srgbClr val="ABADB1"/>
                </a:solidFill>
                <a:latin typeface="Calibri" panose="020F0502020204030204" pitchFamily="34" charset="0"/>
                <a:cs typeface="Calibri" panose="020F0502020204030204" pitchFamily="34" charset="0"/>
              </a:rPr>
              <a:t> of leadership</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Interested in </a:t>
            </a:r>
            <a:r>
              <a:rPr lang="en-US" sz="1500" u="sng" dirty="0">
                <a:solidFill>
                  <a:srgbClr val="ABADB1"/>
                </a:solidFill>
                <a:latin typeface="Calibri" panose="020F0502020204030204" pitchFamily="34" charset="0"/>
                <a:cs typeface="Calibri" panose="020F0502020204030204" pitchFamily="34" charset="0"/>
              </a:rPr>
              <a:t>investment protection</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Prefer </a:t>
            </a:r>
            <a:r>
              <a:rPr lang="en-US" sz="1500" u="sng" dirty="0">
                <a:solidFill>
                  <a:srgbClr val="ABADB1"/>
                </a:solidFill>
                <a:latin typeface="Calibri" panose="020F0502020204030204" pitchFamily="34" charset="0"/>
                <a:cs typeface="Calibri" panose="020F0502020204030204" pitchFamily="34" charset="0"/>
              </a:rPr>
              <a:t>formal language</a:t>
            </a:r>
            <a:r>
              <a:rPr lang="en-US" sz="1500" b="0" dirty="0">
                <a:solidFill>
                  <a:srgbClr val="ABADB1"/>
                </a:solidFill>
                <a:latin typeface="Calibri" panose="020F0502020204030204" pitchFamily="34" charset="0"/>
                <a:cs typeface="Calibri" panose="020F0502020204030204" pitchFamily="34" charset="0"/>
              </a:rPr>
              <a:t> and </a:t>
            </a:r>
            <a:r>
              <a:rPr lang="en-US" sz="1500" u="sng" dirty="0">
                <a:solidFill>
                  <a:srgbClr val="ABADB1"/>
                </a:solidFill>
                <a:latin typeface="Calibri" panose="020F0502020204030204" pitchFamily="34" charset="0"/>
                <a:cs typeface="Calibri" panose="020F0502020204030204" pitchFamily="34" charset="0"/>
              </a:rPr>
              <a:t>formal dress</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Social conformity</a:t>
            </a:r>
            <a:r>
              <a:rPr lang="en-US" sz="1500" b="0" dirty="0">
                <a:solidFill>
                  <a:srgbClr val="ABADB1"/>
                </a:solidFill>
                <a:latin typeface="Calibri" panose="020F0502020204030204" pitchFamily="34" charset="0"/>
                <a:cs typeface="Calibri" panose="020F0502020204030204" pitchFamily="34" charset="0"/>
              </a:rPr>
              <a:t> trumps self-expression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Do not like change</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Seldom buy alone —</a:t>
            </a:r>
            <a:r>
              <a:rPr lang="en-US" sz="1500" dirty="0">
                <a:solidFill>
                  <a:srgbClr val="ABADB1"/>
                </a:solidFill>
                <a:latin typeface="Calibri" panose="020F0502020204030204" pitchFamily="34" charset="0"/>
                <a:cs typeface="Calibri" panose="020F0502020204030204" pitchFamily="34" charset="0"/>
              </a:rPr>
              <a:t> </a:t>
            </a:r>
            <a:r>
              <a:rPr lang="en-US" sz="1500" u="sng" dirty="0">
                <a:solidFill>
                  <a:srgbClr val="ABADB1"/>
                </a:solidFill>
                <a:latin typeface="Calibri" panose="020F0502020204030204" pitchFamily="34" charset="0"/>
                <a:cs typeface="Calibri" panose="020F0502020204030204" pitchFamily="34" charset="0"/>
              </a:rPr>
              <a:t>address concerns children will raise</a:t>
            </a:r>
          </a:p>
          <a:p>
            <a:pPr>
              <a:lnSpc>
                <a:spcPct val="95000"/>
              </a:lnSpc>
              <a:spcBef>
                <a:spcPts val="500"/>
              </a:spcBef>
            </a:pPr>
            <a:endParaRPr lang="en-US" dirty="0">
              <a:solidFill>
                <a:srgbClr val="ABADB1"/>
              </a:solidFill>
              <a:latin typeface="Calibri" panose="020F0502020204030204" pitchFamily="34" charset="0"/>
              <a:cs typeface="Calibri" panose="020F0502020204030204" pitchFamily="34" charset="0"/>
            </a:endParaRPr>
          </a:p>
        </p:txBody>
      </p:sp>
      <p:sp>
        <p:nvSpPr>
          <p:cNvPr id="35" name="Rectangle 34"/>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7FC0E1"/>
                </a:solidFill>
                <a:latin typeface="Calibri" panose="020F0502020204030204" pitchFamily="34" charset="0"/>
                <a:cs typeface="Calibri" panose="020F0502020204030204" pitchFamily="34" charset="0"/>
              </a:rPr>
              <a:t>BABY BOOMER</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Believe in </a:t>
            </a:r>
            <a:r>
              <a:rPr lang="en-US" sz="1500" u="sng" dirty="0">
                <a:solidFill>
                  <a:srgbClr val="7FC0E1"/>
                </a:solidFill>
                <a:latin typeface="Calibri" panose="020F0502020204030204" pitchFamily="34" charset="0"/>
                <a:cs typeface="Calibri" panose="020F0502020204030204" pitchFamily="34" charset="0"/>
              </a:rPr>
              <a:t>hard work</a:t>
            </a:r>
            <a:r>
              <a:rPr lang="en-US" sz="1500" b="0" dirty="0">
                <a:solidFill>
                  <a:srgbClr val="7FC0E1"/>
                </a:solidFill>
                <a:latin typeface="Calibri" panose="020F0502020204030204" pitchFamily="34" charset="0"/>
                <a:cs typeface="Calibri" panose="020F0502020204030204" pitchFamily="34" charset="0"/>
              </a:rPr>
              <a:t> and </a:t>
            </a:r>
            <a:r>
              <a:rPr lang="en-US" sz="1500" u="sng" dirty="0">
                <a:solidFill>
                  <a:srgbClr val="7FC0E1"/>
                </a:solidFill>
                <a:latin typeface="Calibri" panose="020F0502020204030204" pitchFamily="34" charset="0"/>
                <a:cs typeface="Calibri" panose="020F0502020204030204" pitchFamily="34" charset="0"/>
              </a:rPr>
              <a:t>freedom</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Work identity</a:t>
            </a:r>
            <a:r>
              <a:rPr lang="en-US" sz="1500" b="0" dirty="0">
                <a:solidFill>
                  <a:srgbClr val="7FC0E1"/>
                </a:solidFill>
                <a:latin typeface="Calibri" panose="020F0502020204030204" pitchFamily="34" charset="0"/>
                <a:cs typeface="Calibri" panose="020F0502020204030204" pitchFamily="34" charset="0"/>
              </a:rPr>
              <a:t> is important</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Place </a:t>
            </a:r>
            <a:r>
              <a:rPr lang="en-US" sz="1500" u="sng" dirty="0">
                <a:solidFill>
                  <a:srgbClr val="7FC0E1"/>
                </a:solidFill>
                <a:latin typeface="Calibri" panose="020F0502020204030204" pitchFamily="34" charset="0"/>
                <a:cs typeface="Calibri" panose="020F0502020204030204" pitchFamily="34" charset="0"/>
              </a:rPr>
              <a:t>value on uniqueness</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Prefer </a:t>
            </a:r>
            <a:r>
              <a:rPr lang="en-US" sz="1500" u="sng" dirty="0">
                <a:solidFill>
                  <a:srgbClr val="7FC0E1"/>
                </a:solidFill>
                <a:latin typeface="Calibri" panose="020F0502020204030204" pitchFamily="34" charset="0"/>
                <a:cs typeface="Calibri" panose="020F0502020204030204" pitchFamily="34" charset="0"/>
              </a:rPr>
              <a:t>in-person meetings</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Control 70% of U.S. net worth</a:t>
            </a:r>
            <a:r>
              <a:rPr lang="en-US" sz="1500" b="0" dirty="0">
                <a:solidFill>
                  <a:srgbClr val="7FC0E1"/>
                </a:solidFill>
                <a:latin typeface="Calibri" panose="020F0502020204030204" pitchFamily="34" charset="0"/>
                <a:cs typeface="Calibri" panose="020F0502020204030204" pitchFamily="34" charset="0"/>
              </a:rPr>
              <a:t>/</a:t>
            </a:r>
            <a:br>
              <a:rPr lang="en-US" sz="1500" b="0" dirty="0">
                <a:solidFill>
                  <a:srgbClr val="7FC0E1"/>
                </a:solidFill>
                <a:latin typeface="Calibri" panose="020F0502020204030204" pitchFamily="34" charset="0"/>
                <a:cs typeface="Calibri" panose="020F0502020204030204" pitchFamily="34" charset="0"/>
              </a:rPr>
            </a:br>
            <a:r>
              <a:rPr lang="en-US" sz="1500" b="0" dirty="0">
                <a:solidFill>
                  <a:srgbClr val="7FC0E1"/>
                </a:solidFill>
                <a:latin typeface="Calibri" panose="020F0502020204030204" pitchFamily="34" charset="0"/>
                <a:cs typeface="Calibri" panose="020F0502020204030204" pitchFamily="34" charset="0"/>
              </a:rPr>
              <a:t>will inherit another $8 trillion</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Have not saved enough for retirement</a:t>
            </a:r>
          </a:p>
        </p:txBody>
      </p:sp>
      <p:sp>
        <p:nvSpPr>
          <p:cNvPr id="36" name="Rectangle 35"/>
          <p:cNvSpPr/>
          <p:nvPr/>
        </p:nvSpPr>
        <p:spPr>
          <a:xfrm>
            <a:off x="1328871" y="2147062"/>
            <a:ext cx="6486258" cy="3465576"/>
          </a:xfrm>
          <a:prstGeom prst="rect">
            <a:avLst/>
          </a:prstGeom>
          <a:solidFill>
            <a:srgbClr val="5F1358"/>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sz="4000" dirty="0">
                <a:latin typeface="Calibri" panose="020F0502020204030204" pitchFamily="34" charset="0"/>
                <a:cs typeface="Calibri" panose="020F0502020204030204" pitchFamily="34" charset="0"/>
              </a:rPr>
              <a:t>GENERATION X</a:t>
            </a:r>
          </a:p>
          <a:p>
            <a:pPr marL="230188" indent="-230188">
              <a:lnSpc>
                <a:spcPct val="90000"/>
              </a:lnSpc>
              <a:spcBef>
                <a:spcPts val="600"/>
              </a:spcBef>
              <a:buFont typeface="Wingdings" panose="05000000000000000000" pitchFamily="2" charset="2"/>
              <a:buChar char="§"/>
            </a:pPr>
            <a:r>
              <a:rPr lang="en-US" sz="2000" u="sng" spc="-20" dirty="0">
                <a:latin typeface="Calibri" panose="020F0502020204030204" pitchFamily="34" charset="0"/>
                <a:cs typeface="Calibri" panose="020F0502020204030204" pitchFamily="34" charset="0"/>
              </a:rPr>
              <a:t>A “get it done” attitude—very independent</a:t>
            </a:r>
          </a:p>
          <a:p>
            <a:pPr marL="230188" indent="-230188">
              <a:lnSpc>
                <a:spcPct val="90000"/>
              </a:lnSpc>
              <a:spcBef>
                <a:spcPts val="600"/>
              </a:spcBef>
              <a:buFont typeface="Wingdings" panose="05000000000000000000" pitchFamily="2" charset="2"/>
              <a:buChar char="§"/>
            </a:pPr>
            <a:r>
              <a:rPr lang="en-US" sz="2000" b="0" spc="-50" dirty="0">
                <a:latin typeface="Calibri" panose="020F0502020204030204" pitchFamily="34" charset="0"/>
                <a:cs typeface="Calibri" panose="020F0502020204030204" pitchFamily="34" charset="0"/>
              </a:rPr>
              <a:t>Hitting their </a:t>
            </a:r>
            <a:r>
              <a:rPr lang="en-US" sz="2000" u="sng" spc="-50" dirty="0">
                <a:latin typeface="Calibri" panose="020F0502020204030204" pitchFamily="34" charset="0"/>
                <a:cs typeface="Calibri" panose="020F0502020204030204" pitchFamily="34" charset="0"/>
              </a:rPr>
              <a:t>peak earning years; will own the C-suite in 2020 </a:t>
            </a:r>
          </a:p>
          <a:p>
            <a:pPr marL="230188" indent="-230188">
              <a:lnSpc>
                <a:spcPct val="90000"/>
              </a:lnSpc>
              <a:spcBef>
                <a:spcPts val="600"/>
              </a:spcBef>
              <a:buFont typeface="Wingdings" panose="05000000000000000000" pitchFamily="2" charset="2"/>
              <a:buChar char="§"/>
            </a:pPr>
            <a:r>
              <a:rPr lang="en-US" sz="2000" u="sng" spc="-20" dirty="0">
                <a:latin typeface="Calibri" panose="020F0502020204030204" pitchFamily="34" charset="0"/>
                <a:cs typeface="Calibri" panose="020F0502020204030204" pitchFamily="34" charset="0"/>
              </a:rPr>
              <a:t>More optimistic and satisfied—but healthy skeptics </a:t>
            </a:r>
          </a:p>
          <a:p>
            <a:pPr marL="230188" indent="-230188">
              <a:lnSpc>
                <a:spcPct val="90000"/>
              </a:lnSpc>
              <a:spcBef>
                <a:spcPts val="600"/>
              </a:spcBef>
              <a:buFont typeface="Wingdings" panose="05000000000000000000" pitchFamily="2" charset="2"/>
              <a:buChar char="§"/>
            </a:pPr>
            <a:r>
              <a:rPr lang="en-US" sz="2000" u="sng" spc="-20" dirty="0">
                <a:latin typeface="Calibri" panose="020F0502020204030204" pitchFamily="34" charset="0"/>
                <a:cs typeface="Calibri" panose="020F0502020204030204" pitchFamily="34" charset="0"/>
              </a:rPr>
              <a:t>Curb your enthusiasm</a:t>
            </a:r>
            <a:r>
              <a:rPr lang="en-US" sz="2000" b="0" spc="-20" dirty="0">
                <a:latin typeface="Calibri" panose="020F0502020204030204" pitchFamily="34" charset="0"/>
                <a:cs typeface="Calibri" panose="020F0502020204030204" pitchFamily="34" charset="0"/>
              </a:rPr>
              <a:t>—Xers will doubt what you say</a:t>
            </a:r>
            <a:endParaRPr lang="en-US" sz="2000" b="0" u="sng" spc="-20" dirty="0">
              <a:latin typeface="Calibri" panose="020F0502020204030204" pitchFamily="34" charset="0"/>
              <a:cs typeface="Calibri" panose="020F0502020204030204" pitchFamily="34" charset="0"/>
            </a:endParaRPr>
          </a:p>
          <a:p>
            <a:pPr marL="230188" indent="-230188">
              <a:lnSpc>
                <a:spcPct val="90000"/>
              </a:lnSpc>
              <a:spcBef>
                <a:spcPts val="600"/>
              </a:spcBef>
              <a:buFont typeface="Wingdings" panose="05000000000000000000" pitchFamily="2" charset="2"/>
              <a:buChar char="§"/>
            </a:pPr>
            <a:r>
              <a:rPr lang="en-US" sz="2000" b="0" spc="-20" dirty="0">
                <a:latin typeface="Calibri" panose="020F0502020204030204" pitchFamily="34" charset="0"/>
                <a:cs typeface="Calibri" panose="020F0502020204030204" pitchFamily="34" charset="0"/>
              </a:rPr>
              <a:t>Balance </a:t>
            </a:r>
            <a:r>
              <a:rPr lang="en-US" sz="2000" u="sng" spc="-20" dirty="0">
                <a:latin typeface="Calibri" panose="020F0502020204030204" pitchFamily="34" charset="0"/>
                <a:cs typeface="Calibri" panose="020F0502020204030204" pitchFamily="34" charset="0"/>
              </a:rPr>
              <a:t>retirement goals</a:t>
            </a:r>
            <a:r>
              <a:rPr lang="en-US" sz="2000" b="0" spc="-20" dirty="0">
                <a:latin typeface="Calibri" panose="020F0502020204030204" pitchFamily="34" charset="0"/>
                <a:cs typeface="Calibri" panose="020F0502020204030204" pitchFamily="34" charset="0"/>
              </a:rPr>
              <a:t> with </a:t>
            </a:r>
            <a:r>
              <a:rPr lang="en-US" sz="2000" u="sng" spc="-20" dirty="0">
                <a:latin typeface="Calibri" panose="020F0502020204030204" pitchFamily="34" charset="0"/>
                <a:cs typeface="Calibri" panose="020F0502020204030204" pitchFamily="34" charset="0"/>
              </a:rPr>
              <a:t>college savings</a:t>
            </a:r>
            <a:r>
              <a:rPr lang="en-US" sz="2000" b="0" spc="-20" dirty="0">
                <a:latin typeface="Calibri" panose="020F0502020204030204" pitchFamily="34" charset="0"/>
                <a:cs typeface="Calibri" panose="020F0502020204030204" pitchFamily="34" charset="0"/>
              </a:rPr>
              <a:t> for their children (true sandwich generation)</a:t>
            </a:r>
          </a:p>
          <a:p>
            <a:pPr marL="230188" indent="-230188">
              <a:lnSpc>
                <a:spcPct val="90000"/>
              </a:lnSpc>
              <a:spcBef>
                <a:spcPts val="600"/>
              </a:spcBef>
              <a:buFont typeface="Wingdings" panose="05000000000000000000" pitchFamily="2" charset="2"/>
              <a:buChar char="§"/>
            </a:pPr>
            <a:r>
              <a:rPr lang="en-US" sz="2000" u="sng" spc="-20" dirty="0">
                <a:latin typeface="Calibri" panose="020F0502020204030204" pitchFamily="34" charset="0"/>
                <a:cs typeface="Calibri" panose="020F0502020204030204" pitchFamily="34" charset="0"/>
              </a:rPr>
              <a:t>In 2012, 63% of Gen X investors worked with an advisor—now it’s only 23%</a:t>
            </a:r>
          </a:p>
        </p:txBody>
      </p:sp>
    </p:spTree>
    <p:extLst>
      <p:ext uri="{BB962C8B-B14F-4D97-AF65-F5344CB8AC3E}">
        <p14:creationId xmlns:p14="http://schemas.microsoft.com/office/powerpoint/2010/main" val="324214906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1000" fill="hold"/>
                                        <p:tgtEl>
                                          <p:spTgt spid="36"/>
                                        </p:tgtEl>
                                        <p:attrNameLst>
                                          <p:attrName>ppt_w</p:attrName>
                                        </p:attrNameLst>
                                      </p:cBhvr>
                                      <p:tavLst>
                                        <p:tav tm="0">
                                          <p:val>
                                            <p:fltVal val="0"/>
                                          </p:val>
                                        </p:tav>
                                        <p:tav tm="100000">
                                          <p:val>
                                            <p:strVal val="#ppt_w"/>
                                          </p:val>
                                        </p:tav>
                                      </p:tavLst>
                                    </p:anim>
                                    <p:anim calcmode="lin" valueType="num">
                                      <p:cBhvr>
                                        <p:cTn id="8" dur="1000" fill="hold"/>
                                        <p:tgtEl>
                                          <p:spTgt spid="36"/>
                                        </p:tgtEl>
                                        <p:attrNameLst>
                                          <p:attrName>ppt_h</p:attrName>
                                        </p:attrNameLst>
                                      </p:cBhvr>
                                      <p:tavLst>
                                        <p:tav tm="0">
                                          <p:val>
                                            <p:fltVal val="0"/>
                                          </p:val>
                                        </p:tav>
                                        <p:tav tm="100000">
                                          <p:val>
                                            <p:strVal val="#ppt_h"/>
                                          </p:val>
                                        </p:tav>
                                      </p:tavLst>
                                    </p:anim>
                                    <p:animEffect transition="in" filter="fade">
                                      <p:cBhvr>
                                        <p:cTn id="9" dur="1000"/>
                                        <p:tgtEl>
                                          <p:spTgt spid="36"/>
                                        </p:tgtEl>
                                      </p:cBhvr>
                                    </p:animEffect>
                                  </p:childTnLst>
                                </p:cTn>
                              </p:par>
                              <p:par>
                                <p:cTn id="10" presetID="42" presetClass="path" presetSubtype="0" fill="hold" grpId="1" nodeType="withEffect">
                                  <p:stCondLst>
                                    <p:cond delay="0"/>
                                  </p:stCondLst>
                                  <p:childTnLst>
                                    <p:animMotion origin="layout" path="M -0.22049 0.16065 L 0 -7.40741E-7 " pathEditMode="relative" rAng="0" ptsTypes="AA">
                                      <p:cBhvr>
                                        <p:cTn id="11" dur="1000" fill="hold"/>
                                        <p:tgtEl>
                                          <p:spTgt spid="36"/>
                                        </p:tgtEl>
                                        <p:attrNameLst>
                                          <p:attrName>ppt_x</p:attrName>
                                          <p:attrName>ppt_y</p:attrName>
                                        </p:attrNameLst>
                                      </p:cBhvr>
                                      <p:rCtr x="11024" y="-8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 Xers as investors: what to keep in mind</a:t>
            </a:r>
          </a:p>
        </p:txBody>
      </p:sp>
      <p:sp>
        <p:nvSpPr>
          <p:cNvPr id="11" name="Text Box 16"/>
          <p:cNvSpPr txBox="1">
            <a:spLocks noChangeArrowheads="1"/>
          </p:cNvSpPr>
          <p:nvPr>
            <p:custDataLst>
              <p:tags r:id="rId1"/>
            </p:custDataLst>
          </p:nvPr>
        </p:nvSpPr>
        <p:spPr bwMode="auto">
          <a:xfrm>
            <a:off x="442697" y="1409700"/>
            <a:ext cx="8308975" cy="523220"/>
          </a:xfrm>
          <a:prstGeom prst="rect">
            <a:avLst/>
          </a:prstGeom>
          <a:noFill/>
          <a:ln w="9525">
            <a:noFill/>
            <a:miter lim="800000"/>
            <a:headEnd/>
            <a:tailEnd/>
          </a:ln>
        </p:spPr>
        <p:txBody>
          <a:bodyPr>
            <a:spAutoFit/>
          </a:bodyPr>
          <a:lstStyle/>
          <a:p>
            <a:r>
              <a:rPr lang="en-US" sz="2800" dirty="0">
                <a:solidFill>
                  <a:srgbClr val="002D5B"/>
                </a:solidFill>
              </a:rPr>
              <a:t>Why the mass affluent left their advisors</a:t>
            </a:r>
          </a:p>
        </p:txBody>
      </p:sp>
      <p:sp>
        <p:nvSpPr>
          <p:cNvPr id="12" name="TextBox 7"/>
          <p:cNvSpPr txBox="1">
            <a:spLocks noChangeArrowheads="1"/>
          </p:cNvSpPr>
          <p:nvPr/>
        </p:nvSpPr>
        <p:spPr bwMode="auto">
          <a:xfrm>
            <a:off x="564022" y="5582527"/>
            <a:ext cx="8015956" cy="653173"/>
          </a:xfrm>
          <a:prstGeom prst="rect">
            <a:avLst/>
          </a:prstGeom>
          <a:solidFill>
            <a:srgbClr val="5F1358"/>
          </a:solidFill>
          <a:ln>
            <a:noFill/>
          </a:ln>
          <a:extLst/>
        </p:spPr>
        <p:txBody>
          <a:bodyPr tIns="91440" bIns="91440" anchor="ctr" anchorCtr="0">
            <a:noAutofit/>
          </a:bodyPr>
          <a:lstStyle>
            <a:lvl1pPr>
              <a:spcBef>
                <a:spcPts val="250"/>
              </a:spcBef>
              <a:buClr>
                <a:schemeClr val="tx2"/>
              </a:buClr>
              <a:buSzPct val="80000"/>
              <a:buFont typeface="Wingdings" panose="05000000000000000000" pitchFamily="2" charset="2"/>
              <a:buChar char="§"/>
              <a:defRPr sz="2800">
                <a:solidFill>
                  <a:schemeClr val="tx1"/>
                </a:solidFill>
                <a:latin typeface="Calibri" panose="020F0502020204030204" pitchFamily="34" charset="0"/>
              </a:defRPr>
            </a:lvl1pPr>
            <a:lvl2pPr marL="742950" indent="-285750">
              <a:spcBef>
                <a:spcPts val="250"/>
              </a:spcBef>
              <a:buClr>
                <a:schemeClr val="tx2"/>
              </a:buClr>
              <a:buSzPct val="80000"/>
              <a:buFont typeface="Wingdings" panose="05000000000000000000" pitchFamily="2" charset="2"/>
              <a:buChar char="§"/>
              <a:defRPr sz="2400">
                <a:solidFill>
                  <a:schemeClr val="tx1"/>
                </a:solidFill>
                <a:latin typeface="Calibri" panose="020F0502020204030204" pitchFamily="34" charset="0"/>
              </a:defRPr>
            </a:lvl2pPr>
            <a:lvl3pPr marL="1143000" indent="-228600">
              <a:spcBef>
                <a:spcPts val="250"/>
              </a:spcBef>
              <a:buClr>
                <a:schemeClr val="tx2"/>
              </a:buClr>
              <a:buSzPct val="80000"/>
              <a:buFont typeface="Wingdings" panose="05000000000000000000" pitchFamily="2" charset="2"/>
              <a:buChar char="§"/>
              <a:defRPr sz="2000">
                <a:solidFill>
                  <a:schemeClr val="tx1"/>
                </a:solidFill>
                <a:latin typeface="Calibri" panose="020F0502020204030204" pitchFamily="34" charset="0"/>
              </a:defRPr>
            </a:lvl3pPr>
            <a:lvl4pPr marL="1600200" indent="-228600">
              <a:spcBef>
                <a:spcPts val="25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25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ts val="25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ts val="25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ts val="25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ts val="25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gn="ctr" eaLnBrk="1" hangingPunct="1">
              <a:lnSpc>
                <a:spcPct val="95000"/>
              </a:lnSpc>
              <a:spcBef>
                <a:spcPts val="300"/>
              </a:spcBef>
              <a:buClrTx/>
              <a:buSzTx/>
              <a:buNone/>
            </a:pPr>
            <a:r>
              <a:rPr lang="en-US" sz="1800" b="0" dirty="0">
                <a:solidFill>
                  <a:srgbClr val="FFFFFF"/>
                </a:solidFill>
                <a:cs typeface="Calibri" panose="020F0502020204030204" pitchFamily="34" charset="0"/>
              </a:rPr>
              <a:t>Especially for Gen Xers, the trend has gone towards self-managing </a:t>
            </a:r>
            <a:br>
              <a:rPr lang="en-US" sz="1800" b="0" dirty="0">
                <a:solidFill>
                  <a:srgbClr val="FFFFFF"/>
                </a:solidFill>
                <a:cs typeface="Calibri" panose="020F0502020204030204" pitchFamily="34" charset="0"/>
              </a:rPr>
            </a:br>
            <a:r>
              <a:rPr lang="en-US" sz="1800" b="0" dirty="0">
                <a:solidFill>
                  <a:srgbClr val="FFFFFF"/>
                </a:solidFill>
                <a:cs typeface="Calibri" panose="020F0502020204030204" pitchFamily="34" charset="0"/>
              </a:rPr>
              <a:t>their assets and using low fee investment strategies </a:t>
            </a:r>
          </a:p>
        </p:txBody>
      </p:sp>
      <p:sp>
        <p:nvSpPr>
          <p:cNvPr id="14" name="TextBox 3"/>
          <p:cNvSpPr txBox="1">
            <a:spLocks noChangeArrowheads="1"/>
          </p:cNvSpPr>
          <p:nvPr>
            <p:custDataLst>
              <p:tags r:id="rId2"/>
            </p:custDataLst>
          </p:nvPr>
        </p:nvSpPr>
        <p:spPr bwMode="auto">
          <a:xfrm>
            <a:off x="455944" y="6295818"/>
            <a:ext cx="8186737" cy="244682"/>
          </a:xfrm>
          <a:prstGeom prst="rect">
            <a:avLst/>
          </a:prstGeom>
          <a:noFill/>
          <a:ln w="9525">
            <a:noFill/>
            <a:miter lim="800000"/>
            <a:headEnd/>
            <a:tailEnd/>
          </a:ln>
        </p:spPr>
        <p:txBody>
          <a:bodyPr anchor="b">
            <a:spAutoFit/>
          </a:bodyPr>
          <a:lstStyle/>
          <a:p>
            <a:pPr algn="just" defTabSz="914400" eaLnBrk="0" hangingPunct="0">
              <a:lnSpc>
                <a:spcPct val="90000"/>
              </a:lnSpc>
              <a:spcBef>
                <a:spcPct val="30000"/>
              </a:spcBef>
            </a:pPr>
            <a:r>
              <a:rPr lang="en-US" sz="1100" b="0" dirty="0"/>
              <a:t>Source: “Digital Disruption in Wealth Management,” Deloitte, 2013.</a:t>
            </a:r>
          </a:p>
        </p:txBody>
      </p:sp>
      <p:graphicFrame>
        <p:nvGraphicFramePr>
          <p:cNvPr id="16" name="Chart 15"/>
          <p:cNvGraphicFramePr/>
          <p:nvPr>
            <p:extLst/>
          </p:nvPr>
        </p:nvGraphicFramePr>
        <p:xfrm>
          <a:off x="-254000" y="1645557"/>
          <a:ext cx="9398000" cy="4064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1552510"/>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526" y="2368288"/>
            <a:ext cx="4549577" cy="3033051"/>
          </a:xfrm>
          <a:prstGeom prst="rect">
            <a:avLst/>
          </a:prstGeom>
        </p:spPr>
      </p:pic>
      <p:sp>
        <p:nvSpPr>
          <p:cNvPr id="2" name="Title 1"/>
          <p:cNvSpPr>
            <a:spLocks noGrp="1"/>
          </p:cNvSpPr>
          <p:nvPr>
            <p:ph type="title"/>
          </p:nvPr>
        </p:nvSpPr>
        <p:spPr/>
        <p:txBody>
          <a:bodyPr/>
          <a:lstStyle/>
          <a:p>
            <a:r>
              <a:rPr lang="en-US" dirty="0"/>
              <a:t>Millennials: formative events and heroes</a:t>
            </a:r>
          </a:p>
        </p:txBody>
      </p:sp>
      <p:sp>
        <p:nvSpPr>
          <p:cNvPr id="3" name="Content Placeholder 2"/>
          <p:cNvSpPr>
            <a:spLocks noGrp="1"/>
          </p:cNvSpPr>
          <p:nvPr>
            <p:ph idx="1"/>
          </p:nvPr>
        </p:nvSpPr>
        <p:spPr>
          <a:xfrm>
            <a:off x="5226597" y="1452878"/>
            <a:ext cx="3707508" cy="4670425"/>
          </a:xfrm>
        </p:spPr>
        <p:txBody>
          <a:bodyPr numCol="1"/>
          <a:lstStyle/>
          <a:p>
            <a:pPr marL="0" indent="0">
              <a:lnSpc>
                <a:spcPct val="60000"/>
              </a:lnSpc>
            </a:pPr>
            <a:r>
              <a:rPr lang="en-US" sz="2400" b="1" dirty="0"/>
              <a:t> Formative events</a:t>
            </a:r>
          </a:p>
          <a:p>
            <a:pPr marL="347472" indent="-182880">
              <a:lnSpc>
                <a:spcPct val="60000"/>
              </a:lnSpc>
              <a:buFont typeface="Wingdings" panose="05000000000000000000" pitchFamily="2" charset="2"/>
              <a:buChar char="§"/>
            </a:pPr>
            <a:r>
              <a:rPr lang="en-US" sz="2000" dirty="0"/>
              <a:t>School shootings</a:t>
            </a:r>
          </a:p>
          <a:p>
            <a:pPr marL="347472" indent="-182880">
              <a:lnSpc>
                <a:spcPct val="60000"/>
              </a:lnSpc>
              <a:buFont typeface="Wingdings" panose="05000000000000000000" pitchFamily="2" charset="2"/>
              <a:buChar char="§"/>
            </a:pPr>
            <a:r>
              <a:rPr lang="en-US" sz="2000" dirty="0"/>
              <a:t>September 11</a:t>
            </a:r>
          </a:p>
          <a:p>
            <a:pPr marL="347472" indent="-182880">
              <a:lnSpc>
                <a:spcPct val="60000"/>
              </a:lnSpc>
              <a:buFont typeface="Wingdings" panose="05000000000000000000" pitchFamily="2" charset="2"/>
              <a:buChar char="§"/>
            </a:pPr>
            <a:r>
              <a:rPr lang="en-US" sz="2000" dirty="0"/>
              <a:t>Gulf Wars, the War on Terror</a:t>
            </a:r>
          </a:p>
          <a:p>
            <a:pPr marL="347472" indent="-182880">
              <a:lnSpc>
                <a:spcPct val="60000"/>
              </a:lnSpc>
              <a:buFont typeface="Wingdings" panose="05000000000000000000" pitchFamily="2" charset="2"/>
              <a:buChar char="§"/>
            </a:pPr>
            <a:r>
              <a:rPr lang="en-US" sz="2000" dirty="0"/>
              <a:t>Child-centered parenting</a:t>
            </a:r>
          </a:p>
          <a:p>
            <a:pPr marL="347472" indent="-182880">
              <a:lnSpc>
                <a:spcPct val="60000"/>
              </a:lnSpc>
              <a:buFont typeface="Wingdings" panose="05000000000000000000" pitchFamily="2" charset="2"/>
              <a:buChar char="§"/>
            </a:pPr>
            <a:r>
              <a:rPr lang="en-US" sz="2000" dirty="0"/>
              <a:t>Digital natives/social media</a:t>
            </a:r>
          </a:p>
          <a:p>
            <a:pPr marL="347472" indent="-182880">
              <a:lnSpc>
                <a:spcPct val="70000"/>
              </a:lnSpc>
              <a:buFont typeface="Wingdings" panose="05000000000000000000" pitchFamily="2" charset="2"/>
              <a:buChar char="§"/>
            </a:pPr>
            <a:r>
              <a:rPr lang="en-US" sz="2000" dirty="0"/>
              <a:t>Economic prosperity in early 2000s, the Great Recession</a:t>
            </a:r>
          </a:p>
          <a:p>
            <a:pPr marL="0" indent="0">
              <a:lnSpc>
                <a:spcPct val="60000"/>
              </a:lnSpc>
            </a:pPr>
            <a:r>
              <a:rPr lang="en-US" sz="2400" b="1" dirty="0"/>
              <a:t> Heroes</a:t>
            </a:r>
          </a:p>
          <a:p>
            <a:pPr marL="347472" indent="-182880">
              <a:lnSpc>
                <a:spcPct val="50000"/>
              </a:lnSpc>
              <a:buFont typeface="Wingdings" panose="05000000000000000000" pitchFamily="2" charset="2"/>
              <a:buChar char="§"/>
            </a:pPr>
            <a:r>
              <a:rPr lang="en-US" sz="2000" dirty="0"/>
              <a:t>Mark </a:t>
            </a:r>
            <a:r>
              <a:rPr lang="en-US" sz="2000" dirty="0" err="1"/>
              <a:t>Zuckerberg</a:t>
            </a:r>
            <a:endParaRPr lang="en-US" sz="2000" dirty="0"/>
          </a:p>
          <a:p>
            <a:pPr marL="347472" indent="-182880">
              <a:lnSpc>
                <a:spcPct val="50000"/>
              </a:lnSpc>
              <a:buFont typeface="Wingdings" panose="05000000000000000000" pitchFamily="2" charset="2"/>
              <a:buChar char="§"/>
            </a:pPr>
            <a:r>
              <a:rPr lang="en-US" sz="2000" dirty="0"/>
              <a:t>Steve Jobs</a:t>
            </a:r>
          </a:p>
          <a:p>
            <a:pPr marL="347472" indent="-182880">
              <a:lnSpc>
                <a:spcPct val="50000"/>
              </a:lnSpc>
              <a:buFont typeface="Wingdings" panose="05000000000000000000" pitchFamily="2" charset="2"/>
              <a:buChar char="§"/>
            </a:pPr>
            <a:r>
              <a:rPr lang="en-US" sz="2000" dirty="0"/>
              <a:t>Barack Obama</a:t>
            </a:r>
          </a:p>
          <a:p>
            <a:pPr marL="347472" indent="-182880">
              <a:lnSpc>
                <a:spcPct val="50000"/>
              </a:lnSpc>
              <a:buFont typeface="Wingdings" panose="05000000000000000000" pitchFamily="2" charset="2"/>
              <a:buChar char="§"/>
            </a:pPr>
            <a:r>
              <a:rPr lang="en-US" sz="2000" dirty="0"/>
              <a:t>Bill Gates</a:t>
            </a:r>
          </a:p>
          <a:p>
            <a:pPr marL="347472" indent="-182880">
              <a:lnSpc>
                <a:spcPct val="50000"/>
              </a:lnSpc>
              <a:buFont typeface="Wingdings" panose="05000000000000000000" pitchFamily="2" charset="2"/>
              <a:buChar char="§"/>
            </a:pPr>
            <a:r>
              <a:rPr lang="en-US" sz="2000" dirty="0"/>
              <a:t>Beyoncé</a:t>
            </a:r>
          </a:p>
          <a:p>
            <a:pPr marL="347472" indent="-182880">
              <a:lnSpc>
                <a:spcPct val="50000"/>
              </a:lnSpc>
              <a:buFont typeface="Wingdings" panose="05000000000000000000" pitchFamily="2" charset="2"/>
              <a:buChar char="§"/>
            </a:pPr>
            <a:r>
              <a:rPr lang="en-US" sz="2000" dirty="0"/>
              <a:t>Jay Z</a:t>
            </a:r>
          </a:p>
          <a:p>
            <a:pPr marL="347472" indent="-182880">
              <a:lnSpc>
                <a:spcPct val="50000"/>
              </a:lnSpc>
              <a:buFont typeface="Wingdings" panose="05000000000000000000" pitchFamily="2" charset="2"/>
              <a:buChar char="§"/>
            </a:pPr>
            <a:r>
              <a:rPr lang="en-US" sz="2000" dirty="0"/>
              <a:t>Parents</a:t>
            </a:r>
          </a:p>
          <a:p>
            <a:pPr marL="0" indent="0">
              <a:lnSpc>
                <a:spcPct val="60000"/>
              </a:lnSpc>
            </a:pPr>
            <a:endParaRPr lang="en-US" sz="2000" dirty="0"/>
          </a:p>
          <a:p>
            <a:pPr marL="457200" indent="-457200">
              <a:lnSpc>
                <a:spcPct val="60000"/>
              </a:lnSpc>
              <a:buFont typeface="Arial"/>
              <a:buChar char="•"/>
            </a:pPr>
            <a:endParaRPr lang="en-US" sz="2000" dirty="0"/>
          </a:p>
        </p:txBody>
      </p:sp>
      <p:sp>
        <p:nvSpPr>
          <p:cNvPr id="6" name="TextBox 5"/>
          <p:cNvSpPr txBox="1"/>
          <p:nvPr/>
        </p:nvSpPr>
        <p:spPr>
          <a:xfrm>
            <a:off x="257935" y="6351349"/>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25</a:t>
            </a:fld>
            <a:endParaRPr lang="en-US" dirty="0">
              <a:solidFill>
                <a:srgbClr val="002D5B">
                  <a:tint val="75000"/>
                </a:srgbClr>
              </a:solidFill>
            </a:endParaRPr>
          </a:p>
        </p:txBody>
      </p:sp>
    </p:spTree>
    <p:extLst>
      <p:ext uri="{BB962C8B-B14F-4D97-AF65-F5344CB8AC3E}">
        <p14:creationId xmlns:p14="http://schemas.microsoft.com/office/powerpoint/2010/main" val="3984423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Major differences between generations</a:t>
            </a:r>
          </a:p>
        </p:txBody>
      </p:sp>
      <p:sp>
        <p:nvSpPr>
          <p:cNvPr id="23" name="TextBox 22"/>
          <p:cNvSpPr txBox="1"/>
          <p:nvPr/>
        </p:nvSpPr>
        <p:spPr>
          <a:xfrm>
            <a:off x="422551"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30" name="Rectangle 29"/>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0000"/>
              </a:lnSpc>
              <a:spcBef>
                <a:spcPts val="500"/>
              </a:spcBef>
            </a:pPr>
            <a:r>
              <a:rPr lang="en-US" dirty="0">
                <a:latin typeface="Calibri" panose="020F0502020204030204" pitchFamily="34" charset="0"/>
                <a:cs typeface="Calibri" panose="020F0502020204030204" pitchFamily="34" charset="0"/>
              </a:rPr>
              <a:t>MILLENNIAL</a:t>
            </a:r>
          </a:p>
          <a:p>
            <a:pPr marL="114300" indent="-114300">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Rank #1 career priority as “</a:t>
            </a:r>
            <a:r>
              <a:rPr lang="en-US" sz="1300" u="sng" dirty="0">
                <a:latin typeface="Calibri" panose="020F0502020204030204" pitchFamily="34" charset="0"/>
                <a:cs typeface="Calibri" panose="020F0502020204030204" pitchFamily="34" charset="0"/>
              </a:rPr>
              <a:t>doing something enjoyable</a:t>
            </a:r>
            <a:r>
              <a:rPr lang="en-US" sz="1300" b="0" dirty="0">
                <a:latin typeface="Calibri" panose="020F0502020204030204" pitchFamily="34" charset="0"/>
                <a:cs typeface="Calibri" panose="020F0502020204030204" pitchFamily="34" charset="0"/>
              </a:rPr>
              <a:t>,” while 61% feel responsible for </a:t>
            </a:r>
            <a:br>
              <a:rPr lang="en-US" sz="1300" b="0" dirty="0">
                <a:latin typeface="Calibri" panose="020F0502020204030204" pitchFamily="34" charset="0"/>
                <a:cs typeface="Calibri" panose="020F0502020204030204" pitchFamily="34" charset="0"/>
              </a:rPr>
            </a:br>
            <a:r>
              <a:rPr lang="en-US" sz="1300" u="sng" dirty="0">
                <a:latin typeface="Calibri" panose="020F0502020204030204" pitchFamily="34" charset="0"/>
                <a:cs typeface="Calibri" panose="020F0502020204030204" pitchFamily="34" charset="0"/>
              </a:rPr>
              <a:t>making a difference</a:t>
            </a:r>
          </a:p>
          <a:p>
            <a:pPr marL="114300" indent="-114300">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Raised with a strong belief that </a:t>
            </a:r>
            <a:r>
              <a:rPr lang="en-US" sz="1300" u="sng" dirty="0">
                <a:latin typeface="Calibri" panose="020F0502020204030204" pitchFamily="34" charset="0"/>
                <a:cs typeface="Calibri" panose="020F0502020204030204" pitchFamily="34" charset="0"/>
              </a:rPr>
              <a:t>their voice matters</a:t>
            </a:r>
          </a:p>
          <a:p>
            <a:pPr marL="114300" indent="-114300">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43% consider themselves </a:t>
            </a:r>
            <a:r>
              <a:rPr lang="en-US" sz="1300" u="sng" dirty="0">
                <a:latin typeface="Calibri" panose="020F0502020204030204" pitchFamily="34" charset="0"/>
                <a:cs typeface="Calibri" panose="020F0502020204030204" pitchFamily="34" charset="0"/>
              </a:rPr>
              <a:t>conservative investors</a:t>
            </a:r>
          </a:p>
          <a:p>
            <a:pPr marL="114300" indent="-114300">
              <a:lnSpc>
                <a:spcPct val="90000"/>
              </a:lnSpc>
              <a:spcBef>
                <a:spcPts val="3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Only 18% of Millennials believe stocks are a good </a:t>
            </a:r>
            <a:br>
              <a:rPr lang="en-US" sz="1300" u="sng" dirty="0">
                <a:latin typeface="Calibri" panose="020F0502020204030204" pitchFamily="34" charset="0"/>
                <a:cs typeface="Calibri" panose="020F0502020204030204" pitchFamily="34" charset="0"/>
              </a:rPr>
            </a:br>
            <a:r>
              <a:rPr lang="en-US" sz="1300" u="sng" dirty="0">
                <a:latin typeface="Calibri" panose="020F0502020204030204" pitchFamily="34" charset="0"/>
                <a:cs typeface="Calibri" panose="020F0502020204030204" pitchFamily="34" charset="0"/>
              </a:rPr>
              <a:t>way to save</a:t>
            </a:r>
          </a:p>
          <a:p>
            <a:pPr marL="114300" indent="-114300">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Most </a:t>
            </a:r>
            <a:r>
              <a:rPr lang="en-US" sz="1300" u="sng" dirty="0">
                <a:latin typeface="Calibri" panose="020F0502020204030204" pitchFamily="34" charset="0"/>
                <a:cs typeface="Calibri" panose="020F0502020204030204" pitchFamily="34" charset="0"/>
              </a:rPr>
              <a:t>do not use an actual telephone</a:t>
            </a:r>
            <a:r>
              <a:rPr lang="en-US" sz="1300" b="0" dirty="0">
                <a:latin typeface="Calibri" panose="020F0502020204030204" pitchFamily="34" charset="0"/>
                <a:cs typeface="Calibri" panose="020F0502020204030204" pitchFamily="34" charset="0"/>
              </a:rPr>
              <a:t> </a:t>
            </a:r>
            <a:br>
              <a:rPr lang="en-US" sz="1300" b="0" dirty="0">
                <a:latin typeface="Calibri" panose="020F0502020204030204" pitchFamily="34" charset="0"/>
                <a:cs typeface="Calibri" panose="020F0502020204030204" pitchFamily="34" charset="0"/>
              </a:rPr>
            </a:br>
            <a:r>
              <a:rPr lang="en-US" sz="1300" b="0" dirty="0">
                <a:latin typeface="Calibri" panose="020F0502020204030204" pitchFamily="34" charset="0"/>
                <a:cs typeface="Calibri" panose="020F0502020204030204" pitchFamily="34" charset="0"/>
              </a:rPr>
              <a:t>to communicate in the traditional sense</a:t>
            </a:r>
          </a:p>
          <a:p>
            <a:pPr>
              <a:lnSpc>
                <a:spcPct val="90000"/>
              </a:lnSpc>
              <a:spcBef>
                <a:spcPts val="500"/>
              </a:spcBef>
            </a:pPr>
            <a:endParaRPr lang="en-US" dirty="0">
              <a:latin typeface="Calibri" panose="020F0502020204030204" pitchFamily="34" charset="0"/>
              <a:cs typeface="Calibri" panose="020F0502020204030204" pitchFamily="34" charset="0"/>
            </a:endParaRPr>
          </a:p>
        </p:txBody>
      </p:sp>
      <p:sp>
        <p:nvSpPr>
          <p:cNvPr id="31" name="Rectangle 30"/>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ABADB1"/>
                </a:solidFill>
                <a:latin typeface="Calibri" panose="020F0502020204030204" pitchFamily="34" charset="0"/>
                <a:cs typeface="Calibri" panose="020F0502020204030204" pitchFamily="34" charset="0"/>
              </a:rPr>
              <a:t>SILENT GENERATION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Command style</a:t>
            </a:r>
            <a:r>
              <a:rPr lang="en-US" sz="1500" b="0" dirty="0">
                <a:solidFill>
                  <a:srgbClr val="ABADB1"/>
                </a:solidFill>
                <a:latin typeface="Calibri" panose="020F0502020204030204" pitchFamily="34" charset="0"/>
                <a:cs typeface="Calibri" panose="020F0502020204030204" pitchFamily="34" charset="0"/>
              </a:rPr>
              <a:t> of leadership</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Interested in </a:t>
            </a:r>
            <a:r>
              <a:rPr lang="en-US" sz="1500" u="sng" dirty="0">
                <a:solidFill>
                  <a:srgbClr val="ABADB1"/>
                </a:solidFill>
                <a:latin typeface="Calibri" panose="020F0502020204030204" pitchFamily="34" charset="0"/>
                <a:cs typeface="Calibri" panose="020F0502020204030204" pitchFamily="34" charset="0"/>
              </a:rPr>
              <a:t>investment protection</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Prefer </a:t>
            </a:r>
            <a:r>
              <a:rPr lang="en-US" sz="1500" u="sng" dirty="0">
                <a:solidFill>
                  <a:srgbClr val="ABADB1"/>
                </a:solidFill>
                <a:latin typeface="Calibri" panose="020F0502020204030204" pitchFamily="34" charset="0"/>
                <a:cs typeface="Calibri" panose="020F0502020204030204" pitchFamily="34" charset="0"/>
              </a:rPr>
              <a:t>formal language</a:t>
            </a:r>
            <a:r>
              <a:rPr lang="en-US" sz="1500" b="0" dirty="0">
                <a:solidFill>
                  <a:srgbClr val="ABADB1"/>
                </a:solidFill>
                <a:latin typeface="Calibri" panose="020F0502020204030204" pitchFamily="34" charset="0"/>
                <a:cs typeface="Calibri" panose="020F0502020204030204" pitchFamily="34" charset="0"/>
              </a:rPr>
              <a:t> and </a:t>
            </a:r>
            <a:r>
              <a:rPr lang="en-US" sz="1500" u="sng" dirty="0">
                <a:solidFill>
                  <a:srgbClr val="ABADB1"/>
                </a:solidFill>
                <a:latin typeface="Calibri" panose="020F0502020204030204" pitchFamily="34" charset="0"/>
                <a:cs typeface="Calibri" panose="020F0502020204030204" pitchFamily="34" charset="0"/>
              </a:rPr>
              <a:t>formal dress</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Social conformity</a:t>
            </a:r>
            <a:r>
              <a:rPr lang="en-US" sz="1500" b="0" dirty="0">
                <a:solidFill>
                  <a:srgbClr val="ABADB1"/>
                </a:solidFill>
                <a:latin typeface="Calibri" panose="020F0502020204030204" pitchFamily="34" charset="0"/>
                <a:cs typeface="Calibri" panose="020F0502020204030204" pitchFamily="34" charset="0"/>
              </a:rPr>
              <a:t> trumps self-expression</a:t>
            </a:r>
          </a:p>
          <a:p>
            <a:pPr marL="177800" indent="-177800">
              <a:lnSpc>
                <a:spcPct val="90000"/>
              </a:lnSpc>
              <a:spcBef>
                <a:spcPts val="400"/>
              </a:spcBef>
              <a:buFont typeface="Wingdings" panose="05000000000000000000" pitchFamily="2" charset="2"/>
              <a:buChar char="§"/>
            </a:pPr>
            <a:r>
              <a:rPr lang="en-US" sz="1500" u="sng" dirty="0">
                <a:solidFill>
                  <a:srgbClr val="ABADB1"/>
                </a:solidFill>
                <a:latin typeface="Calibri" panose="020F0502020204030204" pitchFamily="34" charset="0"/>
                <a:cs typeface="Calibri" panose="020F0502020204030204" pitchFamily="34" charset="0"/>
              </a:rPr>
              <a:t>Do not like change</a:t>
            </a:r>
          </a:p>
          <a:p>
            <a:pPr marL="177800" indent="-177800">
              <a:lnSpc>
                <a:spcPct val="90000"/>
              </a:lnSpc>
              <a:spcBef>
                <a:spcPts val="400"/>
              </a:spcBef>
              <a:buFont typeface="Wingdings" panose="05000000000000000000" pitchFamily="2" charset="2"/>
              <a:buChar char="§"/>
            </a:pPr>
            <a:r>
              <a:rPr lang="en-US" sz="1500" b="0" dirty="0">
                <a:solidFill>
                  <a:srgbClr val="ABADB1"/>
                </a:solidFill>
                <a:latin typeface="Calibri" panose="020F0502020204030204" pitchFamily="34" charset="0"/>
                <a:cs typeface="Calibri" panose="020F0502020204030204" pitchFamily="34" charset="0"/>
              </a:rPr>
              <a:t>Seldom buy alone —</a:t>
            </a:r>
            <a:r>
              <a:rPr lang="en-US" sz="1500" dirty="0">
                <a:solidFill>
                  <a:srgbClr val="ABADB1"/>
                </a:solidFill>
                <a:latin typeface="Calibri" panose="020F0502020204030204" pitchFamily="34" charset="0"/>
                <a:cs typeface="Calibri" panose="020F0502020204030204" pitchFamily="34" charset="0"/>
              </a:rPr>
              <a:t> </a:t>
            </a:r>
            <a:r>
              <a:rPr lang="en-US" sz="1500" u="sng" dirty="0">
                <a:solidFill>
                  <a:srgbClr val="ABADB1"/>
                </a:solidFill>
                <a:latin typeface="Calibri" panose="020F0502020204030204" pitchFamily="34" charset="0"/>
                <a:cs typeface="Calibri" panose="020F0502020204030204" pitchFamily="34" charset="0"/>
              </a:rPr>
              <a:t>address concerns children will raise</a:t>
            </a:r>
          </a:p>
          <a:p>
            <a:pPr>
              <a:lnSpc>
                <a:spcPct val="95000"/>
              </a:lnSpc>
              <a:spcBef>
                <a:spcPts val="500"/>
              </a:spcBef>
            </a:pPr>
            <a:endParaRPr lang="en-US" dirty="0">
              <a:solidFill>
                <a:srgbClr val="ABADB1"/>
              </a:solidFill>
              <a:latin typeface="Calibri" panose="020F0502020204030204" pitchFamily="34" charset="0"/>
              <a:cs typeface="Calibri" panose="020F0502020204030204" pitchFamily="34" charset="0"/>
            </a:endParaRPr>
          </a:p>
        </p:txBody>
      </p:sp>
      <p:sp>
        <p:nvSpPr>
          <p:cNvPr id="32" name="Rectangle 31"/>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dirty="0">
                <a:solidFill>
                  <a:srgbClr val="B77BB4"/>
                </a:solidFill>
                <a:latin typeface="Calibri" panose="020F0502020204030204" pitchFamily="34" charset="0"/>
                <a:cs typeface="Calibri" panose="020F0502020204030204" pitchFamily="34" charset="0"/>
              </a:rPr>
              <a:t>GENERATION X</a:t>
            </a:r>
          </a:p>
          <a:p>
            <a:pPr marL="123825" indent="-123825">
              <a:lnSpc>
                <a:spcPct val="90000"/>
              </a:lnSpc>
              <a:spcBef>
                <a:spcPts val="400"/>
              </a:spcBef>
              <a:buFont typeface="Wingdings" panose="05000000000000000000" pitchFamily="2" charset="2"/>
              <a:buChar char="§"/>
            </a:pPr>
            <a:r>
              <a:rPr lang="en-US" sz="1300" u="sng" spc="-20" dirty="0">
                <a:solidFill>
                  <a:srgbClr val="B77BB4"/>
                </a:solidFill>
                <a:latin typeface="Calibri" panose="020F0502020204030204" pitchFamily="34" charset="0"/>
                <a:cs typeface="Calibri" panose="020F0502020204030204" pitchFamily="34" charset="0"/>
              </a:rPr>
              <a:t>A “get it done” attitude — very independent</a:t>
            </a:r>
          </a:p>
          <a:p>
            <a:pPr marL="123825" indent="-123825">
              <a:lnSpc>
                <a:spcPct val="90000"/>
              </a:lnSpc>
              <a:spcBef>
                <a:spcPts val="400"/>
              </a:spcBef>
              <a:buFont typeface="Wingdings" panose="05000000000000000000" pitchFamily="2" charset="2"/>
              <a:buChar char="§"/>
            </a:pPr>
            <a:r>
              <a:rPr lang="en-US" sz="1300" b="0" spc="-50" dirty="0">
                <a:solidFill>
                  <a:srgbClr val="B77BB4"/>
                </a:solidFill>
                <a:latin typeface="Calibri" panose="020F0502020204030204" pitchFamily="34" charset="0"/>
                <a:cs typeface="Calibri" panose="020F0502020204030204" pitchFamily="34" charset="0"/>
              </a:rPr>
              <a:t>Hitting their </a:t>
            </a:r>
            <a:r>
              <a:rPr lang="en-US" sz="1300" u="sng" spc="-50" dirty="0">
                <a:solidFill>
                  <a:srgbClr val="B77BB4"/>
                </a:solidFill>
                <a:latin typeface="Calibri" panose="020F0502020204030204" pitchFamily="34" charset="0"/>
                <a:cs typeface="Calibri" panose="020F0502020204030204" pitchFamily="34" charset="0"/>
              </a:rPr>
              <a:t>peak earning years; will own the C-suite in 2020 </a:t>
            </a:r>
          </a:p>
          <a:p>
            <a:pPr marL="123825" indent="-123825">
              <a:lnSpc>
                <a:spcPct val="90000"/>
              </a:lnSpc>
              <a:spcBef>
                <a:spcPts val="400"/>
              </a:spcBef>
              <a:buFont typeface="Wingdings" panose="05000000000000000000" pitchFamily="2" charset="2"/>
              <a:buChar char="§"/>
            </a:pPr>
            <a:r>
              <a:rPr lang="en-US" sz="1300" u="sng" spc="-20" dirty="0">
                <a:solidFill>
                  <a:srgbClr val="B77BB4"/>
                </a:solidFill>
                <a:latin typeface="Calibri" panose="020F0502020204030204" pitchFamily="34" charset="0"/>
                <a:cs typeface="Calibri" panose="020F0502020204030204" pitchFamily="34" charset="0"/>
              </a:rPr>
              <a:t>More optimistic and satisfied — but healthy skeptics </a:t>
            </a:r>
          </a:p>
          <a:p>
            <a:pPr marL="123825" indent="-123825">
              <a:lnSpc>
                <a:spcPct val="90000"/>
              </a:lnSpc>
              <a:spcBef>
                <a:spcPts val="400"/>
              </a:spcBef>
              <a:buFont typeface="Wingdings" panose="05000000000000000000" pitchFamily="2" charset="2"/>
              <a:buChar char="§"/>
            </a:pPr>
            <a:r>
              <a:rPr lang="en-US" sz="1300" u="sng" spc="-20" dirty="0">
                <a:solidFill>
                  <a:srgbClr val="B77BB4"/>
                </a:solidFill>
                <a:latin typeface="Calibri" panose="020F0502020204030204" pitchFamily="34" charset="0"/>
                <a:cs typeface="Calibri" panose="020F0502020204030204" pitchFamily="34" charset="0"/>
              </a:rPr>
              <a:t>Curb your enthusiasm</a:t>
            </a:r>
            <a:r>
              <a:rPr lang="en-US" sz="1300" b="0" spc="-20" dirty="0">
                <a:solidFill>
                  <a:srgbClr val="B77BB4"/>
                </a:solidFill>
                <a:latin typeface="Calibri" panose="020F0502020204030204" pitchFamily="34" charset="0"/>
                <a:cs typeface="Calibri" panose="020F0502020204030204" pitchFamily="34" charset="0"/>
              </a:rPr>
              <a:t> — Xers will doubt what you say</a:t>
            </a:r>
            <a:endParaRPr lang="en-US" sz="1300" b="0" u="sng" spc="-20" dirty="0">
              <a:solidFill>
                <a:srgbClr val="B77BB4"/>
              </a:solidFill>
              <a:latin typeface="Calibri" panose="020F0502020204030204" pitchFamily="34" charset="0"/>
              <a:cs typeface="Calibri" panose="020F0502020204030204" pitchFamily="34" charset="0"/>
            </a:endParaRPr>
          </a:p>
          <a:p>
            <a:pPr marL="123825" indent="-123825">
              <a:lnSpc>
                <a:spcPct val="90000"/>
              </a:lnSpc>
              <a:spcBef>
                <a:spcPts val="400"/>
              </a:spcBef>
              <a:buFont typeface="Wingdings" panose="05000000000000000000" pitchFamily="2" charset="2"/>
              <a:buChar char="§"/>
            </a:pPr>
            <a:r>
              <a:rPr lang="en-US" sz="1300" b="0" spc="-20" dirty="0">
                <a:solidFill>
                  <a:srgbClr val="B77BB4"/>
                </a:solidFill>
                <a:latin typeface="Calibri" panose="020F0502020204030204" pitchFamily="34" charset="0"/>
                <a:cs typeface="Calibri" panose="020F0502020204030204" pitchFamily="34" charset="0"/>
              </a:rPr>
              <a:t>Balance </a:t>
            </a:r>
            <a:r>
              <a:rPr lang="en-US" sz="1300" u="sng" spc="-20" dirty="0">
                <a:solidFill>
                  <a:srgbClr val="B77BB4"/>
                </a:solidFill>
                <a:latin typeface="Calibri" panose="020F0502020204030204" pitchFamily="34" charset="0"/>
                <a:cs typeface="Calibri" panose="020F0502020204030204" pitchFamily="34" charset="0"/>
              </a:rPr>
              <a:t>retirement goals</a:t>
            </a:r>
            <a:r>
              <a:rPr lang="en-US" sz="1300" b="0" spc="-20" dirty="0">
                <a:solidFill>
                  <a:srgbClr val="B77BB4"/>
                </a:solidFill>
                <a:latin typeface="Calibri" panose="020F0502020204030204" pitchFamily="34" charset="0"/>
                <a:cs typeface="Calibri" panose="020F0502020204030204" pitchFamily="34" charset="0"/>
              </a:rPr>
              <a:t> with </a:t>
            </a:r>
            <a:r>
              <a:rPr lang="en-US" sz="1300" u="sng" spc="-20" dirty="0">
                <a:solidFill>
                  <a:srgbClr val="B77BB4"/>
                </a:solidFill>
                <a:latin typeface="Calibri" panose="020F0502020204030204" pitchFamily="34" charset="0"/>
                <a:cs typeface="Calibri" panose="020F0502020204030204" pitchFamily="34" charset="0"/>
              </a:rPr>
              <a:t>college savings</a:t>
            </a:r>
            <a:r>
              <a:rPr lang="en-US" sz="1300" b="0" spc="-20" dirty="0">
                <a:solidFill>
                  <a:srgbClr val="B77BB4"/>
                </a:solidFill>
                <a:latin typeface="Calibri" panose="020F0502020204030204" pitchFamily="34" charset="0"/>
                <a:cs typeface="Calibri" panose="020F0502020204030204" pitchFamily="34" charset="0"/>
              </a:rPr>
              <a:t> for their children (true sandwich generation)</a:t>
            </a:r>
          </a:p>
          <a:p>
            <a:pPr marL="123825" indent="-123825">
              <a:lnSpc>
                <a:spcPct val="90000"/>
              </a:lnSpc>
              <a:spcBef>
                <a:spcPts val="400"/>
              </a:spcBef>
              <a:buFont typeface="Wingdings" panose="05000000000000000000" pitchFamily="2" charset="2"/>
              <a:buChar char="§"/>
            </a:pPr>
            <a:r>
              <a:rPr lang="en-US" sz="1300" u="sng" spc="-20" dirty="0">
                <a:solidFill>
                  <a:srgbClr val="B77BB4"/>
                </a:solidFill>
                <a:latin typeface="Calibri" panose="020F0502020204030204" pitchFamily="34" charset="0"/>
                <a:cs typeface="Calibri" panose="020F0502020204030204" pitchFamily="34" charset="0"/>
              </a:rPr>
              <a:t>In 2012, 63% of Gen X investors worked with an advisor</a:t>
            </a:r>
            <a:br>
              <a:rPr lang="en-US" sz="1300" u="sng" spc="-20" dirty="0">
                <a:solidFill>
                  <a:srgbClr val="B77BB4"/>
                </a:solidFill>
                <a:latin typeface="Calibri" panose="020F0502020204030204" pitchFamily="34" charset="0"/>
                <a:cs typeface="Calibri" panose="020F0502020204030204" pitchFamily="34" charset="0"/>
              </a:rPr>
            </a:br>
            <a:r>
              <a:rPr lang="en-US" sz="1300" u="sng" spc="-20" dirty="0">
                <a:solidFill>
                  <a:srgbClr val="B77BB4"/>
                </a:solidFill>
                <a:latin typeface="Calibri" panose="020F0502020204030204" pitchFamily="34" charset="0"/>
                <a:cs typeface="Calibri" panose="020F0502020204030204" pitchFamily="34" charset="0"/>
              </a:rPr>
              <a:t>— now it’s only 23%</a:t>
            </a:r>
          </a:p>
          <a:p>
            <a:pPr>
              <a:lnSpc>
                <a:spcPct val="95000"/>
              </a:lnSpc>
              <a:spcBef>
                <a:spcPts val="500"/>
              </a:spcBef>
            </a:pPr>
            <a:endParaRPr lang="en-US" dirty="0">
              <a:solidFill>
                <a:srgbClr val="B77BB4"/>
              </a:solidFill>
              <a:latin typeface="Calibri" panose="020F0502020204030204" pitchFamily="34" charset="0"/>
              <a:cs typeface="Calibri" panose="020F0502020204030204" pitchFamily="34" charset="0"/>
            </a:endParaRPr>
          </a:p>
        </p:txBody>
      </p:sp>
      <p:sp>
        <p:nvSpPr>
          <p:cNvPr id="33" name="Rectangle 32"/>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bIns="91440" rtlCol="0" anchor="t" anchorCtr="0"/>
          <a:lstStyle/>
          <a:p>
            <a:pPr>
              <a:lnSpc>
                <a:spcPct val="95000"/>
              </a:lnSpc>
              <a:spcBef>
                <a:spcPts val="500"/>
              </a:spcBef>
            </a:pPr>
            <a:r>
              <a:rPr lang="en-US" dirty="0">
                <a:solidFill>
                  <a:srgbClr val="7FC0E1"/>
                </a:solidFill>
                <a:latin typeface="Calibri" panose="020F0502020204030204" pitchFamily="34" charset="0"/>
                <a:cs typeface="Calibri" panose="020F0502020204030204" pitchFamily="34" charset="0"/>
              </a:rPr>
              <a:t>BABY BOOMER</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Believe in </a:t>
            </a:r>
            <a:r>
              <a:rPr lang="en-US" sz="1500" u="sng" dirty="0">
                <a:solidFill>
                  <a:srgbClr val="7FC0E1"/>
                </a:solidFill>
                <a:latin typeface="Calibri" panose="020F0502020204030204" pitchFamily="34" charset="0"/>
                <a:cs typeface="Calibri" panose="020F0502020204030204" pitchFamily="34" charset="0"/>
              </a:rPr>
              <a:t>hard work</a:t>
            </a:r>
            <a:r>
              <a:rPr lang="en-US" sz="1500" b="0" dirty="0">
                <a:solidFill>
                  <a:srgbClr val="7FC0E1"/>
                </a:solidFill>
                <a:latin typeface="Calibri" panose="020F0502020204030204" pitchFamily="34" charset="0"/>
                <a:cs typeface="Calibri" panose="020F0502020204030204" pitchFamily="34" charset="0"/>
              </a:rPr>
              <a:t> and </a:t>
            </a:r>
            <a:r>
              <a:rPr lang="en-US" sz="1500" u="sng" dirty="0">
                <a:solidFill>
                  <a:srgbClr val="7FC0E1"/>
                </a:solidFill>
                <a:latin typeface="Calibri" panose="020F0502020204030204" pitchFamily="34" charset="0"/>
                <a:cs typeface="Calibri" panose="020F0502020204030204" pitchFamily="34" charset="0"/>
              </a:rPr>
              <a:t>freedom</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Work identity</a:t>
            </a:r>
            <a:r>
              <a:rPr lang="en-US" sz="1500" b="0" dirty="0">
                <a:solidFill>
                  <a:srgbClr val="7FC0E1"/>
                </a:solidFill>
                <a:latin typeface="Calibri" panose="020F0502020204030204" pitchFamily="34" charset="0"/>
                <a:cs typeface="Calibri" panose="020F0502020204030204" pitchFamily="34" charset="0"/>
              </a:rPr>
              <a:t> is important</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Place </a:t>
            </a:r>
            <a:r>
              <a:rPr lang="en-US" sz="1500" u="sng" dirty="0">
                <a:solidFill>
                  <a:srgbClr val="7FC0E1"/>
                </a:solidFill>
                <a:latin typeface="Calibri" panose="020F0502020204030204" pitchFamily="34" charset="0"/>
                <a:cs typeface="Calibri" panose="020F0502020204030204" pitchFamily="34" charset="0"/>
              </a:rPr>
              <a:t>value on uniqueness</a:t>
            </a:r>
          </a:p>
          <a:p>
            <a:pPr marL="177800" indent="-177800">
              <a:lnSpc>
                <a:spcPct val="90000"/>
              </a:lnSpc>
              <a:spcBef>
                <a:spcPts val="400"/>
              </a:spcBef>
              <a:buFont typeface="Wingdings" panose="05000000000000000000" pitchFamily="2" charset="2"/>
              <a:buChar char="§"/>
            </a:pPr>
            <a:r>
              <a:rPr lang="en-US" sz="1500" b="0" dirty="0">
                <a:solidFill>
                  <a:srgbClr val="7FC0E1"/>
                </a:solidFill>
                <a:latin typeface="Calibri" panose="020F0502020204030204" pitchFamily="34" charset="0"/>
                <a:cs typeface="Calibri" panose="020F0502020204030204" pitchFamily="34" charset="0"/>
              </a:rPr>
              <a:t>Prefer </a:t>
            </a:r>
            <a:r>
              <a:rPr lang="en-US" sz="1500" u="sng" dirty="0">
                <a:solidFill>
                  <a:srgbClr val="7FC0E1"/>
                </a:solidFill>
                <a:latin typeface="Calibri" panose="020F0502020204030204" pitchFamily="34" charset="0"/>
                <a:cs typeface="Calibri" panose="020F0502020204030204" pitchFamily="34" charset="0"/>
              </a:rPr>
              <a:t>in-person meetings</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Control 70% of U.S. net worth</a:t>
            </a:r>
            <a:r>
              <a:rPr lang="en-US" sz="1500" b="0" dirty="0">
                <a:solidFill>
                  <a:srgbClr val="7FC0E1"/>
                </a:solidFill>
                <a:latin typeface="Calibri" panose="020F0502020204030204" pitchFamily="34" charset="0"/>
                <a:cs typeface="Calibri" panose="020F0502020204030204" pitchFamily="34" charset="0"/>
              </a:rPr>
              <a:t>/</a:t>
            </a:r>
            <a:br>
              <a:rPr lang="en-US" sz="1500" b="0" dirty="0">
                <a:solidFill>
                  <a:srgbClr val="7FC0E1"/>
                </a:solidFill>
                <a:latin typeface="Calibri" panose="020F0502020204030204" pitchFamily="34" charset="0"/>
                <a:cs typeface="Calibri" panose="020F0502020204030204" pitchFamily="34" charset="0"/>
              </a:rPr>
            </a:br>
            <a:r>
              <a:rPr lang="en-US" sz="1500" b="0" dirty="0">
                <a:solidFill>
                  <a:srgbClr val="7FC0E1"/>
                </a:solidFill>
                <a:latin typeface="Calibri" panose="020F0502020204030204" pitchFamily="34" charset="0"/>
                <a:cs typeface="Calibri" panose="020F0502020204030204" pitchFamily="34" charset="0"/>
              </a:rPr>
              <a:t>will inherit another $8 trillion</a:t>
            </a:r>
          </a:p>
          <a:p>
            <a:pPr marL="177800" indent="-177800">
              <a:lnSpc>
                <a:spcPct val="90000"/>
              </a:lnSpc>
              <a:spcBef>
                <a:spcPts val="400"/>
              </a:spcBef>
              <a:buFont typeface="Wingdings" panose="05000000000000000000" pitchFamily="2" charset="2"/>
              <a:buChar char="§"/>
            </a:pPr>
            <a:r>
              <a:rPr lang="en-US" sz="1500" u="sng" dirty="0">
                <a:solidFill>
                  <a:srgbClr val="7FC0E1"/>
                </a:solidFill>
                <a:latin typeface="Calibri" panose="020F0502020204030204" pitchFamily="34" charset="0"/>
                <a:cs typeface="Calibri" panose="020F0502020204030204" pitchFamily="34" charset="0"/>
              </a:rPr>
              <a:t>Have not saved enough for retirement</a:t>
            </a:r>
          </a:p>
        </p:txBody>
      </p:sp>
      <p:sp>
        <p:nvSpPr>
          <p:cNvPr id="34" name="Rectangle 33"/>
          <p:cNvSpPr/>
          <p:nvPr/>
        </p:nvSpPr>
        <p:spPr>
          <a:xfrm>
            <a:off x="1449324" y="2147062"/>
            <a:ext cx="6245352" cy="3465576"/>
          </a:xfrm>
          <a:prstGeom prst="rect">
            <a:avLst/>
          </a:prstGeom>
          <a:solidFill>
            <a:srgbClr val="002D5B"/>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0000"/>
              </a:lnSpc>
              <a:spcBef>
                <a:spcPts val="500"/>
              </a:spcBef>
            </a:pPr>
            <a:r>
              <a:rPr lang="en-US" sz="4000" dirty="0">
                <a:latin typeface="Calibri" panose="020F0502020204030204" pitchFamily="34" charset="0"/>
                <a:cs typeface="Calibri" panose="020F0502020204030204" pitchFamily="34" charset="0"/>
              </a:rPr>
              <a:t>MILLENNIAL</a:t>
            </a:r>
          </a:p>
          <a:p>
            <a:pPr marL="231775" indent="-231775">
              <a:lnSpc>
                <a:spcPct val="90000"/>
              </a:lnSpc>
              <a:spcBef>
                <a:spcPts val="300"/>
              </a:spcBef>
              <a:buFont typeface="Wingdings" panose="05000000000000000000" pitchFamily="2" charset="2"/>
              <a:buChar char="§"/>
            </a:pPr>
            <a:r>
              <a:rPr lang="en-US" sz="2000" b="0" dirty="0">
                <a:latin typeface="Calibri" panose="020F0502020204030204" pitchFamily="34" charset="0"/>
                <a:cs typeface="Calibri" panose="020F0502020204030204" pitchFamily="34" charset="0"/>
              </a:rPr>
              <a:t>Rank #1 career priority as “</a:t>
            </a:r>
            <a:r>
              <a:rPr lang="en-US" sz="2000" u="sng" dirty="0">
                <a:latin typeface="Calibri" panose="020F0502020204030204" pitchFamily="34" charset="0"/>
                <a:cs typeface="Calibri" panose="020F0502020204030204" pitchFamily="34" charset="0"/>
              </a:rPr>
              <a:t>doing something </a:t>
            </a:r>
            <a:br>
              <a:rPr lang="en-US" sz="2000" u="sng" dirty="0">
                <a:latin typeface="Calibri" panose="020F0502020204030204" pitchFamily="34" charset="0"/>
                <a:cs typeface="Calibri" panose="020F0502020204030204" pitchFamily="34" charset="0"/>
              </a:rPr>
            </a:br>
            <a:r>
              <a:rPr lang="en-US" sz="2000" u="sng" dirty="0">
                <a:latin typeface="Calibri" panose="020F0502020204030204" pitchFamily="34" charset="0"/>
                <a:cs typeface="Calibri" panose="020F0502020204030204" pitchFamily="34" charset="0"/>
              </a:rPr>
              <a:t>enjoyable</a:t>
            </a:r>
            <a:r>
              <a:rPr lang="en-US" sz="2000" b="0" dirty="0">
                <a:latin typeface="Calibri" panose="020F0502020204030204" pitchFamily="34" charset="0"/>
                <a:cs typeface="Calibri" panose="020F0502020204030204" pitchFamily="34" charset="0"/>
              </a:rPr>
              <a:t>,” while 61% feel responsible for </a:t>
            </a:r>
            <a:br>
              <a:rPr lang="en-US" sz="2000" b="0" dirty="0">
                <a:latin typeface="Calibri" panose="020F0502020204030204" pitchFamily="34" charset="0"/>
                <a:cs typeface="Calibri" panose="020F0502020204030204" pitchFamily="34" charset="0"/>
              </a:rPr>
            </a:br>
            <a:r>
              <a:rPr lang="en-US" sz="2000" u="sng" dirty="0">
                <a:latin typeface="Calibri" panose="020F0502020204030204" pitchFamily="34" charset="0"/>
                <a:cs typeface="Calibri" panose="020F0502020204030204" pitchFamily="34" charset="0"/>
              </a:rPr>
              <a:t>making a difference</a:t>
            </a:r>
          </a:p>
          <a:p>
            <a:pPr marL="231775" indent="-231775">
              <a:lnSpc>
                <a:spcPct val="90000"/>
              </a:lnSpc>
              <a:spcBef>
                <a:spcPts val="300"/>
              </a:spcBef>
              <a:buFont typeface="Wingdings" panose="05000000000000000000" pitchFamily="2" charset="2"/>
              <a:buChar char="§"/>
            </a:pPr>
            <a:r>
              <a:rPr lang="en-US" sz="2000" b="0" dirty="0">
                <a:latin typeface="Calibri" panose="020F0502020204030204" pitchFamily="34" charset="0"/>
                <a:cs typeface="Calibri" panose="020F0502020204030204" pitchFamily="34" charset="0"/>
              </a:rPr>
              <a:t>Raised with a strong belief that </a:t>
            </a:r>
            <a:r>
              <a:rPr lang="en-US" sz="2000" u="sng" dirty="0">
                <a:latin typeface="Calibri" panose="020F0502020204030204" pitchFamily="34" charset="0"/>
                <a:cs typeface="Calibri" panose="020F0502020204030204" pitchFamily="34" charset="0"/>
              </a:rPr>
              <a:t>their voice matters</a:t>
            </a:r>
          </a:p>
          <a:p>
            <a:pPr marL="231775" indent="-231775">
              <a:lnSpc>
                <a:spcPct val="90000"/>
              </a:lnSpc>
              <a:spcBef>
                <a:spcPts val="300"/>
              </a:spcBef>
              <a:buFont typeface="Wingdings" panose="05000000000000000000" pitchFamily="2" charset="2"/>
              <a:buChar char="§"/>
            </a:pPr>
            <a:r>
              <a:rPr lang="en-US" sz="2000" b="0" dirty="0">
                <a:latin typeface="Calibri" panose="020F0502020204030204" pitchFamily="34" charset="0"/>
                <a:cs typeface="Calibri" panose="020F0502020204030204" pitchFamily="34" charset="0"/>
              </a:rPr>
              <a:t>43% consider themselves </a:t>
            </a:r>
            <a:r>
              <a:rPr lang="en-US" sz="2000" u="sng" dirty="0">
                <a:latin typeface="Calibri" panose="020F0502020204030204" pitchFamily="34" charset="0"/>
                <a:cs typeface="Calibri" panose="020F0502020204030204" pitchFamily="34" charset="0"/>
              </a:rPr>
              <a:t>conservative investors</a:t>
            </a:r>
          </a:p>
          <a:p>
            <a:pPr marL="231775" indent="-231775">
              <a:lnSpc>
                <a:spcPct val="90000"/>
              </a:lnSpc>
              <a:spcBef>
                <a:spcPts val="300"/>
              </a:spcBef>
              <a:buFont typeface="Wingdings" panose="05000000000000000000" pitchFamily="2" charset="2"/>
              <a:buChar char="§"/>
            </a:pPr>
            <a:r>
              <a:rPr lang="en-US" sz="2000" u="sng" dirty="0">
                <a:latin typeface="Calibri" panose="020F0502020204030204" pitchFamily="34" charset="0"/>
                <a:cs typeface="Calibri" panose="020F0502020204030204" pitchFamily="34" charset="0"/>
              </a:rPr>
              <a:t>Only 18% of Millennials believe stocks are a good </a:t>
            </a:r>
            <a:br>
              <a:rPr lang="en-US" sz="2000" u="sng" dirty="0">
                <a:latin typeface="Calibri" panose="020F0502020204030204" pitchFamily="34" charset="0"/>
                <a:cs typeface="Calibri" panose="020F0502020204030204" pitchFamily="34" charset="0"/>
              </a:rPr>
            </a:br>
            <a:r>
              <a:rPr lang="en-US" sz="2000" u="sng" dirty="0">
                <a:latin typeface="Calibri" panose="020F0502020204030204" pitchFamily="34" charset="0"/>
                <a:cs typeface="Calibri" panose="020F0502020204030204" pitchFamily="34" charset="0"/>
              </a:rPr>
              <a:t>way to save</a:t>
            </a:r>
          </a:p>
          <a:p>
            <a:pPr marL="231775" indent="-231775">
              <a:lnSpc>
                <a:spcPct val="90000"/>
              </a:lnSpc>
              <a:spcBef>
                <a:spcPts val="300"/>
              </a:spcBef>
              <a:buFont typeface="Wingdings" panose="05000000000000000000" pitchFamily="2" charset="2"/>
              <a:buChar char="§"/>
            </a:pPr>
            <a:r>
              <a:rPr lang="en-US" sz="2000" b="0" dirty="0">
                <a:latin typeface="Calibri" panose="020F0502020204030204" pitchFamily="34" charset="0"/>
                <a:cs typeface="Calibri" panose="020F0502020204030204" pitchFamily="34" charset="0"/>
              </a:rPr>
              <a:t>Most </a:t>
            </a:r>
            <a:r>
              <a:rPr lang="en-US" sz="2000" u="sng" dirty="0">
                <a:latin typeface="Calibri" panose="020F0502020204030204" pitchFamily="34" charset="0"/>
                <a:cs typeface="Calibri" panose="020F0502020204030204" pitchFamily="34" charset="0"/>
              </a:rPr>
              <a:t>do not use an actual telephone</a:t>
            </a:r>
            <a:r>
              <a:rPr lang="en-US" sz="2000" b="0" dirty="0">
                <a:latin typeface="Calibri" panose="020F0502020204030204" pitchFamily="34" charset="0"/>
                <a:cs typeface="Calibri" panose="020F0502020204030204" pitchFamily="34" charset="0"/>
              </a:rPr>
              <a:t> </a:t>
            </a:r>
            <a:br>
              <a:rPr lang="en-US" sz="2000" b="0" dirty="0">
                <a:latin typeface="Calibri" panose="020F0502020204030204" pitchFamily="34" charset="0"/>
                <a:cs typeface="Calibri" panose="020F0502020204030204" pitchFamily="34" charset="0"/>
              </a:rPr>
            </a:br>
            <a:r>
              <a:rPr lang="en-US" sz="2000" b="0" dirty="0">
                <a:latin typeface="Calibri" panose="020F0502020204030204" pitchFamily="34" charset="0"/>
                <a:cs typeface="Calibri" panose="020F0502020204030204" pitchFamily="34" charset="0"/>
              </a:rPr>
              <a:t>to communicate in the traditional sense</a:t>
            </a:r>
          </a:p>
        </p:txBody>
      </p:sp>
    </p:spTree>
    <p:extLst>
      <p:ext uri="{BB962C8B-B14F-4D97-AF65-F5344CB8AC3E}">
        <p14:creationId xmlns:p14="http://schemas.microsoft.com/office/powerpoint/2010/main" val="93417838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Effect transition="in" filter="fade">
                                      <p:cBhvr>
                                        <p:cTn id="9" dur="1000"/>
                                        <p:tgtEl>
                                          <p:spTgt spid="34"/>
                                        </p:tgtEl>
                                      </p:cBhvr>
                                    </p:animEffect>
                                  </p:childTnLst>
                                </p:cTn>
                              </p:par>
                              <p:par>
                                <p:cTn id="10" presetID="42" presetClass="path" presetSubtype="0" fill="hold" grpId="1" nodeType="withEffect">
                                  <p:stCondLst>
                                    <p:cond delay="0"/>
                                  </p:stCondLst>
                                  <p:childTnLst>
                                    <p:animMotion origin="layout" path="M 0.24583 0.16829 L 0 -7.40741E-7 " pathEditMode="relative" rAng="0" ptsTypes="AA">
                                      <p:cBhvr>
                                        <p:cTn id="11" dur="1000" fill="hold"/>
                                        <p:tgtEl>
                                          <p:spTgt spid="34"/>
                                        </p:tgtEl>
                                        <p:attrNameLst>
                                          <p:attrName>ppt_x</p:attrName>
                                          <p:attrName>ppt_y</p:attrName>
                                        </p:attrNameLst>
                                      </p:cBhvr>
                                      <p:rCtr x="-12292" y="-84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Opportunities for each generations</a:t>
            </a:r>
          </a:p>
        </p:txBody>
      </p:sp>
      <p:sp>
        <p:nvSpPr>
          <p:cNvPr id="24" name="TextBox 23"/>
          <p:cNvSpPr txBox="1"/>
          <p:nvPr/>
        </p:nvSpPr>
        <p:spPr>
          <a:xfrm>
            <a:off x="422551"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27" name="Rectangle 26"/>
          <p:cNvSpPr/>
          <p:nvPr/>
        </p:nvSpPr>
        <p:spPr>
          <a:xfrm>
            <a:off x="393700" y="1524000"/>
            <a:ext cx="4103909" cy="2277612"/>
          </a:xfrm>
          <a:prstGeom prst="rect">
            <a:avLst/>
          </a:prstGeom>
          <a:solidFill>
            <a:srgbClr val="797D8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SILENT GENERATION</a:t>
            </a:r>
          </a:p>
          <a:p>
            <a:pPr marL="130175" indent="-130175">
              <a:lnSpc>
                <a:spcPct val="95000"/>
              </a:lnSpc>
              <a:spcBef>
                <a:spcPts val="500"/>
              </a:spcBef>
              <a:buFont typeface="Wingdings" panose="05000000000000000000" pitchFamily="2" charset="2"/>
              <a:buChar char="§"/>
            </a:pPr>
            <a:r>
              <a:rPr lang="en-US" sz="1400" b="0" dirty="0">
                <a:latin typeface="Calibri" panose="020F0502020204030204" pitchFamily="34" charset="0"/>
                <a:cs typeface="Calibri" panose="020F0502020204030204" pitchFamily="34" charset="0"/>
              </a:rPr>
              <a:t>Loyalty</a:t>
            </a:r>
          </a:p>
          <a:p>
            <a:pPr marL="130175" indent="-130175">
              <a:lnSpc>
                <a:spcPct val="95000"/>
              </a:lnSpc>
              <a:spcBef>
                <a:spcPts val="500"/>
              </a:spcBef>
              <a:buFont typeface="Wingdings" panose="05000000000000000000" pitchFamily="2" charset="2"/>
              <a:buChar char="§"/>
            </a:pPr>
            <a:r>
              <a:rPr lang="en-US" sz="1400" b="0" dirty="0">
                <a:latin typeface="Calibri" panose="020F0502020204030204" pitchFamily="34" charset="0"/>
                <a:cs typeface="Calibri" panose="020F0502020204030204" pitchFamily="34" charset="0"/>
              </a:rPr>
              <a:t>Transfer of wealth</a:t>
            </a:r>
          </a:p>
          <a:p>
            <a:pPr>
              <a:lnSpc>
                <a:spcPct val="95000"/>
              </a:lnSpc>
              <a:spcBef>
                <a:spcPts val="500"/>
              </a:spcBef>
            </a:pPr>
            <a:endParaRPr lang="en-US" dirty="0">
              <a:latin typeface="Calibri" panose="020F0502020204030204" pitchFamily="34" charset="0"/>
              <a:cs typeface="Calibri" panose="020F0502020204030204" pitchFamily="34" charset="0"/>
            </a:endParaRPr>
          </a:p>
        </p:txBody>
      </p:sp>
      <p:sp>
        <p:nvSpPr>
          <p:cNvPr id="29" name="Rectangle 28"/>
          <p:cNvSpPr/>
          <p:nvPr/>
        </p:nvSpPr>
        <p:spPr>
          <a:xfrm>
            <a:off x="4646391" y="1524000"/>
            <a:ext cx="4103909" cy="2277612"/>
          </a:xfrm>
          <a:prstGeom prst="rect">
            <a:avLst/>
          </a:prstGeom>
          <a:solidFill>
            <a:srgbClr val="226C9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BABY BOOMER</a:t>
            </a:r>
          </a:p>
          <a:p>
            <a:pPr marL="115888" indent="-115888">
              <a:lnSpc>
                <a:spcPct val="90000"/>
              </a:lnSpc>
              <a:spcBef>
                <a:spcPts val="5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Inspire with “It’s the right thing to do”</a:t>
            </a:r>
          </a:p>
          <a:p>
            <a:pPr marL="115888" indent="-115888">
              <a:lnSpc>
                <a:spcPct val="90000"/>
              </a:lnSpc>
              <a:spcBef>
                <a:spcPts val="5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Trigger words = individual, original, discovery</a:t>
            </a:r>
          </a:p>
          <a:p>
            <a:pPr marL="115888" indent="-115888">
              <a:lnSpc>
                <a:spcPct val="90000"/>
              </a:lnSpc>
              <a:spcBef>
                <a:spcPts val="5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Only 6% that work with a financial advisor use </a:t>
            </a:r>
            <a:br>
              <a:rPr lang="en-US" sz="1300" u="sng" dirty="0">
                <a:latin typeface="Calibri" panose="020F0502020204030204" pitchFamily="34" charset="0"/>
                <a:cs typeface="Calibri" panose="020F0502020204030204" pitchFamily="34" charset="0"/>
              </a:rPr>
            </a:br>
            <a:r>
              <a:rPr lang="en-US" sz="1300" u="sng" dirty="0">
                <a:latin typeface="Calibri" panose="020F0502020204030204" pitchFamily="34" charset="0"/>
                <a:cs typeface="Calibri" panose="020F0502020204030204" pitchFamily="34" charset="0"/>
              </a:rPr>
              <a:t>estate-planning services</a:t>
            </a:r>
          </a:p>
          <a:p>
            <a:pPr marL="115888" indent="-115888">
              <a:lnSpc>
                <a:spcPct val="90000"/>
              </a:lnSpc>
              <a:spcBef>
                <a:spcPts val="5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Balance servicing Boomer clients with developing a value proposition/promise for </a:t>
            </a:r>
            <a:r>
              <a:rPr lang="en-US" sz="1300" u="sng" dirty="0">
                <a:latin typeface="Calibri" panose="020F0502020204030204" pitchFamily="34" charset="0"/>
                <a:cs typeface="Calibri" panose="020F0502020204030204" pitchFamily="34" charset="0"/>
              </a:rPr>
              <a:t>their next generation</a:t>
            </a:r>
          </a:p>
        </p:txBody>
      </p:sp>
      <p:sp>
        <p:nvSpPr>
          <p:cNvPr id="30" name="Rectangle 29"/>
          <p:cNvSpPr/>
          <p:nvPr/>
        </p:nvSpPr>
        <p:spPr>
          <a:xfrm>
            <a:off x="393700" y="3958088"/>
            <a:ext cx="4103909" cy="2277612"/>
          </a:xfrm>
          <a:prstGeom prst="rect">
            <a:avLst/>
          </a:prstGeom>
          <a:solidFill>
            <a:srgbClr val="5F1358"/>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dirty="0">
                <a:latin typeface="Calibri" panose="020F0502020204030204" pitchFamily="34" charset="0"/>
                <a:cs typeface="Calibri" panose="020F0502020204030204" pitchFamily="34" charset="0"/>
              </a:rPr>
              <a:t>GENERATION X</a:t>
            </a:r>
          </a:p>
          <a:p>
            <a:pPr marL="115888" indent="-115888">
              <a:lnSpc>
                <a:spcPct val="90000"/>
              </a:lnSpc>
              <a:spcBef>
                <a:spcPts val="1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Value proposition has to be strong</a:t>
            </a:r>
            <a:r>
              <a:rPr lang="en-US" sz="1300" b="0" dirty="0">
                <a:latin typeface="Calibri" panose="020F0502020204030204" pitchFamily="34" charset="0"/>
                <a:cs typeface="Calibri" panose="020F0502020204030204" pitchFamily="34" charset="0"/>
              </a:rPr>
              <a:t>, as more want </a:t>
            </a:r>
            <a:br>
              <a:rPr lang="en-US" sz="1300" b="0" dirty="0">
                <a:latin typeface="Calibri" panose="020F0502020204030204" pitchFamily="34" charset="0"/>
                <a:cs typeface="Calibri" panose="020F0502020204030204" pitchFamily="34" charset="0"/>
              </a:rPr>
            </a:br>
            <a:r>
              <a:rPr lang="en-US" sz="1300" b="0" dirty="0">
                <a:latin typeface="Calibri" panose="020F0502020204030204" pitchFamily="34" charset="0"/>
                <a:cs typeface="Calibri" panose="020F0502020204030204" pitchFamily="34" charset="0"/>
              </a:rPr>
              <a:t>to donate to charity than engage an advisor</a:t>
            </a:r>
          </a:p>
          <a:p>
            <a:pPr marL="115888" indent="-115888">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Be </a:t>
            </a:r>
            <a:r>
              <a:rPr lang="en-US" sz="1300" u="sng" dirty="0">
                <a:latin typeface="Calibri" panose="020F0502020204030204" pitchFamily="34" charset="0"/>
                <a:cs typeface="Calibri" panose="020F0502020204030204" pitchFamily="34" charset="0"/>
              </a:rPr>
              <a:t>concise</a:t>
            </a:r>
            <a:r>
              <a:rPr lang="en-US" sz="1300" b="0" dirty="0">
                <a:latin typeface="Calibri" panose="020F0502020204030204" pitchFamily="34" charset="0"/>
                <a:cs typeface="Calibri" panose="020F0502020204030204" pitchFamily="34" charset="0"/>
              </a:rPr>
              <a:t> and use </a:t>
            </a:r>
            <a:r>
              <a:rPr lang="en-US" sz="1300" u="sng" dirty="0">
                <a:latin typeface="Calibri" panose="020F0502020204030204" pitchFamily="34" charset="0"/>
                <a:cs typeface="Calibri" panose="020F0502020204030204" pitchFamily="34" charset="0"/>
              </a:rPr>
              <a:t>straightforward facts</a:t>
            </a:r>
          </a:p>
          <a:p>
            <a:pPr marL="115888" indent="-115888">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Give them </a:t>
            </a:r>
            <a:r>
              <a:rPr lang="en-US" sz="1300" u="sng" dirty="0">
                <a:latin typeface="Calibri" panose="020F0502020204030204" pitchFamily="34" charset="0"/>
                <a:cs typeface="Calibri" panose="020F0502020204030204" pitchFamily="34" charset="0"/>
              </a:rPr>
              <a:t>access to information</a:t>
            </a:r>
          </a:p>
          <a:p>
            <a:pPr marL="115888" indent="-115888">
              <a:lnSpc>
                <a:spcPct val="90000"/>
              </a:lnSpc>
              <a:spcBef>
                <a:spcPts val="3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Ask for their </a:t>
            </a:r>
            <a:r>
              <a:rPr lang="en-US" sz="1300" u="sng" dirty="0">
                <a:latin typeface="Calibri" panose="020F0502020204030204" pitchFamily="34" charset="0"/>
                <a:cs typeface="Calibri" panose="020F0502020204030204" pitchFamily="34" charset="0"/>
              </a:rPr>
              <a:t>feedback</a:t>
            </a:r>
          </a:p>
          <a:p>
            <a:pPr marL="115888" indent="-115888">
              <a:lnSpc>
                <a:spcPct val="90000"/>
              </a:lnSpc>
              <a:spcBef>
                <a:spcPts val="3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Sealing a deal via email often works</a:t>
            </a:r>
          </a:p>
          <a:p>
            <a:pPr marL="115888" indent="-115888">
              <a:lnSpc>
                <a:spcPct val="90000"/>
              </a:lnSpc>
              <a:spcBef>
                <a:spcPts val="3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47% have never discussed retirement planning goals</a:t>
            </a:r>
            <a:r>
              <a:rPr lang="en-US" sz="1300" dirty="0">
                <a:latin typeface="Calibri" panose="020F0502020204030204" pitchFamily="34" charset="0"/>
                <a:cs typeface="Calibri" panose="020F0502020204030204" pitchFamily="34" charset="0"/>
              </a:rPr>
              <a:t> </a:t>
            </a:r>
            <a:r>
              <a:rPr lang="en-US" sz="1300" b="0" dirty="0">
                <a:latin typeface="Calibri" panose="020F0502020204030204" pitchFamily="34" charset="0"/>
                <a:cs typeface="Calibri" panose="020F0502020204030204" pitchFamily="34" charset="0"/>
              </a:rPr>
              <a:t>and don’t know how much they will need in retirement ($1.5 million median savings)</a:t>
            </a:r>
          </a:p>
          <a:p>
            <a:pPr>
              <a:lnSpc>
                <a:spcPct val="95000"/>
              </a:lnSpc>
              <a:spcBef>
                <a:spcPts val="300"/>
              </a:spcBef>
            </a:pPr>
            <a:endParaRPr lang="en-US" sz="1300" dirty="0">
              <a:latin typeface="Calibri" panose="020F0502020204030204" pitchFamily="34" charset="0"/>
              <a:cs typeface="Calibri" panose="020F0502020204030204" pitchFamily="34" charset="0"/>
            </a:endParaRPr>
          </a:p>
        </p:txBody>
      </p:sp>
      <p:sp>
        <p:nvSpPr>
          <p:cNvPr id="31" name="Rectangle 30"/>
          <p:cNvSpPr/>
          <p:nvPr/>
        </p:nvSpPr>
        <p:spPr>
          <a:xfrm>
            <a:off x="4646391" y="3958088"/>
            <a:ext cx="4103909" cy="2277612"/>
          </a:xfrm>
          <a:prstGeom prst="rect">
            <a:avLst/>
          </a:prstGeom>
          <a:solidFill>
            <a:srgbClr val="002D5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0000"/>
              </a:lnSpc>
              <a:spcBef>
                <a:spcPts val="500"/>
              </a:spcBef>
            </a:pPr>
            <a:r>
              <a:rPr lang="en-US" dirty="0">
                <a:latin typeface="Calibri" panose="020F0502020204030204" pitchFamily="34" charset="0"/>
                <a:cs typeface="Calibri" panose="020F0502020204030204" pitchFamily="34" charset="0"/>
              </a:rPr>
              <a:t>MILLENNIAL</a:t>
            </a:r>
          </a:p>
          <a:p>
            <a:pPr marL="115888" indent="-115888">
              <a:lnSpc>
                <a:spcPct val="90000"/>
              </a:lnSpc>
              <a:spcBef>
                <a:spcPts val="200"/>
              </a:spcBef>
              <a:buFont typeface="Wingdings" panose="05000000000000000000" pitchFamily="2" charset="2"/>
              <a:buChar char="§"/>
            </a:pPr>
            <a:r>
              <a:rPr lang="en-US" sz="1300" b="0" spc="-10" dirty="0">
                <a:latin typeface="Calibri" panose="020F0502020204030204" pitchFamily="34" charset="0"/>
                <a:cs typeface="Calibri" panose="020F0502020204030204" pitchFamily="34" charset="0"/>
              </a:rPr>
              <a:t>Help them navigate their inheritances — </a:t>
            </a:r>
            <a:r>
              <a:rPr lang="en-US" sz="1300" u="sng" dirty="0">
                <a:latin typeface="Calibri" panose="020F0502020204030204" pitchFamily="34" charset="0"/>
                <a:cs typeface="Calibri" panose="020F0502020204030204" pitchFamily="34" charset="0"/>
              </a:rPr>
              <a:t>62% would </a:t>
            </a:r>
            <a:br>
              <a:rPr lang="en-US" sz="1300" u="sng" dirty="0">
                <a:latin typeface="Calibri" panose="020F0502020204030204" pitchFamily="34" charset="0"/>
                <a:cs typeface="Calibri" panose="020F0502020204030204" pitchFamily="34" charset="0"/>
              </a:rPr>
            </a:br>
            <a:r>
              <a:rPr lang="en-US" sz="1300" u="sng" dirty="0">
                <a:latin typeface="Calibri" panose="020F0502020204030204" pitchFamily="34" charset="0"/>
                <a:cs typeface="Calibri" panose="020F0502020204030204" pitchFamily="34" charset="0"/>
              </a:rPr>
              <a:t>like to be walked through retirement planning</a:t>
            </a:r>
          </a:p>
          <a:p>
            <a:pPr marL="115888" indent="-115888">
              <a:lnSpc>
                <a:spcPct val="90000"/>
              </a:lnSpc>
              <a:spcBef>
                <a:spcPts val="400"/>
              </a:spcBef>
              <a:buFont typeface="Wingdings" panose="05000000000000000000" pitchFamily="2" charset="2"/>
              <a:buChar char="§"/>
            </a:pPr>
            <a:r>
              <a:rPr lang="en-US" sz="1300" u="sng" dirty="0">
                <a:latin typeface="Calibri" panose="020F0502020204030204" pitchFamily="34" charset="0"/>
                <a:cs typeface="Calibri" panose="020F0502020204030204" pitchFamily="34" charset="0"/>
              </a:rPr>
              <a:t>Prove that you can do something they can’t</a:t>
            </a:r>
          </a:p>
          <a:p>
            <a:pPr marL="115888" lvl="1" indent="-115888">
              <a:lnSpc>
                <a:spcPct val="90000"/>
              </a:lnSpc>
              <a:spcBef>
                <a:spcPts val="4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Open to </a:t>
            </a:r>
            <a:r>
              <a:rPr lang="en-US" sz="1300" u="sng" dirty="0">
                <a:latin typeface="Calibri" panose="020F0502020204030204" pitchFamily="34" charset="0"/>
                <a:cs typeface="Calibri" panose="020F0502020204030204" pitchFamily="34" charset="0"/>
              </a:rPr>
              <a:t>alternatives and ESG strategies</a:t>
            </a:r>
            <a:r>
              <a:rPr lang="en-US" sz="1300" dirty="0">
                <a:latin typeface="Calibri" panose="020F0502020204030204" pitchFamily="34" charset="0"/>
                <a:cs typeface="Calibri" panose="020F0502020204030204" pitchFamily="34" charset="0"/>
              </a:rPr>
              <a:t> </a:t>
            </a:r>
            <a:br>
              <a:rPr lang="en-US" sz="1300" dirty="0">
                <a:latin typeface="Calibri" panose="020F0502020204030204" pitchFamily="34" charset="0"/>
                <a:cs typeface="Calibri" panose="020F0502020204030204" pitchFamily="34" charset="0"/>
              </a:rPr>
            </a:br>
            <a:r>
              <a:rPr lang="en-US" sz="1300" b="0" dirty="0">
                <a:latin typeface="Calibri" panose="020F0502020204030204" pitchFamily="34" charset="0"/>
                <a:cs typeface="Calibri" panose="020F0502020204030204" pitchFamily="34" charset="0"/>
              </a:rPr>
              <a:t>to reach financial goals</a:t>
            </a:r>
          </a:p>
          <a:p>
            <a:pPr marL="115888" indent="-115888">
              <a:lnSpc>
                <a:spcPct val="90000"/>
              </a:lnSpc>
              <a:spcBef>
                <a:spcPts val="4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1 in 4 Americans with $1+ million in investable assets </a:t>
            </a:r>
            <a:br>
              <a:rPr lang="en-US" sz="1300" b="0" dirty="0">
                <a:latin typeface="Calibri" panose="020F0502020204030204" pitchFamily="34" charset="0"/>
                <a:cs typeface="Calibri" panose="020F0502020204030204" pitchFamily="34" charset="0"/>
              </a:rPr>
            </a:br>
            <a:r>
              <a:rPr lang="en-US" sz="1300" b="0" dirty="0">
                <a:latin typeface="Calibri" panose="020F0502020204030204" pitchFamily="34" charset="0"/>
                <a:cs typeface="Calibri" panose="020F0502020204030204" pitchFamily="34" charset="0"/>
              </a:rPr>
              <a:t>is under 40 — only 3% inherited their wealth</a:t>
            </a:r>
          </a:p>
          <a:p>
            <a:pPr marL="115888" indent="-115888">
              <a:lnSpc>
                <a:spcPct val="90000"/>
              </a:lnSpc>
              <a:spcBef>
                <a:spcPts val="400"/>
              </a:spcBef>
              <a:buFont typeface="Wingdings" panose="05000000000000000000" pitchFamily="2" charset="2"/>
              <a:buChar char="§"/>
            </a:pPr>
            <a:r>
              <a:rPr lang="en-US" sz="1300" b="0" dirty="0">
                <a:latin typeface="Calibri" panose="020F0502020204030204" pitchFamily="34" charset="0"/>
                <a:cs typeface="Calibri" panose="020F0502020204030204" pitchFamily="34" charset="0"/>
              </a:rPr>
              <a:t>Have </a:t>
            </a:r>
            <a:r>
              <a:rPr lang="en-US" sz="1300" u="sng" dirty="0">
                <a:latin typeface="Calibri" panose="020F0502020204030204" pitchFamily="34" charset="0"/>
                <a:cs typeface="Calibri" panose="020F0502020204030204" pitchFamily="34" charset="0"/>
              </a:rPr>
              <a:t>younger advisors</a:t>
            </a:r>
            <a:r>
              <a:rPr lang="en-US" sz="1300" dirty="0">
                <a:latin typeface="Calibri" panose="020F0502020204030204" pitchFamily="34" charset="0"/>
                <a:cs typeface="Calibri" panose="020F0502020204030204" pitchFamily="34" charset="0"/>
              </a:rPr>
              <a:t> </a:t>
            </a:r>
            <a:r>
              <a:rPr lang="en-US" sz="1300" b="0" dirty="0">
                <a:latin typeface="Calibri" panose="020F0502020204030204" pitchFamily="34" charset="0"/>
                <a:cs typeface="Calibri" panose="020F0502020204030204" pitchFamily="34" charset="0"/>
              </a:rPr>
              <a:t>as main point of contact</a:t>
            </a:r>
          </a:p>
        </p:txBody>
      </p:sp>
      <p:grpSp>
        <p:nvGrpSpPr>
          <p:cNvPr id="32" name="Group 31"/>
          <p:cNvGrpSpPr/>
          <p:nvPr/>
        </p:nvGrpSpPr>
        <p:grpSpPr>
          <a:xfrm>
            <a:off x="2614384" y="2084613"/>
            <a:ext cx="1727200" cy="1600200"/>
            <a:chOff x="2527300" y="1968500"/>
            <a:chExt cx="1727200" cy="1600200"/>
          </a:xfrm>
        </p:grpSpPr>
        <p:cxnSp>
          <p:nvCxnSpPr>
            <p:cNvPr id="33" name="Straight Arrow Connector 32"/>
            <p:cNvCxnSpPr/>
            <p:nvPr/>
          </p:nvCxnSpPr>
          <p:spPr>
            <a:xfrm>
              <a:off x="2552700" y="1968500"/>
              <a:ext cx="1701800" cy="0"/>
            </a:xfrm>
            <a:prstGeom prst="straightConnector1">
              <a:avLst/>
            </a:prstGeom>
            <a:ln w="34925">
              <a:solidFill>
                <a:srgbClr val="FFFF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527300" y="2222500"/>
              <a:ext cx="0" cy="1346200"/>
            </a:xfrm>
            <a:prstGeom prst="straightConnector1">
              <a:avLst/>
            </a:prstGeom>
            <a:ln w="34925">
              <a:solidFill>
                <a:srgbClr val="FFFFFF"/>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603500" y="2146300"/>
              <a:ext cx="1536700" cy="1193800"/>
            </a:xfrm>
            <a:prstGeom prst="straightConnector1">
              <a:avLst/>
            </a:prstGeom>
            <a:ln w="34925">
              <a:solidFill>
                <a:srgbClr val="FFFFFF"/>
              </a:solidFill>
              <a:tailEnd type="arrow" w="lg" len="lg"/>
            </a:ln>
          </p:spPr>
          <p:style>
            <a:lnRef idx="1">
              <a:schemeClr val="accent1"/>
            </a:lnRef>
            <a:fillRef idx="0">
              <a:schemeClr val="accent1"/>
            </a:fillRef>
            <a:effectRef idx="0">
              <a:schemeClr val="accent1"/>
            </a:effectRef>
            <a:fontRef idx="minor">
              <a:schemeClr val="tx1"/>
            </a:fontRef>
          </p:style>
        </p:cxnSp>
      </p:grpSp>
      <p:sp>
        <p:nvSpPr>
          <p:cNvPr id="36" name="Rectangle 35"/>
          <p:cNvSpPr/>
          <p:nvPr/>
        </p:nvSpPr>
        <p:spPr>
          <a:xfrm>
            <a:off x="890528" y="1758607"/>
            <a:ext cx="7362945" cy="4242486"/>
          </a:xfrm>
          <a:prstGeom prst="rect">
            <a:avLst/>
          </a:prstGeom>
          <a:solidFill>
            <a:srgbClr val="226C93"/>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sz="4400" dirty="0">
                <a:latin typeface="Calibri" panose="020F0502020204030204" pitchFamily="34" charset="0"/>
                <a:cs typeface="Calibri" panose="020F0502020204030204" pitchFamily="34" charset="0"/>
              </a:rPr>
              <a:t>BABY BOOMER</a:t>
            </a:r>
          </a:p>
          <a:p>
            <a:pPr marL="231775" indent="-231775">
              <a:lnSpc>
                <a:spcPct val="90000"/>
              </a:lnSpc>
              <a:spcBef>
                <a:spcPts val="6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Inspire with “It’s the right thing to do”</a:t>
            </a:r>
          </a:p>
          <a:p>
            <a:pPr marL="231775" indent="-231775">
              <a:lnSpc>
                <a:spcPct val="90000"/>
              </a:lnSpc>
              <a:spcBef>
                <a:spcPts val="9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Trigger words = individual, original, discovery</a:t>
            </a:r>
          </a:p>
          <a:p>
            <a:pPr marL="231775" indent="-231775">
              <a:lnSpc>
                <a:spcPct val="90000"/>
              </a:lnSpc>
              <a:spcBef>
                <a:spcPts val="9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Only 6% that work with a financial advisor use </a:t>
            </a:r>
            <a:br>
              <a:rPr lang="en-US" u="sng" dirty="0">
                <a:latin typeface="Calibri" panose="020F0502020204030204" pitchFamily="34" charset="0"/>
                <a:cs typeface="Calibri" panose="020F0502020204030204" pitchFamily="34" charset="0"/>
              </a:rPr>
            </a:br>
            <a:r>
              <a:rPr lang="en-US" u="sng" dirty="0">
                <a:latin typeface="Calibri" panose="020F0502020204030204" pitchFamily="34" charset="0"/>
                <a:cs typeface="Calibri" panose="020F0502020204030204" pitchFamily="34" charset="0"/>
              </a:rPr>
              <a:t>estate-planning services</a:t>
            </a:r>
          </a:p>
          <a:p>
            <a:pPr marL="231775" indent="-231775">
              <a:lnSpc>
                <a:spcPct val="90000"/>
              </a:lnSpc>
              <a:spcBef>
                <a:spcPts val="9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Balance servicing Boomer clients with developing a value proposition/promise for </a:t>
            </a:r>
            <a:r>
              <a:rPr lang="en-US" u="sng" dirty="0">
                <a:latin typeface="Calibri" panose="020F0502020204030204" pitchFamily="34" charset="0"/>
                <a:cs typeface="Calibri" panose="020F0502020204030204" pitchFamily="34" charset="0"/>
              </a:rPr>
              <a:t>their next generation</a:t>
            </a:r>
          </a:p>
        </p:txBody>
      </p:sp>
      <p:sp>
        <p:nvSpPr>
          <p:cNvPr id="37" name="Rectangle 36"/>
          <p:cNvSpPr/>
          <p:nvPr/>
        </p:nvSpPr>
        <p:spPr>
          <a:xfrm>
            <a:off x="890528" y="1729578"/>
            <a:ext cx="7362945" cy="4300543"/>
          </a:xfrm>
          <a:prstGeom prst="rect">
            <a:avLst/>
          </a:prstGeom>
          <a:solidFill>
            <a:srgbClr val="5F1358"/>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5000"/>
              </a:lnSpc>
              <a:spcBef>
                <a:spcPts val="500"/>
              </a:spcBef>
            </a:pPr>
            <a:r>
              <a:rPr lang="en-US" sz="4400" dirty="0">
                <a:latin typeface="Calibri" panose="020F0502020204030204" pitchFamily="34" charset="0"/>
                <a:cs typeface="Calibri" panose="020F0502020204030204" pitchFamily="34" charset="0"/>
              </a:rPr>
              <a:t>GENERATION X</a:t>
            </a:r>
          </a:p>
          <a:p>
            <a:pPr marL="231775" indent="-231775">
              <a:lnSpc>
                <a:spcPct val="90000"/>
              </a:lnSpc>
              <a:spcBef>
                <a:spcPts val="6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Value proposition has to be strong</a:t>
            </a:r>
            <a:r>
              <a:rPr lang="en-US" b="0" dirty="0">
                <a:latin typeface="Calibri" panose="020F0502020204030204" pitchFamily="34" charset="0"/>
                <a:cs typeface="Calibri" panose="020F0502020204030204" pitchFamily="34" charset="0"/>
              </a:rPr>
              <a:t>, as more want </a:t>
            </a:r>
            <a:br>
              <a:rPr lang="en-US" b="0" dirty="0">
                <a:latin typeface="Calibri" panose="020F0502020204030204" pitchFamily="34" charset="0"/>
                <a:cs typeface="Calibri" panose="020F0502020204030204" pitchFamily="34" charset="0"/>
              </a:rPr>
            </a:br>
            <a:r>
              <a:rPr lang="en-US" b="0" dirty="0">
                <a:latin typeface="Calibri" panose="020F0502020204030204" pitchFamily="34" charset="0"/>
                <a:cs typeface="Calibri" panose="020F0502020204030204" pitchFamily="34" charset="0"/>
              </a:rPr>
              <a:t>to donate to charity than engage an advisor</a:t>
            </a:r>
          </a:p>
          <a:p>
            <a:pPr marL="231775" indent="-231775">
              <a:lnSpc>
                <a:spcPct val="90000"/>
              </a:lnSpc>
              <a:spcBef>
                <a:spcPts val="6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Be </a:t>
            </a:r>
            <a:r>
              <a:rPr lang="en-US" u="sng" dirty="0">
                <a:latin typeface="Calibri" panose="020F0502020204030204" pitchFamily="34" charset="0"/>
                <a:cs typeface="Calibri" panose="020F0502020204030204" pitchFamily="34" charset="0"/>
              </a:rPr>
              <a:t>concise</a:t>
            </a:r>
            <a:r>
              <a:rPr lang="en-US" b="0" dirty="0">
                <a:latin typeface="Calibri" panose="020F0502020204030204" pitchFamily="34" charset="0"/>
                <a:cs typeface="Calibri" panose="020F0502020204030204" pitchFamily="34" charset="0"/>
              </a:rPr>
              <a:t> and use </a:t>
            </a:r>
            <a:r>
              <a:rPr lang="en-US" u="sng" dirty="0">
                <a:latin typeface="Calibri" panose="020F0502020204030204" pitchFamily="34" charset="0"/>
                <a:cs typeface="Calibri" panose="020F0502020204030204" pitchFamily="34" charset="0"/>
              </a:rPr>
              <a:t>straightforward facts</a:t>
            </a:r>
          </a:p>
          <a:p>
            <a:pPr marL="231775" indent="-231775">
              <a:lnSpc>
                <a:spcPct val="90000"/>
              </a:lnSpc>
              <a:spcBef>
                <a:spcPts val="6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Give them </a:t>
            </a:r>
            <a:r>
              <a:rPr lang="en-US" u="sng" dirty="0">
                <a:latin typeface="Calibri" panose="020F0502020204030204" pitchFamily="34" charset="0"/>
                <a:cs typeface="Calibri" panose="020F0502020204030204" pitchFamily="34" charset="0"/>
              </a:rPr>
              <a:t>access to information</a:t>
            </a:r>
          </a:p>
          <a:p>
            <a:pPr marL="231775" indent="-231775">
              <a:lnSpc>
                <a:spcPct val="90000"/>
              </a:lnSpc>
              <a:spcBef>
                <a:spcPts val="6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Ask for their </a:t>
            </a:r>
            <a:r>
              <a:rPr lang="en-US" u="sng" dirty="0">
                <a:latin typeface="Calibri" panose="020F0502020204030204" pitchFamily="34" charset="0"/>
                <a:cs typeface="Calibri" panose="020F0502020204030204" pitchFamily="34" charset="0"/>
              </a:rPr>
              <a:t>feedback</a:t>
            </a:r>
          </a:p>
          <a:p>
            <a:pPr marL="231775" indent="-231775">
              <a:lnSpc>
                <a:spcPct val="90000"/>
              </a:lnSpc>
              <a:spcBef>
                <a:spcPts val="6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Sealing a deal via email often works</a:t>
            </a:r>
          </a:p>
          <a:p>
            <a:pPr marL="231775" indent="-231775">
              <a:lnSpc>
                <a:spcPct val="90000"/>
              </a:lnSpc>
              <a:spcBef>
                <a:spcPts val="6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47% have never discussed retirement planning goals</a:t>
            </a:r>
            <a:r>
              <a:rPr lang="en-US" dirty="0">
                <a:latin typeface="Calibri" panose="020F0502020204030204" pitchFamily="34" charset="0"/>
                <a:cs typeface="Calibri" panose="020F0502020204030204" pitchFamily="34" charset="0"/>
              </a:rPr>
              <a:t> </a:t>
            </a:r>
            <a:r>
              <a:rPr lang="en-US" b="0" dirty="0">
                <a:latin typeface="Calibri" panose="020F0502020204030204" pitchFamily="34" charset="0"/>
                <a:cs typeface="Calibri" panose="020F0502020204030204" pitchFamily="34" charset="0"/>
              </a:rPr>
              <a:t>and don’t know how much they will need in retirement ($1.5 million median savings)</a:t>
            </a:r>
          </a:p>
        </p:txBody>
      </p:sp>
      <p:sp>
        <p:nvSpPr>
          <p:cNvPr id="38" name="Rectangle 37"/>
          <p:cNvSpPr/>
          <p:nvPr/>
        </p:nvSpPr>
        <p:spPr>
          <a:xfrm>
            <a:off x="890528" y="1729579"/>
            <a:ext cx="7362945" cy="4300543"/>
          </a:xfrm>
          <a:prstGeom prst="rect">
            <a:avLst/>
          </a:prstGeom>
          <a:solidFill>
            <a:srgbClr val="002D5B"/>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Ins="45720" bIns="91440" rtlCol="0" anchor="t" anchorCtr="0"/>
          <a:lstStyle/>
          <a:p>
            <a:pPr>
              <a:lnSpc>
                <a:spcPct val="90000"/>
              </a:lnSpc>
              <a:spcBef>
                <a:spcPts val="500"/>
              </a:spcBef>
            </a:pPr>
            <a:r>
              <a:rPr lang="en-US" sz="4400" dirty="0">
                <a:latin typeface="Calibri" panose="020F0502020204030204" pitchFamily="34" charset="0"/>
                <a:cs typeface="Calibri" panose="020F0502020204030204" pitchFamily="34" charset="0"/>
              </a:rPr>
              <a:t>MILLENNIAL</a:t>
            </a:r>
          </a:p>
          <a:p>
            <a:pPr marL="231775" indent="-231775">
              <a:lnSpc>
                <a:spcPct val="90000"/>
              </a:lnSpc>
              <a:spcBef>
                <a:spcPts val="600"/>
              </a:spcBef>
              <a:buFont typeface="Wingdings" panose="05000000000000000000" pitchFamily="2" charset="2"/>
              <a:buChar char="§"/>
            </a:pPr>
            <a:r>
              <a:rPr lang="en-US" b="0" spc="-10" dirty="0">
                <a:latin typeface="Calibri" panose="020F0502020204030204" pitchFamily="34" charset="0"/>
                <a:cs typeface="Calibri" panose="020F0502020204030204" pitchFamily="34" charset="0"/>
              </a:rPr>
              <a:t>Help them navigate their inheritances—</a:t>
            </a:r>
            <a:r>
              <a:rPr lang="en-US" u="sng" dirty="0">
                <a:latin typeface="Calibri" panose="020F0502020204030204" pitchFamily="34" charset="0"/>
                <a:cs typeface="Calibri" panose="020F0502020204030204" pitchFamily="34" charset="0"/>
              </a:rPr>
              <a:t>62% would </a:t>
            </a:r>
            <a:br>
              <a:rPr lang="en-US" u="sng" dirty="0">
                <a:latin typeface="Calibri" panose="020F0502020204030204" pitchFamily="34" charset="0"/>
                <a:cs typeface="Calibri" panose="020F0502020204030204" pitchFamily="34" charset="0"/>
              </a:rPr>
            </a:br>
            <a:r>
              <a:rPr lang="en-US" u="sng" dirty="0">
                <a:latin typeface="Calibri" panose="020F0502020204030204" pitchFamily="34" charset="0"/>
                <a:cs typeface="Calibri" panose="020F0502020204030204" pitchFamily="34" charset="0"/>
              </a:rPr>
              <a:t>like to be walked through retirement planning</a:t>
            </a:r>
          </a:p>
          <a:p>
            <a:pPr marL="231775" indent="-231775">
              <a:lnSpc>
                <a:spcPct val="90000"/>
              </a:lnSpc>
              <a:spcBef>
                <a:spcPts val="800"/>
              </a:spcBef>
              <a:buFont typeface="Wingdings" panose="05000000000000000000" pitchFamily="2" charset="2"/>
              <a:buChar char="§"/>
            </a:pPr>
            <a:r>
              <a:rPr lang="en-US" u="sng" dirty="0">
                <a:latin typeface="Calibri" panose="020F0502020204030204" pitchFamily="34" charset="0"/>
                <a:cs typeface="Calibri" panose="020F0502020204030204" pitchFamily="34" charset="0"/>
              </a:rPr>
              <a:t>Prove that you can do something they can’t</a:t>
            </a:r>
          </a:p>
          <a:p>
            <a:pPr marL="231775" lvl="1" indent="-231775">
              <a:lnSpc>
                <a:spcPct val="90000"/>
              </a:lnSpc>
              <a:spcBef>
                <a:spcPts val="8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Open to </a:t>
            </a:r>
            <a:r>
              <a:rPr lang="en-US" u="sng" dirty="0">
                <a:latin typeface="Calibri" panose="020F0502020204030204" pitchFamily="34" charset="0"/>
                <a:cs typeface="Calibri" panose="020F0502020204030204" pitchFamily="34" charset="0"/>
              </a:rPr>
              <a:t>alternatives and ESG strategies</a:t>
            </a:r>
            <a:r>
              <a:rPr lang="en-US"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r>
              <a:rPr lang="en-US" b="0" dirty="0">
                <a:latin typeface="Calibri" panose="020F0502020204030204" pitchFamily="34" charset="0"/>
                <a:cs typeface="Calibri" panose="020F0502020204030204" pitchFamily="34" charset="0"/>
              </a:rPr>
              <a:t>to reach financial goals</a:t>
            </a:r>
          </a:p>
          <a:p>
            <a:pPr marL="231775" indent="-231775">
              <a:lnSpc>
                <a:spcPct val="90000"/>
              </a:lnSpc>
              <a:spcBef>
                <a:spcPts val="8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1 in 4 Americans with $1+ million in investable assets </a:t>
            </a:r>
            <a:br>
              <a:rPr lang="en-US" b="0" dirty="0">
                <a:latin typeface="Calibri" panose="020F0502020204030204" pitchFamily="34" charset="0"/>
                <a:cs typeface="Calibri" panose="020F0502020204030204" pitchFamily="34" charset="0"/>
              </a:rPr>
            </a:br>
            <a:r>
              <a:rPr lang="en-US" b="0" dirty="0">
                <a:latin typeface="Calibri" panose="020F0502020204030204" pitchFamily="34" charset="0"/>
                <a:cs typeface="Calibri" panose="020F0502020204030204" pitchFamily="34" charset="0"/>
              </a:rPr>
              <a:t>is under 40 — only 3% inherited their wealth</a:t>
            </a:r>
          </a:p>
          <a:p>
            <a:pPr marL="231775" indent="-231775">
              <a:lnSpc>
                <a:spcPct val="90000"/>
              </a:lnSpc>
              <a:spcBef>
                <a:spcPts val="800"/>
              </a:spcBef>
              <a:buFont typeface="Wingdings" panose="05000000000000000000" pitchFamily="2" charset="2"/>
              <a:buChar char="§"/>
            </a:pPr>
            <a:r>
              <a:rPr lang="en-US" b="0" dirty="0">
                <a:latin typeface="Calibri" panose="020F0502020204030204" pitchFamily="34" charset="0"/>
                <a:cs typeface="Calibri" panose="020F0502020204030204" pitchFamily="34" charset="0"/>
              </a:rPr>
              <a:t>Have </a:t>
            </a:r>
            <a:r>
              <a:rPr lang="en-US" u="sng" dirty="0">
                <a:latin typeface="Calibri" panose="020F0502020204030204" pitchFamily="34" charset="0"/>
                <a:cs typeface="Calibri" panose="020F0502020204030204" pitchFamily="34" charset="0"/>
              </a:rPr>
              <a:t>younger advisors</a:t>
            </a:r>
            <a:r>
              <a:rPr lang="en-US" dirty="0">
                <a:latin typeface="Calibri" panose="020F0502020204030204" pitchFamily="34" charset="0"/>
                <a:cs typeface="Calibri" panose="020F0502020204030204" pitchFamily="34" charset="0"/>
              </a:rPr>
              <a:t> </a:t>
            </a:r>
            <a:r>
              <a:rPr lang="en-US" b="0" dirty="0">
                <a:latin typeface="Calibri" panose="020F0502020204030204" pitchFamily="34" charset="0"/>
                <a:cs typeface="Calibri" panose="020F0502020204030204" pitchFamily="34" charset="0"/>
              </a:rPr>
              <a:t>as main point of contact</a:t>
            </a:r>
          </a:p>
        </p:txBody>
      </p:sp>
    </p:spTree>
    <p:extLst>
      <p:ext uri="{BB962C8B-B14F-4D97-AF65-F5344CB8AC3E}">
        <p14:creationId xmlns:p14="http://schemas.microsoft.com/office/powerpoint/2010/main" val="338090482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fade">
                                      <p:cBhvr>
                                        <p:cTn id="12" dur="500"/>
                                        <p:tgtEl>
                                          <p:spTgt spid="29">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9">
                                            <p:txEl>
                                              <p:pRg st="2" end="2"/>
                                            </p:txEl>
                                          </p:spTgt>
                                        </p:tgtEl>
                                        <p:attrNameLst>
                                          <p:attrName>style.visibility</p:attrName>
                                        </p:attrNameLst>
                                      </p:cBhvr>
                                      <p:to>
                                        <p:strVal val="visible"/>
                                      </p:to>
                                    </p:set>
                                    <p:animEffect transition="in" filter="fade">
                                      <p:cBhvr>
                                        <p:cTn id="15" dur="500"/>
                                        <p:tgtEl>
                                          <p:spTgt spid="2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9">
                                            <p:txEl>
                                              <p:pRg st="3" end="3"/>
                                            </p:txEl>
                                          </p:spTgt>
                                        </p:tgtEl>
                                        <p:attrNameLst>
                                          <p:attrName>style.visibility</p:attrName>
                                        </p:attrNameLst>
                                      </p:cBhvr>
                                      <p:to>
                                        <p:strVal val="visible"/>
                                      </p:to>
                                    </p:set>
                                    <p:animEffect transition="in" filter="fade">
                                      <p:cBhvr>
                                        <p:cTn id="18" dur="500"/>
                                        <p:tgtEl>
                                          <p:spTgt spid="29">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xEl>
                                              <p:pRg st="4" end="4"/>
                                            </p:txEl>
                                          </p:spTgt>
                                        </p:tgtEl>
                                        <p:attrNameLst>
                                          <p:attrName>style.visibility</p:attrName>
                                        </p:attrNameLst>
                                      </p:cBhvr>
                                      <p:to>
                                        <p:strVal val="visible"/>
                                      </p:to>
                                    </p:set>
                                    <p:animEffect transition="in" filter="fade">
                                      <p:cBhvr>
                                        <p:cTn id="21" dur="500"/>
                                        <p:tgtEl>
                                          <p:spTgt spid="29">
                                            <p:txEl>
                                              <p:pRg st="4" end="4"/>
                                            </p:txEl>
                                          </p:spTgt>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p:cTn id="25" dur="1000" fill="hold"/>
                                        <p:tgtEl>
                                          <p:spTgt spid="36"/>
                                        </p:tgtEl>
                                        <p:attrNameLst>
                                          <p:attrName>ppt_w</p:attrName>
                                        </p:attrNameLst>
                                      </p:cBhvr>
                                      <p:tavLst>
                                        <p:tav tm="0">
                                          <p:val>
                                            <p:fltVal val="0"/>
                                          </p:val>
                                        </p:tav>
                                        <p:tav tm="100000">
                                          <p:val>
                                            <p:strVal val="#ppt_w"/>
                                          </p:val>
                                        </p:tav>
                                      </p:tavLst>
                                    </p:anim>
                                    <p:anim calcmode="lin" valueType="num">
                                      <p:cBhvr>
                                        <p:cTn id="26" dur="1000" fill="hold"/>
                                        <p:tgtEl>
                                          <p:spTgt spid="36"/>
                                        </p:tgtEl>
                                        <p:attrNameLst>
                                          <p:attrName>ppt_h</p:attrName>
                                        </p:attrNameLst>
                                      </p:cBhvr>
                                      <p:tavLst>
                                        <p:tav tm="0">
                                          <p:val>
                                            <p:fltVal val="0"/>
                                          </p:val>
                                        </p:tav>
                                        <p:tav tm="100000">
                                          <p:val>
                                            <p:strVal val="#ppt_h"/>
                                          </p:val>
                                        </p:tav>
                                      </p:tavLst>
                                    </p:anim>
                                    <p:animEffect transition="in" filter="fade">
                                      <p:cBhvr>
                                        <p:cTn id="27" dur="1000"/>
                                        <p:tgtEl>
                                          <p:spTgt spid="36"/>
                                        </p:tgtEl>
                                      </p:cBhvr>
                                    </p:animEffect>
                                  </p:childTnLst>
                                </p:cTn>
                              </p:par>
                              <p:par>
                                <p:cTn id="28" presetID="42" presetClass="path" presetSubtype="0" fill="hold" grpId="1" nodeType="withEffect">
                                  <p:stCondLst>
                                    <p:cond delay="0"/>
                                  </p:stCondLst>
                                  <p:childTnLst>
                                    <p:animMotion origin="layout" path="M 0.26094 -0.17593 L 0 -7.40741E-7 " pathEditMode="relative" rAng="0" ptsTypes="AA">
                                      <p:cBhvr>
                                        <p:cTn id="29" dur="1000" fill="hold"/>
                                        <p:tgtEl>
                                          <p:spTgt spid="36"/>
                                        </p:tgtEl>
                                        <p:attrNameLst>
                                          <p:attrName>ppt_x</p:attrName>
                                          <p:attrName>ppt_y</p:attrName>
                                        </p:attrNameLst>
                                      </p:cBhvr>
                                      <p:rCtr x="-13056" y="8796"/>
                                    </p:animMotion>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2" nodeType="clickEffect">
                                  <p:stCondLst>
                                    <p:cond delay="0"/>
                                  </p:stCondLst>
                                  <p:childTnLst>
                                    <p:animEffect transition="out" filter="fade">
                                      <p:cBhvr>
                                        <p:cTn id="33" dur="500"/>
                                        <p:tgtEl>
                                          <p:spTgt spid="36"/>
                                        </p:tgtEl>
                                      </p:cBhvr>
                                    </p:animEffect>
                                    <p:set>
                                      <p:cBhvr>
                                        <p:cTn id="34" dur="1" fill="hold">
                                          <p:stCondLst>
                                            <p:cond delay="499"/>
                                          </p:stCondLst>
                                        </p:cTn>
                                        <p:tgtEl>
                                          <p:spTgt spid="36"/>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30">
                                            <p:txEl>
                                              <p:pRg st="1" end="1"/>
                                            </p:txEl>
                                          </p:spTgt>
                                        </p:tgtEl>
                                        <p:attrNameLst>
                                          <p:attrName>style.visibility</p:attrName>
                                        </p:attrNameLst>
                                      </p:cBhvr>
                                      <p:to>
                                        <p:strVal val="visible"/>
                                      </p:to>
                                    </p:set>
                                    <p:animEffect transition="in" filter="fade">
                                      <p:cBhvr>
                                        <p:cTn id="38" dur="500"/>
                                        <p:tgtEl>
                                          <p:spTgt spid="30">
                                            <p:txEl>
                                              <p:pRg st="1" end="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0">
                                            <p:txEl>
                                              <p:pRg st="2" end="2"/>
                                            </p:txEl>
                                          </p:spTgt>
                                        </p:tgtEl>
                                        <p:attrNameLst>
                                          <p:attrName>style.visibility</p:attrName>
                                        </p:attrNameLst>
                                      </p:cBhvr>
                                      <p:to>
                                        <p:strVal val="visible"/>
                                      </p:to>
                                    </p:set>
                                    <p:animEffect transition="in" filter="fade">
                                      <p:cBhvr>
                                        <p:cTn id="41" dur="500"/>
                                        <p:tgtEl>
                                          <p:spTgt spid="30">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0">
                                            <p:txEl>
                                              <p:pRg st="3" end="3"/>
                                            </p:txEl>
                                          </p:spTgt>
                                        </p:tgtEl>
                                        <p:attrNameLst>
                                          <p:attrName>style.visibility</p:attrName>
                                        </p:attrNameLst>
                                      </p:cBhvr>
                                      <p:to>
                                        <p:strVal val="visible"/>
                                      </p:to>
                                    </p:set>
                                    <p:animEffect transition="in" filter="fade">
                                      <p:cBhvr>
                                        <p:cTn id="44" dur="500"/>
                                        <p:tgtEl>
                                          <p:spTgt spid="30">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0">
                                            <p:txEl>
                                              <p:pRg st="4" end="4"/>
                                            </p:txEl>
                                          </p:spTgt>
                                        </p:tgtEl>
                                        <p:attrNameLst>
                                          <p:attrName>style.visibility</p:attrName>
                                        </p:attrNameLst>
                                      </p:cBhvr>
                                      <p:to>
                                        <p:strVal val="visible"/>
                                      </p:to>
                                    </p:set>
                                    <p:animEffect transition="in" filter="fade">
                                      <p:cBhvr>
                                        <p:cTn id="47" dur="500"/>
                                        <p:tgtEl>
                                          <p:spTgt spid="30">
                                            <p:txEl>
                                              <p:pRg st="4" end="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0">
                                            <p:txEl>
                                              <p:pRg st="5" end="5"/>
                                            </p:txEl>
                                          </p:spTgt>
                                        </p:tgtEl>
                                        <p:attrNameLst>
                                          <p:attrName>style.visibility</p:attrName>
                                        </p:attrNameLst>
                                      </p:cBhvr>
                                      <p:to>
                                        <p:strVal val="visible"/>
                                      </p:to>
                                    </p:set>
                                    <p:animEffect transition="in" filter="fade">
                                      <p:cBhvr>
                                        <p:cTn id="50" dur="500"/>
                                        <p:tgtEl>
                                          <p:spTgt spid="30">
                                            <p:txEl>
                                              <p:pRg st="5" end="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0">
                                            <p:txEl>
                                              <p:pRg st="6" end="6"/>
                                            </p:txEl>
                                          </p:spTgt>
                                        </p:tgtEl>
                                        <p:attrNameLst>
                                          <p:attrName>style.visibility</p:attrName>
                                        </p:attrNameLst>
                                      </p:cBhvr>
                                      <p:to>
                                        <p:strVal val="visible"/>
                                      </p:to>
                                    </p:set>
                                    <p:animEffect transition="in" filter="fade">
                                      <p:cBhvr>
                                        <p:cTn id="53" dur="500"/>
                                        <p:tgtEl>
                                          <p:spTgt spid="30">
                                            <p:txEl>
                                              <p:pRg st="6" end="6"/>
                                            </p:txEl>
                                          </p:spTgt>
                                        </p:tgtEl>
                                      </p:cBhvr>
                                    </p:animEffect>
                                  </p:childTnLst>
                                </p:cTn>
                              </p:par>
                            </p:childTnLst>
                          </p:cTn>
                        </p:par>
                        <p:par>
                          <p:cTn id="54" fill="hold">
                            <p:stCondLst>
                              <p:cond delay="1000"/>
                            </p:stCondLst>
                            <p:childTnLst>
                              <p:par>
                                <p:cTn id="55" presetID="53" presetClass="entr" presetSubtype="16" fill="hold" grpId="0" nodeType="after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p:cTn id="57" dur="1000" fill="hold"/>
                                        <p:tgtEl>
                                          <p:spTgt spid="37"/>
                                        </p:tgtEl>
                                        <p:attrNameLst>
                                          <p:attrName>ppt_w</p:attrName>
                                        </p:attrNameLst>
                                      </p:cBhvr>
                                      <p:tavLst>
                                        <p:tav tm="0">
                                          <p:val>
                                            <p:fltVal val="0"/>
                                          </p:val>
                                        </p:tav>
                                        <p:tav tm="100000">
                                          <p:val>
                                            <p:strVal val="#ppt_w"/>
                                          </p:val>
                                        </p:tav>
                                      </p:tavLst>
                                    </p:anim>
                                    <p:anim calcmode="lin" valueType="num">
                                      <p:cBhvr>
                                        <p:cTn id="58" dur="1000" fill="hold"/>
                                        <p:tgtEl>
                                          <p:spTgt spid="37"/>
                                        </p:tgtEl>
                                        <p:attrNameLst>
                                          <p:attrName>ppt_h</p:attrName>
                                        </p:attrNameLst>
                                      </p:cBhvr>
                                      <p:tavLst>
                                        <p:tav tm="0">
                                          <p:val>
                                            <p:fltVal val="0"/>
                                          </p:val>
                                        </p:tav>
                                        <p:tav tm="100000">
                                          <p:val>
                                            <p:strVal val="#ppt_h"/>
                                          </p:val>
                                        </p:tav>
                                      </p:tavLst>
                                    </p:anim>
                                    <p:animEffect transition="in" filter="fade">
                                      <p:cBhvr>
                                        <p:cTn id="59" dur="1000"/>
                                        <p:tgtEl>
                                          <p:spTgt spid="37"/>
                                        </p:tgtEl>
                                      </p:cBhvr>
                                    </p:animEffect>
                                  </p:childTnLst>
                                </p:cTn>
                              </p:par>
                              <p:par>
                                <p:cTn id="60" presetID="42" presetClass="path" presetSubtype="0" fill="hold" grpId="1" nodeType="withEffect">
                                  <p:stCondLst>
                                    <p:cond delay="0"/>
                                  </p:stCondLst>
                                  <p:childTnLst>
                                    <p:animMotion origin="layout" path="M -0.27049 0.18102 L 0 -7.40741E-7 " pathEditMode="relative" rAng="0" ptsTypes="AA">
                                      <p:cBhvr>
                                        <p:cTn id="61" dur="1000" fill="hold"/>
                                        <p:tgtEl>
                                          <p:spTgt spid="37"/>
                                        </p:tgtEl>
                                        <p:attrNameLst>
                                          <p:attrName>ppt_x</p:attrName>
                                          <p:attrName>ppt_y</p:attrName>
                                        </p:attrNameLst>
                                      </p:cBhvr>
                                      <p:rCtr x="13524" y="-9051"/>
                                    </p:animMotion>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2" nodeType="clickEffect">
                                  <p:stCondLst>
                                    <p:cond delay="0"/>
                                  </p:stCondLst>
                                  <p:childTnLst>
                                    <p:animEffect transition="out" filter="fade">
                                      <p:cBhvr>
                                        <p:cTn id="65" dur="500"/>
                                        <p:tgtEl>
                                          <p:spTgt spid="37"/>
                                        </p:tgtEl>
                                      </p:cBhvr>
                                    </p:animEffect>
                                    <p:set>
                                      <p:cBhvr>
                                        <p:cTn id="66" dur="1" fill="hold">
                                          <p:stCondLst>
                                            <p:cond delay="499"/>
                                          </p:stCondLst>
                                        </p:cTn>
                                        <p:tgtEl>
                                          <p:spTgt spid="37"/>
                                        </p:tgtEl>
                                        <p:attrNameLst>
                                          <p:attrName>style.visibility</p:attrName>
                                        </p:attrNameLst>
                                      </p:cBhvr>
                                      <p:to>
                                        <p:strVal val="hidden"/>
                                      </p:to>
                                    </p:set>
                                  </p:childTnLst>
                                </p:cTn>
                              </p:par>
                            </p:childTnLst>
                          </p:cTn>
                        </p:par>
                        <p:par>
                          <p:cTn id="67" fill="hold">
                            <p:stCondLst>
                              <p:cond delay="500"/>
                            </p:stCondLst>
                            <p:childTnLst>
                              <p:par>
                                <p:cTn id="68" presetID="10" presetClass="entr" presetSubtype="0" fill="hold" nodeType="afterEffect">
                                  <p:stCondLst>
                                    <p:cond delay="0"/>
                                  </p:stCondLst>
                                  <p:childTnLst>
                                    <p:set>
                                      <p:cBhvr>
                                        <p:cTn id="69" dur="1" fill="hold">
                                          <p:stCondLst>
                                            <p:cond delay="0"/>
                                          </p:stCondLst>
                                        </p:cTn>
                                        <p:tgtEl>
                                          <p:spTgt spid="31">
                                            <p:txEl>
                                              <p:pRg st="1" end="1"/>
                                            </p:txEl>
                                          </p:spTgt>
                                        </p:tgtEl>
                                        <p:attrNameLst>
                                          <p:attrName>style.visibility</p:attrName>
                                        </p:attrNameLst>
                                      </p:cBhvr>
                                      <p:to>
                                        <p:strVal val="visible"/>
                                      </p:to>
                                    </p:set>
                                    <p:animEffect transition="in" filter="fade">
                                      <p:cBhvr>
                                        <p:cTn id="70" dur="500"/>
                                        <p:tgtEl>
                                          <p:spTgt spid="31">
                                            <p:txEl>
                                              <p:pRg st="1" end="1"/>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xEl>
                                              <p:pRg st="2" end="2"/>
                                            </p:txEl>
                                          </p:spTgt>
                                        </p:tgtEl>
                                        <p:attrNameLst>
                                          <p:attrName>style.visibility</p:attrName>
                                        </p:attrNameLst>
                                      </p:cBhvr>
                                      <p:to>
                                        <p:strVal val="visible"/>
                                      </p:to>
                                    </p:set>
                                    <p:animEffect transition="in" filter="fade">
                                      <p:cBhvr>
                                        <p:cTn id="73" dur="500"/>
                                        <p:tgtEl>
                                          <p:spTgt spid="31">
                                            <p:txEl>
                                              <p:pRg st="2" end="2"/>
                                            </p:txEl>
                                          </p:spTgt>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xEl>
                                              <p:pRg st="3" end="3"/>
                                            </p:txEl>
                                          </p:spTgt>
                                        </p:tgtEl>
                                        <p:attrNameLst>
                                          <p:attrName>style.visibility</p:attrName>
                                        </p:attrNameLst>
                                      </p:cBhvr>
                                      <p:to>
                                        <p:strVal val="visible"/>
                                      </p:to>
                                    </p:set>
                                    <p:animEffect transition="in" filter="fade">
                                      <p:cBhvr>
                                        <p:cTn id="76" dur="500"/>
                                        <p:tgtEl>
                                          <p:spTgt spid="31">
                                            <p:txEl>
                                              <p:pRg st="3" end="3"/>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31">
                                            <p:txEl>
                                              <p:pRg st="4" end="4"/>
                                            </p:txEl>
                                          </p:spTgt>
                                        </p:tgtEl>
                                        <p:attrNameLst>
                                          <p:attrName>style.visibility</p:attrName>
                                        </p:attrNameLst>
                                      </p:cBhvr>
                                      <p:to>
                                        <p:strVal val="visible"/>
                                      </p:to>
                                    </p:set>
                                    <p:animEffect transition="in" filter="fade">
                                      <p:cBhvr>
                                        <p:cTn id="79" dur="500"/>
                                        <p:tgtEl>
                                          <p:spTgt spid="31">
                                            <p:txEl>
                                              <p:pRg st="4" end="4"/>
                                            </p:txEl>
                                          </p:spTgt>
                                        </p:tgtEl>
                                      </p:cBhvr>
                                    </p:animEffect>
                                  </p:childTnLst>
                                </p:cTn>
                              </p:par>
                              <p:par>
                                <p:cTn id="80" presetID="10" presetClass="entr" presetSubtype="0" fill="hold" nodeType="withEffect">
                                  <p:stCondLst>
                                    <p:cond delay="0"/>
                                  </p:stCondLst>
                                  <p:childTnLst>
                                    <p:set>
                                      <p:cBhvr>
                                        <p:cTn id="81" dur="1" fill="hold">
                                          <p:stCondLst>
                                            <p:cond delay="0"/>
                                          </p:stCondLst>
                                        </p:cTn>
                                        <p:tgtEl>
                                          <p:spTgt spid="31">
                                            <p:txEl>
                                              <p:pRg st="5" end="5"/>
                                            </p:txEl>
                                          </p:spTgt>
                                        </p:tgtEl>
                                        <p:attrNameLst>
                                          <p:attrName>style.visibility</p:attrName>
                                        </p:attrNameLst>
                                      </p:cBhvr>
                                      <p:to>
                                        <p:strVal val="visible"/>
                                      </p:to>
                                    </p:set>
                                    <p:animEffect transition="in" filter="fade">
                                      <p:cBhvr>
                                        <p:cTn id="82" dur="500"/>
                                        <p:tgtEl>
                                          <p:spTgt spid="31">
                                            <p:txEl>
                                              <p:pRg st="5" end="5"/>
                                            </p:txEl>
                                          </p:spTgt>
                                        </p:tgtEl>
                                      </p:cBhvr>
                                    </p:animEffect>
                                  </p:childTnLst>
                                </p:cTn>
                              </p:par>
                            </p:childTnLst>
                          </p:cTn>
                        </p:par>
                        <p:par>
                          <p:cTn id="83" fill="hold">
                            <p:stCondLst>
                              <p:cond delay="1000"/>
                            </p:stCondLst>
                            <p:childTnLst>
                              <p:par>
                                <p:cTn id="84" presetID="53" presetClass="entr" presetSubtype="16" fill="hold" grpId="0" nodeType="after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1000" fill="hold"/>
                                        <p:tgtEl>
                                          <p:spTgt spid="38"/>
                                        </p:tgtEl>
                                        <p:attrNameLst>
                                          <p:attrName>ppt_w</p:attrName>
                                        </p:attrNameLst>
                                      </p:cBhvr>
                                      <p:tavLst>
                                        <p:tav tm="0">
                                          <p:val>
                                            <p:fltVal val="0"/>
                                          </p:val>
                                        </p:tav>
                                        <p:tav tm="100000">
                                          <p:val>
                                            <p:strVal val="#ppt_w"/>
                                          </p:val>
                                        </p:tav>
                                      </p:tavLst>
                                    </p:anim>
                                    <p:anim calcmode="lin" valueType="num">
                                      <p:cBhvr>
                                        <p:cTn id="87" dur="1000" fill="hold"/>
                                        <p:tgtEl>
                                          <p:spTgt spid="38"/>
                                        </p:tgtEl>
                                        <p:attrNameLst>
                                          <p:attrName>ppt_h</p:attrName>
                                        </p:attrNameLst>
                                      </p:cBhvr>
                                      <p:tavLst>
                                        <p:tav tm="0">
                                          <p:val>
                                            <p:fltVal val="0"/>
                                          </p:val>
                                        </p:tav>
                                        <p:tav tm="100000">
                                          <p:val>
                                            <p:strVal val="#ppt_h"/>
                                          </p:val>
                                        </p:tav>
                                      </p:tavLst>
                                    </p:anim>
                                    <p:animEffect transition="in" filter="fade">
                                      <p:cBhvr>
                                        <p:cTn id="88" dur="1000"/>
                                        <p:tgtEl>
                                          <p:spTgt spid="38"/>
                                        </p:tgtEl>
                                      </p:cBhvr>
                                    </p:animEffect>
                                  </p:childTnLst>
                                </p:cTn>
                              </p:par>
                              <p:par>
                                <p:cTn id="89" presetID="42" presetClass="path" presetSubtype="0" fill="hold" grpId="1" nodeType="withEffect">
                                  <p:stCondLst>
                                    <p:cond delay="0"/>
                                  </p:stCondLst>
                                  <p:childTnLst>
                                    <p:animMotion origin="layout" path="M 0.26875 0.18449 L 0 -7.40741E-7 " pathEditMode="relative" rAng="0" ptsTypes="AA">
                                      <p:cBhvr>
                                        <p:cTn id="90" dur="1000" fill="hold"/>
                                        <p:tgtEl>
                                          <p:spTgt spid="38"/>
                                        </p:tgtEl>
                                        <p:attrNameLst>
                                          <p:attrName>ppt_x</p:attrName>
                                          <p:attrName>ppt_y</p:attrName>
                                        </p:attrNameLst>
                                      </p:cBhvr>
                                      <p:rCtr x="-13438" y="-92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6" grpId="2" animBg="1"/>
      <p:bldP spid="37" grpId="0" animBg="1"/>
      <p:bldP spid="37" grpId="1" animBg="1"/>
      <p:bldP spid="37" grpId="2" animBg="1"/>
      <p:bldP spid="38" grpId="0" animBg="1"/>
      <p:bldP spid="3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11" name="Rectangle 39"/>
          <p:cNvSpPr>
            <a:spLocks noGrp="1" noChangeArrowheads="1"/>
          </p:cNvSpPr>
          <p:nvPr>
            <p:ph type="title"/>
          </p:nvPr>
        </p:nvSpPr>
        <p:spPr/>
        <p:txBody>
          <a:bodyPr/>
          <a:lstStyle/>
          <a:p>
            <a:pPr>
              <a:defRPr/>
            </a:pPr>
            <a:r>
              <a:rPr lang="en-US"/>
              <a:t>Today’s objectives</a:t>
            </a:r>
          </a:p>
        </p:txBody>
      </p:sp>
      <p:grpSp>
        <p:nvGrpSpPr>
          <p:cNvPr id="54274" name="Group 38"/>
          <p:cNvGrpSpPr>
            <a:grpSpLocks/>
          </p:cNvGrpSpPr>
          <p:nvPr/>
        </p:nvGrpSpPr>
        <p:grpSpPr bwMode="auto">
          <a:xfrm>
            <a:off x="576263" y="1885950"/>
            <a:ext cx="7793037" cy="4421188"/>
            <a:chOff x="363" y="1188"/>
            <a:chExt cx="4909" cy="2785"/>
          </a:xfrm>
        </p:grpSpPr>
        <p:grpSp>
          <p:nvGrpSpPr>
            <p:cNvPr id="54275" name="Group 37"/>
            <p:cNvGrpSpPr>
              <a:grpSpLocks/>
            </p:cNvGrpSpPr>
            <p:nvPr/>
          </p:nvGrpSpPr>
          <p:grpSpPr bwMode="auto">
            <a:xfrm>
              <a:off x="363" y="1188"/>
              <a:ext cx="4909" cy="902"/>
              <a:chOff x="363" y="1188"/>
              <a:chExt cx="4909" cy="902"/>
            </a:xfrm>
          </p:grpSpPr>
          <p:sp>
            <p:nvSpPr>
              <p:cNvPr id="54286" name="Rectangle 23"/>
              <p:cNvSpPr>
                <a:spLocks noChangeArrowheads="1"/>
              </p:cNvSpPr>
              <p:nvPr/>
            </p:nvSpPr>
            <p:spPr bwMode="auto">
              <a:xfrm>
                <a:off x="363" y="1188"/>
                <a:ext cx="4909" cy="902"/>
              </a:xfrm>
              <a:prstGeom prst="rect">
                <a:avLst/>
              </a:prstGeom>
              <a:gradFill rotWithShape="1">
                <a:gsLst>
                  <a:gs pos="0">
                    <a:srgbClr val="FFFFFF">
                      <a:alpha val="0"/>
                    </a:srgbClr>
                  </a:gs>
                  <a:gs pos="100000">
                    <a:srgbClr val="DDDDDD">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54287" name="Rectangle 24"/>
              <p:cNvSpPr>
                <a:spLocks noChangeArrowheads="1"/>
              </p:cNvSpPr>
              <p:nvPr/>
            </p:nvSpPr>
            <p:spPr bwMode="auto">
              <a:xfrm>
                <a:off x="363" y="1188"/>
                <a:ext cx="67" cy="902"/>
              </a:xfrm>
              <a:prstGeom prst="rect">
                <a:avLst/>
              </a:prstGeom>
              <a:solidFill>
                <a:srgbClr val="B2B2B2"/>
              </a:solidFill>
              <a:ln w="9525" algn="ctr">
                <a:solidFill>
                  <a:srgbClr val="B2B2B2"/>
                </a:solidFill>
                <a:miter lim="800000"/>
                <a:headEnd/>
                <a:tailEnd/>
              </a:ln>
            </p:spPr>
            <p:txBody>
              <a:bodyPr wrap="none" anchor="ctr"/>
              <a:lstStyle/>
              <a:p>
                <a:pPr algn="ctr" eaLnBrk="0" hangingPunct="0"/>
                <a:endParaRPr lang="en-US" b="0"/>
              </a:p>
            </p:txBody>
          </p:sp>
          <p:sp>
            <p:nvSpPr>
              <p:cNvPr id="54288" name="Rectangle 35"/>
              <p:cNvSpPr>
                <a:spLocks noChangeArrowheads="1"/>
              </p:cNvSpPr>
              <p:nvPr/>
            </p:nvSpPr>
            <p:spPr bwMode="auto">
              <a:xfrm>
                <a:off x="994" y="1507"/>
                <a:ext cx="3871" cy="279"/>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B2B2B2"/>
                    </a:solidFill>
                  </a:rPr>
                  <a:t>Generational intelligence</a:t>
                </a:r>
              </a:p>
            </p:txBody>
          </p:sp>
          <p:sp>
            <p:nvSpPr>
              <p:cNvPr id="54289" name="Rectangle 35"/>
              <p:cNvSpPr>
                <a:spLocks noChangeArrowheads="1"/>
              </p:cNvSpPr>
              <p:nvPr/>
            </p:nvSpPr>
            <p:spPr bwMode="auto">
              <a:xfrm>
                <a:off x="544" y="1379"/>
                <a:ext cx="365"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rgbClr val="B2B2B2"/>
                    </a:solidFill>
                    <a:latin typeface="Arial"/>
                    <a:cs typeface="Arial"/>
                  </a:rPr>
                  <a:t>1</a:t>
                </a:r>
              </a:p>
            </p:txBody>
          </p:sp>
        </p:grpSp>
        <p:grpSp>
          <p:nvGrpSpPr>
            <p:cNvPr id="54276" name="Group 36"/>
            <p:cNvGrpSpPr>
              <a:grpSpLocks/>
            </p:cNvGrpSpPr>
            <p:nvPr/>
          </p:nvGrpSpPr>
          <p:grpSpPr bwMode="auto">
            <a:xfrm>
              <a:off x="363" y="2129"/>
              <a:ext cx="4909" cy="902"/>
              <a:chOff x="363" y="2129"/>
              <a:chExt cx="4909" cy="902"/>
            </a:xfrm>
          </p:grpSpPr>
          <p:sp>
            <p:nvSpPr>
              <p:cNvPr id="54282" name="Rectangle 29"/>
              <p:cNvSpPr>
                <a:spLocks noChangeArrowheads="1"/>
              </p:cNvSpPr>
              <p:nvPr/>
            </p:nvSpPr>
            <p:spPr bwMode="auto">
              <a:xfrm>
                <a:off x="363" y="2129"/>
                <a:ext cx="4909" cy="902"/>
              </a:xfrm>
              <a:prstGeom prst="rect">
                <a:avLst/>
              </a:prstGeom>
              <a:gradFill rotWithShape="1">
                <a:gsLst>
                  <a:gs pos="0">
                    <a:srgbClr val="FFFFFF">
                      <a:alpha val="0"/>
                    </a:srgbClr>
                  </a:gs>
                  <a:gs pos="100000">
                    <a:srgbClr val="C2DBF2">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54283" name="Rectangle 30"/>
              <p:cNvSpPr>
                <a:spLocks noChangeArrowheads="1"/>
              </p:cNvSpPr>
              <p:nvPr/>
            </p:nvSpPr>
            <p:spPr bwMode="auto">
              <a:xfrm>
                <a:off x="363" y="2129"/>
                <a:ext cx="67" cy="902"/>
              </a:xfrm>
              <a:prstGeom prst="rect">
                <a:avLst/>
              </a:prstGeom>
              <a:solidFill>
                <a:schemeClr val="accent2"/>
              </a:solidFill>
              <a:ln w="9525" algn="ctr">
                <a:solidFill>
                  <a:schemeClr val="accent2"/>
                </a:solidFill>
                <a:miter lim="800000"/>
                <a:headEnd/>
                <a:tailEnd/>
              </a:ln>
            </p:spPr>
            <p:txBody>
              <a:bodyPr wrap="none" anchor="ctr"/>
              <a:lstStyle/>
              <a:p>
                <a:pPr algn="ctr" eaLnBrk="0" hangingPunct="0"/>
                <a:endParaRPr lang="en-US" b="0"/>
              </a:p>
            </p:txBody>
          </p:sp>
          <p:sp>
            <p:nvSpPr>
              <p:cNvPr id="54284" name="Rectangle 35"/>
              <p:cNvSpPr>
                <a:spLocks noChangeArrowheads="1"/>
              </p:cNvSpPr>
              <p:nvPr/>
            </p:nvSpPr>
            <p:spPr bwMode="auto">
              <a:xfrm>
                <a:off x="994" y="2315"/>
                <a:ext cx="3864" cy="55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chemeClr val="accent2"/>
                    </a:solidFill>
                  </a:rPr>
                  <a:t>Multigenerational communication </a:t>
                </a:r>
                <a:br>
                  <a:rPr lang="en-US" sz="3000" b="0" dirty="0">
                    <a:solidFill>
                      <a:schemeClr val="accent2"/>
                    </a:solidFill>
                  </a:rPr>
                </a:br>
                <a:r>
                  <a:rPr lang="en-US" sz="3000" b="0" dirty="0">
                    <a:solidFill>
                      <a:schemeClr val="accent2"/>
                    </a:solidFill>
                  </a:rPr>
                  <a:t>of value</a:t>
                </a:r>
                <a:endParaRPr lang="en-US" sz="3000" dirty="0">
                  <a:solidFill>
                    <a:schemeClr val="accent2"/>
                  </a:solidFill>
                </a:endParaRPr>
              </a:p>
            </p:txBody>
          </p:sp>
          <p:sp>
            <p:nvSpPr>
              <p:cNvPr id="54285" name="Rectangle 35"/>
              <p:cNvSpPr>
                <a:spLocks noChangeArrowheads="1"/>
              </p:cNvSpPr>
              <p:nvPr/>
            </p:nvSpPr>
            <p:spPr bwMode="auto">
              <a:xfrm>
                <a:off x="544" y="2320"/>
                <a:ext cx="364"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a:solidFill>
                      <a:schemeClr val="accent2"/>
                    </a:solidFill>
                    <a:latin typeface="Arial"/>
                    <a:cs typeface="Arial"/>
                  </a:rPr>
                  <a:t>2</a:t>
                </a:r>
              </a:p>
            </p:txBody>
          </p:sp>
        </p:grpSp>
        <p:grpSp>
          <p:nvGrpSpPr>
            <p:cNvPr id="54277" name="Group 35"/>
            <p:cNvGrpSpPr>
              <a:grpSpLocks/>
            </p:cNvGrpSpPr>
            <p:nvPr/>
          </p:nvGrpSpPr>
          <p:grpSpPr bwMode="auto">
            <a:xfrm>
              <a:off x="363" y="3071"/>
              <a:ext cx="4909" cy="902"/>
              <a:chOff x="363" y="3071"/>
              <a:chExt cx="4909" cy="902"/>
            </a:xfrm>
          </p:grpSpPr>
          <p:sp>
            <p:nvSpPr>
              <p:cNvPr id="54278" name="Rectangle 35"/>
              <p:cNvSpPr>
                <a:spLocks noChangeArrowheads="1"/>
              </p:cNvSpPr>
              <p:nvPr/>
            </p:nvSpPr>
            <p:spPr bwMode="auto">
              <a:xfrm>
                <a:off x="363" y="3071"/>
                <a:ext cx="4909" cy="902"/>
              </a:xfrm>
              <a:prstGeom prst="rect">
                <a:avLst/>
              </a:prstGeom>
              <a:gradFill rotWithShape="1">
                <a:gsLst>
                  <a:gs pos="0">
                    <a:srgbClr val="FFFFFF">
                      <a:alpha val="0"/>
                    </a:srgbClr>
                  </a:gs>
                  <a:gs pos="100000">
                    <a:srgbClr val="DDDDDD">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54279" name="Rectangle 36"/>
              <p:cNvSpPr>
                <a:spLocks noChangeArrowheads="1"/>
              </p:cNvSpPr>
              <p:nvPr/>
            </p:nvSpPr>
            <p:spPr bwMode="auto">
              <a:xfrm>
                <a:off x="363" y="3071"/>
                <a:ext cx="67" cy="902"/>
              </a:xfrm>
              <a:prstGeom prst="rect">
                <a:avLst/>
              </a:prstGeom>
              <a:solidFill>
                <a:srgbClr val="B2B2B2"/>
              </a:solidFill>
              <a:ln w="9525" algn="ctr">
                <a:solidFill>
                  <a:srgbClr val="B2B2B2"/>
                </a:solidFill>
                <a:miter lim="800000"/>
                <a:headEnd/>
                <a:tailEnd/>
              </a:ln>
            </p:spPr>
            <p:txBody>
              <a:bodyPr wrap="none" anchor="ctr"/>
              <a:lstStyle/>
              <a:p>
                <a:pPr algn="ctr" eaLnBrk="0" hangingPunct="0"/>
                <a:endParaRPr lang="en-US" b="0"/>
              </a:p>
            </p:txBody>
          </p:sp>
          <p:sp>
            <p:nvSpPr>
              <p:cNvPr id="54280" name="Rectangle 35"/>
              <p:cNvSpPr>
                <a:spLocks noChangeArrowheads="1"/>
              </p:cNvSpPr>
              <p:nvPr/>
            </p:nvSpPr>
            <p:spPr bwMode="auto">
              <a:xfrm>
                <a:off x="994" y="3257"/>
                <a:ext cx="3850" cy="55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B2B2B2"/>
                    </a:solidFill>
                  </a:rPr>
                  <a:t>Strategies for retaining assets through the next generation</a:t>
                </a:r>
                <a:endParaRPr lang="en-US" sz="3000" dirty="0">
                  <a:solidFill>
                    <a:srgbClr val="B2B2B2"/>
                  </a:solidFill>
                </a:endParaRPr>
              </a:p>
            </p:txBody>
          </p:sp>
          <p:sp>
            <p:nvSpPr>
              <p:cNvPr id="54281" name="Rectangle 35"/>
              <p:cNvSpPr>
                <a:spLocks noChangeArrowheads="1"/>
              </p:cNvSpPr>
              <p:nvPr/>
            </p:nvSpPr>
            <p:spPr bwMode="auto">
              <a:xfrm>
                <a:off x="544" y="3262"/>
                <a:ext cx="363"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a:solidFill>
                      <a:srgbClr val="B2B2B2"/>
                    </a:solidFill>
                    <a:latin typeface="Arial"/>
                    <a:cs typeface="Arial"/>
                  </a:rPr>
                  <a:t>3</a:t>
                </a:r>
              </a:p>
            </p:txBody>
          </p:sp>
        </p:grpSp>
      </p:gr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50308-1345-46DF-BA1F-729481E180FB}"/>
              </a:ext>
            </a:extLst>
          </p:cNvPr>
          <p:cNvSpPr>
            <a:spLocks noGrp="1"/>
          </p:cNvSpPr>
          <p:nvPr>
            <p:ph type="title"/>
          </p:nvPr>
        </p:nvSpPr>
        <p:spPr/>
        <p:txBody>
          <a:bodyPr/>
          <a:lstStyle/>
          <a:p>
            <a:r>
              <a:rPr lang="en-US" dirty="0"/>
              <a:t>Why do your clients pay you a fee?</a:t>
            </a:r>
          </a:p>
        </p:txBody>
      </p:sp>
      <p:sp>
        <p:nvSpPr>
          <p:cNvPr id="8"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Strategy of a top producer</a:t>
            </a:r>
          </a:p>
        </p:txBody>
      </p:sp>
      <p:grpSp>
        <p:nvGrpSpPr>
          <p:cNvPr id="9" name="Group 20"/>
          <p:cNvGrpSpPr>
            <a:grpSpLocks/>
          </p:cNvGrpSpPr>
          <p:nvPr/>
        </p:nvGrpSpPr>
        <p:grpSpPr bwMode="auto">
          <a:xfrm>
            <a:off x="902496" y="2303462"/>
            <a:ext cx="7225504" cy="994171"/>
            <a:chOff x="486" y="1292"/>
            <a:chExt cx="4874" cy="720"/>
          </a:xfrm>
        </p:grpSpPr>
        <p:sp>
          <p:nvSpPr>
            <p:cNvPr id="10" name="Text Box 19"/>
            <p:cNvSpPr txBox="1">
              <a:spLocks noChangeArrowheads="1"/>
            </p:cNvSpPr>
            <p:nvPr/>
          </p:nvSpPr>
          <p:spPr bwMode="auto">
            <a:xfrm>
              <a:off x="905" y="1292"/>
              <a:ext cx="4455" cy="720"/>
            </a:xfrm>
            <a:prstGeom prst="rect">
              <a:avLst/>
            </a:prstGeom>
            <a:solidFill>
              <a:schemeClr val="accent2"/>
            </a:solidFill>
            <a:ln w="9525">
              <a:noFill/>
              <a:miter lim="800000"/>
              <a:headEnd/>
              <a:tailEnd/>
            </a:ln>
            <a:effectLst/>
          </p:spPr>
          <p:txBody>
            <a:bodyPr lIns="205740" tIns="0" rIns="0" bIns="0" anchor="ctr"/>
            <a:lstStyle>
              <a:defPPr>
                <a:defRPr lang="en-US"/>
              </a:defPPr>
              <a:lvl1pPr marL="133350" indent="-133350" eaLnBrk="0" hangingPunct="0">
                <a:defRPr b="0">
                  <a:solidFill>
                    <a:srgbClr val="FFFFFF"/>
                  </a:solidFill>
                </a:defRPr>
              </a:lvl1pPr>
            </a:lstStyle>
            <a:p>
              <a:r>
                <a:rPr lang="en-US" dirty="0"/>
                <a:t>“The value of our services is worth at least 3% </a:t>
              </a:r>
              <a:br>
                <a:rPr lang="en-US" dirty="0"/>
              </a:br>
              <a:r>
                <a:rPr lang="en-US" dirty="0"/>
                <a:t>of your assets under care with us annually”</a:t>
              </a:r>
            </a:p>
          </p:txBody>
        </p:sp>
        <p:sp>
          <p:nvSpPr>
            <p:cNvPr id="11" name="Rectangle 35"/>
            <p:cNvSpPr>
              <a:spLocks noChangeArrowheads="1"/>
            </p:cNvSpPr>
            <p:nvPr/>
          </p:nvSpPr>
          <p:spPr bwMode="auto">
            <a:xfrm>
              <a:off x="486" y="1465"/>
              <a:ext cx="314"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buFont typeface="Calibri" pitchFamily="34" charset="0"/>
                <a:buNone/>
              </a:pPr>
              <a:r>
                <a:rPr lang="en-US" sz="4000" dirty="0">
                  <a:solidFill>
                    <a:schemeClr val="accent2"/>
                  </a:solidFill>
                  <a:cs typeface="Calibri" panose="020F0502020204030204" pitchFamily="34" charset="0"/>
                </a:rPr>
                <a:t>1</a:t>
              </a:r>
            </a:p>
          </p:txBody>
        </p:sp>
      </p:grpSp>
      <p:grpSp>
        <p:nvGrpSpPr>
          <p:cNvPr id="12" name="Group 19"/>
          <p:cNvGrpSpPr>
            <a:grpSpLocks/>
          </p:cNvGrpSpPr>
          <p:nvPr/>
        </p:nvGrpSpPr>
        <p:grpSpPr bwMode="auto">
          <a:xfrm>
            <a:off x="903833" y="3575645"/>
            <a:ext cx="7224022" cy="994171"/>
            <a:chOff x="487" y="2233"/>
            <a:chExt cx="4873" cy="720"/>
          </a:xfrm>
        </p:grpSpPr>
        <p:sp>
          <p:nvSpPr>
            <p:cNvPr id="13" name="Rectangle 35"/>
            <p:cNvSpPr>
              <a:spLocks noChangeArrowheads="1"/>
            </p:cNvSpPr>
            <p:nvPr/>
          </p:nvSpPr>
          <p:spPr bwMode="auto">
            <a:xfrm>
              <a:off x="905" y="2233"/>
              <a:ext cx="4455" cy="720"/>
            </a:xfrm>
            <a:prstGeom prst="rect">
              <a:avLst/>
            </a:prstGeom>
            <a:solidFill>
              <a:srgbClr val="C0C0C0"/>
            </a:solidFill>
            <a:ln w="9525">
              <a:noFill/>
              <a:miter lim="800000"/>
              <a:headEnd/>
              <a:tailEnd/>
            </a:ln>
          </p:spPr>
          <p:txBody>
            <a:bodyPr lIns="205740" tIns="0" rIns="0" bIns="0" anchor="ctr"/>
            <a:lstStyle/>
            <a:p>
              <a:pPr marL="133350" indent="-133350" eaLnBrk="0" hangingPunct="0"/>
              <a:endParaRPr lang="en-US" b="0" dirty="0">
                <a:solidFill>
                  <a:srgbClr val="DDDDDD"/>
                </a:solidFill>
              </a:endParaRPr>
            </a:p>
          </p:txBody>
        </p:sp>
        <p:sp>
          <p:nvSpPr>
            <p:cNvPr id="14" name="Rectangle 35"/>
            <p:cNvSpPr>
              <a:spLocks noChangeArrowheads="1"/>
            </p:cNvSpPr>
            <p:nvPr/>
          </p:nvSpPr>
          <p:spPr bwMode="auto">
            <a:xfrm>
              <a:off x="487" y="2401"/>
              <a:ext cx="313"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pPr>
              <a:r>
                <a:rPr lang="en-US" sz="4000" dirty="0">
                  <a:solidFill>
                    <a:srgbClr val="C0C0C0"/>
                  </a:solidFill>
                  <a:cs typeface="Calibri" panose="020F0502020204030204" pitchFamily="34" charset="0"/>
                </a:rPr>
                <a:t>2</a:t>
              </a:r>
            </a:p>
          </p:txBody>
        </p:sp>
      </p:grpSp>
      <p:grpSp>
        <p:nvGrpSpPr>
          <p:cNvPr id="15" name="Group 18"/>
          <p:cNvGrpSpPr>
            <a:grpSpLocks/>
          </p:cNvGrpSpPr>
          <p:nvPr/>
        </p:nvGrpSpPr>
        <p:grpSpPr bwMode="auto">
          <a:xfrm>
            <a:off x="903833" y="4847828"/>
            <a:ext cx="7224022" cy="994171"/>
            <a:chOff x="487" y="3173"/>
            <a:chExt cx="4873" cy="720"/>
          </a:xfrm>
        </p:grpSpPr>
        <p:sp>
          <p:nvSpPr>
            <p:cNvPr id="16" name="Rectangle 35"/>
            <p:cNvSpPr>
              <a:spLocks noChangeArrowheads="1"/>
            </p:cNvSpPr>
            <p:nvPr/>
          </p:nvSpPr>
          <p:spPr bwMode="auto">
            <a:xfrm>
              <a:off x="905" y="3173"/>
              <a:ext cx="4455" cy="720"/>
            </a:xfrm>
            <a:prstGeom prst="rect">
              <a:avLst/>
            </a:prstGeom>
            <a:solidFill>
              <a:srgbClr val="C0C0C0"/>
            </a:solidFill>
            <a:ln w="9525">
              <a:noFill/>
              <a:miter lim="800000"/>
              <a:headEnd/>
              <a:tailEnd/>
            </a:ln>
          </p:spPr>
          <p:txBody>
            <a:bodyPr lIns="205740" tIns="0" rIns="0" bIns="0" anchor="ctr"/>
            <a:lstStyle/>
            <a:p>
              <a:pPr marL="133350" indent="-133350" eaLnBrk="0" hangingPunct="0"/>
              <a:endParaRPr lang="en-US" b="0" dirty="0">
                <a:solidFill>
                  <a:srgbClr val="DDDDDD"/>
                </a:solidFill>
              </a:endParaRPr>
            </a:p>
          </p:txBody>
        </p:sp>
        <p:sp>
          <p:nvSpPr>
            <p:cNvPr id="17" name="Rectangle 35"/>
            <p:cNvSpPr>
              <a:spLocks noChangeArrowheads="1"/>
            </p:cNvSpPr>
            <p:nvPr/>
          </p:nvSpPr>
          <p:spPr bwMode="auto">
            <a:xfrm>
              <a:off x="487" y="3337"/>
              <a:ext cx="312"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pPr>
              <a:r>
                <a:rPr lang="en-US" sz="4000" dirty="0">
                  <a:solidFill>
                    <a:srgbClr val="C0C0C0"/>
                  </a:solidFill>
                  <a:cs typeface="Calibri" panose="020F0502020204030204" pitchFamily="34" charset="0"/>
                </a:rPr>
                <a:t>3</a:t>
              </a:r>
            </a:p>
          </p:txBody>
        </p:sp>
      </p:grpSp>
    </p:spTree>
    <p:extLst>
      <p:ext uri="{BB962C8B-B14F-4D97-AF65-F5344CB8AC3E}">
        <p14:creationId xmlns:p14="http://schemas.microsoft.com/office/powerpoint/2010/main" val="3796096642"/>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Is this the financial services’ “Kodak moment?”</a:t>
            </a:r>
          </a:p>
        </p:txBody>
      </p:sp>
      <p:sp>
        <p:nvSpPr>
          <p:cNvPr id="4" name="Slide Number Placeholder 3"/>
          <p:cNvSpPr>
            <a:spLocks noGrp="1"/>
          </p:cNvSpPr>
          <p:nvPr>
            <p:ph type="sldNum" sz="quarter" idx="4"/>
          </p:nvPr>
        </p:nvSpPr>
        <p:spPr/>
        <p:txBody>
          <a:bodyPr/>
          <a:lstStyle/>
          <a:p>
            <a:fld id="{6D1E9202-505F-48A5-9659-9946101D3FB3}" type="slidenum">
              <a:rPr lang="en-US" smtClean="0">
                <a:solidFill>
                  <a:srgbClr val="002D5B">
                    <a:tint val="75000"/>
                  </a:srgbClr>
                </a:solidFill>
              </a:rPr>
              <a:pPr/>
              <a:t>3</a:t>
            </a:fld>
            <a:endParaRPr lang="en-US" dirty="0">
              <a:solidFill>
                <a:srgbClr val="002D5B">
                  <a:tint val="75000"/>
                </a:srgbClr>
              </a:solidFill>
            </a:endParaRPr>
          </a:p>
        </p:txBody>
      </p:sp>
      <p:pic>
        <p:nvPicPr>
          <p:cNvPr id="6" name="Picture 5">
            <a:extLst>
              <a:ext uri="{FF2B5EF4-FFF2-40B4-BE49-F238E27FC236}">
                <a16:creationId xmlns:a16="http://schemas.microsoft.com/office/drawing/2014/main" id="{C7ECDD4C-78BB-4327-81CF-3F989E18B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751" y="1509842"/>
            <a:ext cx="6228552" cy="4712086"/>
          </a:xfrm>
          <a:prstGeom prst="rect">
            <a:avLst/>
          </a:prstGeom>
        </p:spPr>
      </p:pic>
      <p:sp>
        <p:nvSpPr>
          <p:cNvPr id="7" name="TextBox 6">
            <a:extLst>
              <a:ext uri="{FF2B5EF4-FFF2-40B4-BE49-F238E27FC236}">
                <a16:creationId xmlns:a16="http://schemas.microsoft.com/office/drawing/2014/main" id="{2D7301E6-5777-443C-861C-FBCF1AAD088F}"/>
              </a:ext>
            </a:extLst>
          </p:cNvPr>
          <p:cNvSpPr txBox="1"/>
          <p:nvPr/>
        </p:nvSpPr>
        <p:spPr>
          <a:xfrm>
            <a:off x="304800" y="6285600"/>
            <a:ext cx="2161169" cy="261610"/>
          </a:xfrm>
          <a:prstGeom prst="rect">
            <a:avLst/>
          </a:prstGeom>
          <a:noFill/>
        </p:spPr>
        <p:txBody>
          <a:bodyPr wrap="none" rtlCol="0">
            <a:spAutoFit/>
          </a:bodyPr>
          <a:lstStyle/>
          <a:p>
            <a:r>
              <a:rPr lang="en-US" sz="1100" b="0" dirty="0"/>
              <a:t>Source: George Eastman Museum.</a:t>
            </a:r>
          </a:p>
        </p:txBody>
      </p:sp>
    </p:spTree>
    <p:extLst>
      <p:ext uri="{BB962C8B-B14F-4D97-AF65-F5344CB8AC3E}">
        <p14:creationId xmlns:p14="http://schemas.microsoft.com/office/powerpoint/2010/main" val="3326557152"/>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86576" y="1983719"/>
            <a:ext cx="8201025" cy="2816225"/>
            <a:chOff x="486576" y="1983719"/>
            <a:chExt cx="8201025" cy="2816225"/>
          </a:xfrm>
        </p:grpSpPr>
        <p:pic>
          <p:nvPicPr>
            <p:cNvPr id="31" name="Picture 9" descr="funnel">
              <a:extLst>
                <a:ext uri="{FF2B5EF4-FFF2-40B4-BE49-F238E27FC236}">
                  <a16:creationId xmlns:a16="http://schemas.microsoft.com/office/drawing/2014/main" id="{8F7F5837-EAC1-4EF8-8A30-5AB5B6E203C9}"/>
                </a:ext>
              </a:extLst>
            </p:cNvPr>
            <p:cNvPicPr>
              <a:picLocks noChangeAspect="1" noChangeArrowheads="1"/>
            </p:cNvPicPr>
            <p:nvPr/>
          </p:nvPicPr>
          <p:blipFill>
            <a:blip r:embed="rId3"/>
            <a:srcRect/>
            <a:stretch>
              <a:fillRect/>
            </a:stretch>
          </p:blipFill>
          <p:spPr bwMode="auto">
            <a:xfrm>
              <a:off x="486576" y="1983719"/>
              <a:ext cx="2587625" cy="2816225"/>
            </a:xfrm>
            <a:prstGeom prst="rect">
              <a:avLst/>
            </a:prstGeom>
            <a:noFill/>
            <a:ln w="9525">
              <a:noFill/>
              <a:miter lim="800000"/>
              <a:headEnd/>
              <a:tailEnd/>
            </a:ln>
          </p:spPr>
        </p:pic>
        <p:pic>
          <p:nvPicPr>
            <p:cNvPr id="32" name="Picture 10" descr="funnel">
              <a:extLst>
                <a:ext uri="{FF2B5EF4-FFF2-40B4-BE49-F238E27FC236}">
                  <a16:creationId xmlns:a16="http://schemas.microsoft.com/office/drawing/2014/main" id="{70F27487-86C1-4245-A364-C2EC9965B6A5}"/>
                </a:ext>
              </a:extLst>
            </p:cNvPr>
            <p:cNvPicPr>
              <a:picLocks noChangeAspect="1" noChangeArrowheads="1"/>
            </p:cNvPicPr>
            <p:nvPr/>
          </p:nvPicPr>
          <p:blipFill>
            <a:blip r:embed="rId3"/>
            <a:srcRect/>
            <a:stretch>
              <a:fillRect/>
            </a:stretch>
          </p:blipFill>
          <p:spPr bwMode="auto">
            <a:xfrm>
              <a:off x="3287712" y="1983719"/>
              <a:ext cx="2587625" cy="2816225"/>
            </a:xfrm>
            <a:prstGeom prst="rect">
              <a:avLst/>
            </a:prstGeom>
            <a:noFill/>
            <a:ln w="9525">
              <a:noFill/>
              <a:miter lim="800000"/>
              <a:headEnd/>
              <a:tailEnd/>
            </a:ln>
          </p:spPr>
        </p:pic>
        <p:pic>
          <p:nvPicPr>
            <p:cNvPr id="33" name="Picture 11" descr="funnel">
              <a:extLst>
                <a:ext uri="{FF2B5EF4-FFF2-40B4-BE49-F238E27FC236}">
                  <a16:creationId xmlns:a16="http://schemas.microsoft.com/office/drawing/2014/main" id="{A9693229-36EA-44A0-9299-5F33780C6AAF}"/>
                </a:ext>
              </a:extLst>
            </p:cNvPr>
            <p:cNvPicPr>
              <a:picLocks noChangeAspect="1" noChangeArrowheads="1"/>
            </p:cNvPicPr>
            <p:nvPr/>
          </p:nvPicPr>
          <p:blipFill>
            <a:blip r:embed="rId3"/>
            <a:srcRect/>
            <a:stretch>
              <a:fillRect/>
            </a:stretch>
          </p:blipFill>
          <p:spPr bwMode="auto">
            <a:xfrm>
              <a:off x="6099976" y="1983719"/>
              <a:ext cx="2587625" cy="2816225"/>
            </a:xfrm>
            <a:prstGeom prst="rect">
              <a:avLst/>
            </a:prstGeom>
            <a:noFill/>
            <a:ln w="9525">
              <a:noFill/>
              <a:miter lim="800000"/>
              <a:headEnd/>
              <a:tailEnd/>
            </a:ln>
          </p:spPr>
        </p:pic>
      </p:grpSp>
      <p:sp>
        <p:nvSpPr>
          <p:cNvPr id="35" name="AutoShape 20">
            <a:extLst>
              <a:ext uri="{FF2B5EF4-FFF2-40B4-BE49-F238E27FC236}">
                <a16:creationId xmlns:a16="http://schemas.microsoft.com/office/drawing/2014/main" id="{F8F4C57F-5917-46E4-9100-F5D98330B248}"/>
              </a:ext>
            </a:extLst>
          </p:cNvPr>
          <p:cNvSpPr>
            <a:spLocks noChangeArrowheads="1"/>
          </p:cNvSpPr>
          <p:nvPr/>
        </p:nvSpPr>
        <p:spPr bwMode="auto">
          <a:xfrm>
            <a:off x="4264276" y="4567425"/>
            <a:ext cx="661988" cy="1155700"/>
          </a:xfrm>
          <a:prstGeom prst="downArrow">
            <a:avLst>
              <a:gd name="adj1" fmla="val 50000"/>
              <a:gd name="adj2" fmla="val 43645"/>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algn="ctr" eaLnBrk="0" hangingPunct="0"/>
            <a:endParaRPr lang="en-US">
              <a:solidFill>
                <a:srgbClr val="002D5B"/>
              </a:solidFill>
            </a:endParaRPr>
          </a:p>
        </p:txBody>
      </p:sp>
      <p:sp>
        <p:nvSpPr>
          <p:cNvPr id="36" name="AutoShape 21">
            <a:extLst>
              <a:ext uri="{FF2B5EF4-FFF2-40B4-BE49-F238E27FC236}">
                <a16:creationId xmlns:a16="http://schemas.microsoft.com/office/drawing/2014/main" id="{D82032F7-9308-467D-920C-560237CCA9D8}"/>
              </a:ext>
            </a:extLst>
          </p:cNvPr>
          <p:cNvSpPr>
            <a:spLocks noChangeArrowheads="1"/>
          </p:cNvSpPr>
          <p:nvPr/>
        </p:nvSpPr>
        <p:spPr bwMode="auto">
          <a:xfrm rot="18900000">
            <a:off x="2006600" y="4257862"/>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algn="ctr" eaLnBrk="0" hangingPunct="0"/>
            <a:endParaRPr lang="en-US">
              <a:solidFill>
                <a:srgbClr val="002D5B"/>
              </a:solidFill>
            </a:endParaRPr>
          </a:p>
        </p:txBody>
      </p:sp>
      <p:sp>
        <p:nvSpPr>
          <p:cNvPr id="37" name="AutoShape 22">
            <a:extLst>
              <a:ext uri="{FF2B5EF4-FFF2-40B4-BE49-F238E27FC236}">
                <a16:creationId xmlns:a16="http://schemas.microsoft.com/office/drawing/2014/main" id="{FA3EEF1C-A0C3-4662-84EB-86E13D83610A}"/>
              </a:ext>
            </a:extLst>
          </p:cNvPr>
          <p:cNvSpPr>
            <a:spLocks noChangeArrowheads="1"/>
          </p:cNvSpPr>
          <p:nvPr/>
        </p:nvSpPr>
        <p:spPr bwMode="auto">
          <a:xfrm rot="2700000">
            <a:off x="6494462" y="4235637"/>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algn="ctr" eaLnBrk="0" hangingPunct="0"/>
            <a:endParaRPr lang="en-US">
              <a:solidFill>
                <a:srgbClr val="002D5B"/>
              </a:solidFill>
            </a:endParaRPr>
          </a:p>
        </p:txBody>
      </p:sp>
      <p:sp>
        <p:nvSpPr>
          <p:cNvPr id="50196" name="Rectangle 20"/>
          <p:cNvSpPr>
            <a:spLocks noGrp="1" noChangeArrowheads="1"/>
          </p:cNvSpPr>
          <p:nvPr>
            <p:ph type="title"/>
          </p:nvPr>
        </p:nvSpPr>
        <p:spPr/>
        <p:txBody>
          <a:bodyPr/>
          <a:lstStyle/>
          <a:p>
            <a:r>
              <a:rPr lang="en-US" dirty="0"/>
              <a:t>Your core story</a:t>
            </a:r>
          </a:p>
        </p:txBody>
      </p:sp>
      <p:sp>
        <p:nvSpPr>
          <p:cNvPr id="28" name="TextBox 27">
            <a:extLst>
              <a:ext uri="{FF2B5EF4-FFF2-40B4-BE49-F238E27FC236}">
                <a16:creationId xmlns:a16="http://schemas.microsoft.com/office/drawing/2014/main" id="{3AD2B7F3-52A4-4F10-8A03-01F15FFFB9C3}"/>
              </a:ext>
            </a:extLst>
          </p:cNvPr>
          <p:cNvSpPr txBox="1"/>
          <p:nvPr/>
        </p:nvSpPr>
        <p:spPr>
          <a:xfrm>
            <a:off x="469748" y="1425709"/>
            <a:ext cx="2587625" cy="646331"/>
          </a:xfrm>
          <a:prstGeom prst="rect">
            <a:avLst/>
          </a:prstGeom>
          <a:noFill/>
        </p:spPr>
        <p:txBody>
          <a:bodyPr wrap="square" rtlCol="0" anchor="b">
            <a:spAutoFit/>
          </a:bodyPr>
          <a:lstStyle/>
          <a:p>
            <a:pPr algn="ctr">
              <a:lnSpc>
                <a:spcPct val="90000"/>
              </a:lnSpc>
            </a:pPr>
            <a:r>
              <a:rPr lang="en-US" sz="2000" dirty="0">
                <a:solidFill>
                  <a:srgbClr val="002D5B"/>
                </a:solidFill>
              </a:rPr>
              <a:t>Goals-based </a:t>
            </a:r>
          </a:p>
          <a:p>
            <a:pPr algn="ctr">
              <a:lnSpc>
                <a:spcPct val="90000"/>
              </a:lnSpc>
            </a:pPr>
            <a:r>
              <a:rPr lang="en-US" sz="2000" dirty="0">
                <a:solidFill>
                  <a:srgbClr val="002D5B"/>
                </a:solidFill>
              </a:rPr>
              <a:t>wealth management</a:t>
            </a:r>
          </a:p>
        </p:txBody>
      </p:sp>
      <p:sp>
        <p:nvSpPr>
          <p:cNvPr id="29" name="TextBox 28">
            <a:extLst>
              <a:ext uri="{FF2B5EF4-FFF2-40B4-BE49-F238E27FC236}">
                <a16:creationId xmlns:a16="http://schemas.microsoft.com/office/drawing/2014/main" id="{48B0544D-A5CD-4C72-9FFA-F5845B05A2BE}"/>
              </a:ext>
            </a:extLst>
          </p:cNvPr>
          <p:cNvSpPr txBox="1"/>
          <p:nvPr/>
        </p:nvSpPr>
        <p:spPr>
          <a:xfrm>
            <a:off x="3829266" y="1425709"/>
            <a:ext cx="1530419" cy="646331"/>
          </a:xfrm>
          <a:prstGeom prst="rect">
            <a:avLst/>
          </a:prstGeom>
          <a:noFill/>
        </p:spPr>
        <p:txBody>
          <a:bodyPr wrap="square" rtlCol="0" anchor="b">
            <a:spAutoFit/>
          </a:bodyPr>
          <a:lstStyle/>
          <a:p>
            <a:pPr algn="ctr">
              <a:lnSpc>
                <a:spcPct val="90000"/>
              </a:lnSpc>
            </a:pPr>
            <a:r>
              <a:rPr lang="en-US" sz="2000" dirty="0">
                <a:solidFill>
                  <a:srgbClr val="002D5B"/>
                </a:solidFill>
              </a:rPr>
              <a:t>Personalized</a:t>
            </a:r>
          </a:p>
          <a:p>
            <a:pPr algn="ctr">
              <a:lnSpc>
                <a:spcPct val="90000"/>
              </a:lnSpc>
            </a:pPr>
            <a:r>
              <a:rPr lang="en-US" sz="2000" dirty="0">
                <a:solidFill>
                  <a:srgbClr val="002D5B"/>
                </a:solidFill>
              </a:rPr>
              <a:t>advice</a:t>
            </a:r>
          </a:p>
        </p:txBody>
      </p:sp>
      <p:sp>
        <p:nvSpPr>
          <p:cNvPr id="30" name="TextBox 29">
            <a:extLst>
              <a:ext uri="{FF2B5EF4-FFF2-40B4-BE49-F238E27FC236}">
                <a16:creationId xmlns:a16="http://schemas.microsoft.com/office/drawing/2014/main" id="{E032A911-2A64-4918-A602-B64C38C58F10}"/>
              </a:ext>
            </a:extLst>
          </p:cNvPr>
          <p:cNvSpPr txBox="1"/>
          <p:nvPr/>
        </p:nvSpPr>
        <p:spPr>
          <a:xfrm>
            <a:off x="6705600" y="1425709"/>
            <a:ext cx="1439112" cy="646331"/>
          </a:xfrm>
          <a:prstGeom prst="rect">
            <a:avLst/>
          </a:prstGeom>
          <a:noFill/>
        </p:spPr>
        <p:txBody>
          <a:bodyPr wrap="square" rtlCol="0" anchor="b">
            <a:spAutoFit/>
          </a:bodyPr>
          <a:lstStyle/>
          <a:p>
            <a:pPr algn="ctr">
              <a:lnSpc>
                <a:spcPct val="90000"/>
              </a:lnSpc>
            </a:pPr>
            <a:r>
              <a:rPr lang="en-US" sz="2000" dirty="0">
                <a:solidFill>
                  <a:srgbClr val="002D5B"/>
                </a:solidFill>
              </a:rPr>
              <a:t>Intellectual </a:t>
            </a:r>
          </a:p>
          <a:p>
            <a:pPr algn="ctr">
              <a:lnSpc>
                <a:spcPct val="90000"/>
              </a:lnSpc>
            </a:pPr>
            <a:r>
              <a:rPr lang="en-US" sz="2000" dirty="0">
                <a:solidFill>
                  <a:srgbClr val="002D5B"/>
                </a:solidFill>
              </a:rPr>
              <a:t>capital</a:t>
            </a:r>
          </a:p>
        </p:txBody>
      </p:sp>
      <p:sp>
        <p:nvSpPr>
          <p:cNvPr id="34" name="Text Box 19">
            <a:extLst>
              <a:ext uri="{FF2B5EF4-FFF2-40B4-BE49-F238E27FC236}">
                <a16:creationId xmlns:a16="http://schemas.microsoft.com/office/drawing/2014/main" id="{030D6621-9DD7-4963-AB9B-06211DC54B76}"/>
              </a:ext>
            </a:extLst>
          </p:cNvPr>
          <p:cNvSpPr txBox="1">
            <a:spLocks noChangeArrowheads="1"/>
          </p:cNvSpPr>
          <p:nvPr/>
        </p:nvSpPr>
        <p:spPr bwMode="auto">
          <a:xfrm>
            <a:off x="3735639" y="5875252"/>
            <a:ext cx="1717675" cy="503238"/>
          </a:xfrm>
          <a:prstGeom prst="rect">
            <a:avLst/>
          </a:prstGeom>
          <a:solidFill>
            <a:schemeClr val="folHlink"/>
          </a:solidFill>
          <a:ln w="9525">
            <a:noFill/>
            <a:miter lim="800000"/>
            <a:headEnd/>
            <a:tailEnd/>
          </a:ln>
        </p:spPr>
        <p:txBody>
          <a:bodyPr wrap="square" lIns="182880" tIns="91440" rIns="182880" bIns="137160" anchor="ctr">
            <a:spAutoFit/>
          </a:bodyPr>
          <a:lstStyle/>
          <a:p>
            <a:pPr algn="ctr" eaLnBrk="0" hangingPunct="0"/>
            <a:r>
              <a:rPr lang="en-US" sz="1800" dirty="0">
                <a:solidFill>
                  <a:srgbClr val="FFFFFF"/>
                </a:solidFill>
              </a:rPr>
              <a:t>   ____%</a:t>
            </a:r>
          </a:p>
        </p:txBody>
      </p:sp>
      <p:sp>
        <p:nvSpPr>
          <p:cNvPr id="38" name="Rectangle 37">
            <a:extLst>
              <a:ext uri="{FF2B5EF4-FFF2-40B4-BE49-F238E27FC236}">
                <a16:creationId xmlns:a16="http://schemas.microsoft.com/office/drawing/2014/main" id="{808F6935-8ED4-4B70-9675-910F14618B5C}"/>
              </a:ext>
            </a:extLst>
          </p:cNvPr>
          <p:cNvSpPr/>
          <p:nvPr/>
        </p:nvSpPr>
        <p:spPr>
          <a:xfrm>
            <a:off x="3388705" y="2050140"/>
            <a:ext cx="2678809" cy="2803844"/>
          </a:xfrm>
          <a:prstGeom prst="rect">
            <a:avLst/>
          </a:prstGeom>
        </p:spPr>
        <p:txBody>
          <a:bodyPr wrap="square">
            <a:spAutoFit/>
          </a:bodyPr>
          <a:lstStyle/>
          <a:p>
            <a:pPr marL="177800" indent="-177800">
              <a:lnSpc>
                <a:spcPct val="90000"/>
              </a:lnSpc>
              <a:spcBef>
                <a:spcPts val="600"/>
              </a:spcBef>
              <a:spcAft>
                <a:spcPts val="0"/>
              </a:spcAft>
              <a:buFont typeface="Wingdings" panose="05000000000000000000" pitchFamily="2" charset="2"/>
              <a:buChar char="§"/>
            </a:pPr>
            <a:r>
              <a:rPr lang="en-US" sz="1400" b="0" dirty="0"/>
              <a:t>All advice will be based on a formal and focused financial  life plan that will adapt with client’s changing life priorities</a:t>
            </a:r>
          </a:p>
          <a:p>
            <a:pPr marL="177800" indent="-177800">
              <a:lnSpc>
                <a:spcPct val="90000"/>
              </a:lnSpc>
              <a:spcBef>
                <a:spcPts val="600"/>
              </a:spcBef>
              <a:spcAft>
                <a:spcPts val="0"/>
              </a:spcAft>
              <a:buFont typeface="Wingdings" panose="05000000000000000000" pitchFamily="2" charset="2"/>
              <a:buChar char="§"/>
            </a:pPr>
            <a:r>
              <a:rPr lang="en-US" sz="1400" b="0" dirty="0"/>
              <a:t>Investment and</a:t>
            </a:r>
            <a:br>
              <a:rPr lang="en-US" sz="1400" b="0" dirty="0"/>
            </a:br>
            <a:r>
              <a:rPr lang="en-US" sz="1400" b="0" dirty="0"/>
              <a:t>manager research </a:t>
            </a:r>
          </a:p>
          <a:p>
            <a:pPr marL="177800" indent="-177800">
              <a:lnSpc>
                <a:spcPct val="90000"/>
              </a:lnSpc>
              <a:spcBef>
                <a:spcPts val="600"/>
              </a:spcBef>
              <a:spcAft>
                <a:spcPts val="0"/>
              </a:spcAft>
              <a:buFont typeface="Wingdings" panose="05000000000000000000" pitchFamily="2" charset="2"/>
              <a:buChar char="§"/>
            </a:pPr>
            <a:r>
              <a:rPr lang="en-US" sz="1400" b="0" dirty="0"/>
              <a:t>Build investment plan</a:t>
            </a:r>
          </a:p>
          <a:p>
            <a:pPr marL="177800" indent="-177800">
              <a:lnSpc>
                <a:spcPct val="90000"/>
              </a:lnSpc>
              <a:spcBef>
                <a:spcPts val="600"/>
              </a:spcBef>
              <a:spcAft>
                <a:spcPts val="0"/>
              </a:spcAft>
              <a:buFont typeface="Wingdings" panose="05000000000000000000" pitchFamily="2" charset="2"/>
              <a:buChar char="§"/>
            </a:pPr>
            <a:r>
              <a:rPr lang="en-US" sz="1400" b="0" dirty="0"/>
              <a:t>Monitor performance and results – vs. client’s stated goals</a:t>
            </a:r>
          </a:p>
          <a:p>
            <a:pPr marL="177800" indent="-177800">
              <a:lnSpc>
                <a:spcPct val="90000"/>
              </a:lnSpc>
              <a:spcBef>
                <a:spcPts val="600"/>
              </a:spcBef>
              <a:spcAft>
                <a:spcPts val="0"/>
              </a:spcAft>
              <a:buFont typeface="Wingdings" panose="05000000000000000000" pitchFamily="2" charset="2"/>
              <a:buChar char="§"/>
            </a:pPr>
            <a:r>
              <a:rPr lang="en-US" sz="1400" b="0" dirty="0"/>
              <a:t>Stress test the portfolio –</a:t>
            </a:r>
            <a:br>
              <a:rPr lang="en-US" sz="1400" b="0" dirty="0"/>
            </a:br>
            <a:r>
              <a:rPr lang="en-US" sz="1400" b="0" dirty="0"/>
              <a:t>2 times per year</a:t>
            </a:r>
          </a:p>
          <a:p>
            <a:pPr marL="177800" indent="-177800">
              <a:lnSpc>
                <a:spcPct val="90000"/>
              </a:lnSpc>
              <a:spcBef>
                <a:spcPts val="600"/>
              </a:spcBef>
              <a:spcAft>
                <a:spcPts val="0"/>
              </a:spcAft>
              <a:buFont typeface="Wingdings" panose="05000000000000000000" pitchFamily="2" charset="2"/>
              <a:buChar char="§"/>
            </a:pPr>
            <a:r>
              <a:rPr lang="en-US" sz="1400" b="0" dirty="0"/>
              <a:t>Quarterly investment outlook</a:t>
            </a:r>
            <a:endParaRPr lang="en-US" sz="1050" b="0" dirty="0"/>
          </a:p>
        </p:txBody>
      </p:sp>
      <p:sp>
        <p:nvSpPr>
          <p:cNvPr id="39" name="Rectangle 38">
            <a:extLst>
              <a:ext uri="{FF2B5EF4-FFF2-40B4-BE49-F238E27FC236}">
                <a16:creationId xmlns:a16="http://schemas.microsoft.com/office/drawing/2014/main" id="{46D1A45F-80F2-4461-8369-29F4ACE6B47F}"/>
              </a:ext>
            </a:extLst>
          </p:cNvPr>
          <p:cNvSpPr/>
          <p:nvPr/>
        </p:nvSpPr>
        <p:spPr>
          <a:xfrm>
            <a:off x="6147937" y="2050140"/>
            <a:ext cx="2611501" cy="2748445"/>
          </a:xfrm>
          <a:prstGeom prst="rect">
            <a:avLst/>
          </a:prstGeom>
        </p:spPr>
        <p:txBody>
          <a:bodyPr wrap="square">
            <a:spAutoFit/>
          </a:bodyPr>
          <a:lstStyle/>
          <a:p>
            <a:pPr marL="177800" indent="-177800">
              <a:lnSpc>
                <a:spcPct val="90000"/>
              </a:lnSpc>
              <a:spcBef>
                <a:spcPts val="600"/>
              </a:spcBef>
              <a:spcAft>
                <a:spcPts val="0"/>
              </a:spcAft>
              <a:buFont typeface="Wingdings" panose="05000000000000000000" pitchFamily="2" charset="2"/>
              <a:buChar char="§"/>
            </a:pPr>
            <a:r>
              <a:rPr lang="en-US" sz="1400" b="0" dirty="0"/>
              <a:t>Team experience – niches,  designations, years in business **Benefit to the client**</a:t>
            </a:r>
          </a:p>
          <a:p>
            <a:pPr marL="177800" indent="-177800">
              <a:lnSpc>
                <a:spcPct val="90000"/>
              </a:lnSpc>
              <a:spcBef>
                <a:spcPts val="600"/>
              </a:spcBef>
              <a:spcAft>
                <a:spcPts val="0"/>
              </a:spcAft>
              <a:buFont typeface="Wingdings" panose="05000000000000000000" pitchFamily="2" charset="2"/>
              <a:buChar char="§"/>
            </a:pPr>
            <a:r>
              <a:rPr lang="en-US" sz="1400" b="0" dirty="0"/>
              <a:t>Family advisor</a:t>
            </a:r>
          </a:p>
          <a:p>
            <a:pPr marL="177800" indent="-177800">
              <a:lnSpc>
                <a:spcPct val="90000"/>
              </a:lnSpc>
              <a:spcBef>
                <a:spcPts val="600"/>
              </a:spcBef>
              <a:spcAft>
                <a:spcPts val="0"/>
              </a:spcAft>
              <a:buFont typeface="Wingdings" panose="05000000000000000000" pitchFamily="2" charset="2"/>
              <a:buChar char="§"/>
            </a:pPr>
            <a:r>
              <a:rPr lang="en-US" sz="1400" b="0" dirty="0"/>
              <a:t>Technology assistant</a:t>
            </a:r>
          </a:p>
          <a:p>
            <a:pPr marL="177800" indent="-177800" eaLnBrk="0" hangingPunct="0">
              <a:lnSpc>
                <a:spcPct val="90000"/>
              </a:lnSpc>
              <a:spcBef>
                <a:spcPts val="600"/>
              </a:spcBef>
              <a:spcAft>
                <a:spcPts val="0"/>
              </a:spcAft>
              <a:buFont typeface="Wingdings" panose="05000000000000000000" pitchFamily="2" charset="2"/>
              <a:buChar char="§"/>
            </a:pPr>
            <a:r>
              <a:rPr lang="en-US" sz="1400" b="0" dirty="0">
                <a:solidFill>
                  <a:srgbClr val="002D5B"/>
                </a:solidFill>
                <a:cs typeface="Calibri" panose="020F0502020204030204" pitchFamily="34" charset="0"/>
              </a:rPr>
              <a:t>Your personal CFO. If a decision involves anything with a $, please come to me </a:t>
            </a:r>
          </a:p>
          <a:p>
            <a:pPr marL="401638" lvl="1" indent="-177800" eaLnBrk="0" hangingPunct="0">
              <a:lnSpc>
                <a:spcPct val="90000"/>
              </a:lnSpc>
              <a:spcBef>
                <a:spcPts val="400"/>
              </a:spcBef>
              <a:spcAft>
                <a:spcPts val="0"/>
              </a:spcAft>
              <a:buFont typeface="Wingdings" panose="05000000000000000000" pitchFamily="2" charset="2"/>
              <a:buChar char="§"/>
            </a:pPr>
            <a:r>
              <a:rPr lang="en-US" sz="1300" b="0" dirty="0">
                <a:solidFill>
                  <a:srgbClr val="002D5B"/>
                </a:solidFill>
                <a:cs typeface="Calibri" panose="020F0502020204030204" pitchFamily="34" charset="0"/>
              </a:rPr>
              <a:t>Social Security questions</a:t>
            </a:r>
          </a:p>
          <a:p>
            <a:pPr marL="401638" lvl="1" indent="-177800" eaLnBrk="0" hangingPunct="0">
              <a:lnSpc>
                <a:spcPct val="90000"/>
              </a:lnSpc>
              <a:spcBef>
                <a:spcPts val="400"/>
              </a:spcBef>
              <a:spcAft>
                <a:spcPts val="0"/>
              </a:spcAft>
              <a:buFont typeface="Wingdings" panose="05000000000000000000" pitchFamily="2" charset="2"/>
              <a:buChar char="§"/>
            </a:pPr>
            <a:r>
              <a:rPr lang="en-US" sz="1300" b="0" dirty="0">
                <a:solidFill>
                  <a:srgbClr val="002D5B"/>
                </a:solidFill>
                <a:cs typeface="Calibri" panose="020F0502020204030204" pitchFamily="34" charset="0"/>
              </a:rPr>
              <a:t>Pension questions</a:t>
            </a:r>
          </a:p>
          <a:p>
            <a:pPr marL="401638" lvl="1" indent="-177800" eaLnBrk="0" hangingPunct="0">
              <a:lnSpc>
                <a:spcPct val="90000"/>
              </a:lnSpc>
              <a:spcBef>
                <a:spcPts val="400"/>
              </a:spcBef>
              <a:spcAft>
                <a:spcPts val="0"/>
              </a:spcAft>
              <a:buFont typeface="Wingdings" panose="05000000000000000000" pitchFamily="2" charset="2"/>
              <a:buChar char="§"/>
            </a:pPr>
            <a:r>
              <a:rPr lang="en-US" sz="1300" b="0" dirty="0">
                <a:solidFill>
                  <a:srgbClr val="002D5B"/>
                </a:solidFill>
                <a:cs typeface="Calibri" panose="020F0502020204030204" pitchFamily="34" charset="0"/>
              </a:rPr>
              <a:t>Refinancing or paying </a:t>
            </a:r>
            <a:br>
              <a:rPr lang="en-US" sz="1300" b="0" dirty="0">
                <a:solidFill>
                  <a:srgbClr val="002D5B"/>
                </a:solidFill>
                <a:cs typeface="Calibri" panose="020F0502020204030204" pitchFamily="34" charset="0"/>
              </a:rPr>
            </a:br>
            <a:r>
              <a:rPr lang="en-US" sz="1300" b="0" dirty="0">
                <a:solidFill>
                  <a:srgbClr val="002D5B"/>
                </a:solidFill>
                <a:cs typeface="Calibri" panose="020F0502020204030204" pitchFamily="34" charset="0"/>
              </a:rPr>
              <a:t>off a mortgage</a:t>
            </a:r>
            <a:endParaRPr lang="en-US" sz="1300" b="0" dirty="0"/>
          </a:p>
        </p:txBody>
      </p:sp>
      <p:sp>
        <p:nvSpPr>
          <p:cNvPr id="40" name="Text Box 16">
            <a:extLst>
              <a:ext uri="{FF2B5EF4-FFF2-40B4-BE49-F238E27FC236}">
                <a16:creationId xmlns:a16="http://schemas.microsoft.com/office/drawing/2014/main" id="{73B2DFF0-F18E-436D-B603-6FC1579E8C47}"/>
              </a:ext>
            </a:extLst>
          </p:cNvPr>
          <p:cNvSpPr txBox="1">
            <a:spLocks noChangeArrowheads="1"/>
          </p:cNvSpPr>
          <p:nvPr/>
        </p:nvSpPr>
        <p:spPr bwMode="auto">
          <a:xfrm>
            <a:off x="1399167" y="5495703"/>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41" name="Text Box 17">
            <a:extLst>
              <a:ext uri="{FF2B5EF4-FFF2-40B4-BE49-F238E27FC236}">
                <a16:creationId xmlns:a16="http://schemas.microsoft.com/office/drawing/2014/main" id="{93530C7A-528A-4BDA-82B2-EE192B8764FB}"/>
              </a:ext>
            </a:extLst>
          </p:cNvPr>
          <p:cNvSpPr txBox="1">
            <a:spLocks noChangeArrowheads="1"/>
          </p:cNvSpPr>
          <p:nvPr/>
        </p:nvSpPr>
        <p:spPr bwMode="auto">
          <a:xfrm>
            <a:off x="4221985"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42" name="Text Box 18">
            <a:extLst>
              <a:ext uri="{FF2B5EF4-FFF2-40B4-BE49-F238E27FC236}">
                <a16:creationId xmlns:a16="http://schemas.microsoft.com/office/drawing/2014/main" id="{F973AD09-78A7-429C-AEB4-F777964F51EA}"/>
              </a:ext>
            </a:extLst>
          </p:cNvPr>
          <p:cNvSpPr txBox="1">
            <a:spLocks noChangeArrowheads="1"/>
          </p:cNvSpPr>
          <p:nvPr/>
        </p:nvSpPr>
        <p:spPr bwMode="auto">
          <a:xfrm>
            <a:off x="7057440"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43" name="TextBox 42">
            <a:extLst>
              <a:ext uri="{FF2B5EF4-FFF2-40B4-BE49-F238E27FC236}">
                <a16:creationId xmlns:a16="http://schemas.microsoft.com/office/drawing/2014/main" id="{B167CD16-B953-45CC-A94B-6292A2C867D5}"/>
              </a:ext>
            </a:extLst>
          </p:cNvPr>
          <p:cNvSpPr txBox="1"/>
          <p:nvPr/>
        </p:nvSpPr>
        <p:spPr>
          <a:xfrm>
            <a:off x="1672772" y="5317067"/>
            <a:ext cx="211551" cy="461665"/>
          </a:xfrm>
          <a:prstGeom prst="rect">
            <a:avLst/>
          </a:prstGeom>
          <a:noFill/>
        </p:spPr>
        <p:txBody>
          <a:bodyPr wrap="square" rtlCol="0">
            <a:spAutoFit/>
          </a:bodyPr>
          <a:lstStyle/>
          <a:p>
            <a:pPr algn="ctr"/>
            <a:r>
              <a:rPr lang="en-US" dirty="0"/>
              <a:t>1</a:t>
            </a:r>
          </a:p>
        </p:txBody>
      </p:sp>
      <p:sp>
        <p:nvSpPr>
          <p:cNvPr id="62" name="TextBox 61">
            <a:extLst>
              <a:ext uri="{FF2B5EF4-FFF2-40B4-BE49-F238E27FC236}">
                <a16:creationId xmlns:a16="http://schemas.microsoft.com/office/drawing/2014/main" id="{2DE09E90-0B23-419B-A928-8DFCC27DA565}"/>
              </a:ext>
            </a:extLst>
          </p:cNvPr>
          <p:cNvSpPr txBox="1"/>
          <p:nvPr/>
        </p:nvSpPr>
        <p:spPr>
          <a:xfrm>
            <a:off x="4414233" y="5311420"/>
            <a:ext cx="361268" cy="830997"/>
          </a:xfrm>
          <a:prstGeom prst="rect">
            <a:avLst/>
          </a:prstGeom>
          <a:noFill/>
        </p:spPr>
        <p:txBody>
          <a:bodyPr wrap="square" rtlCol="0">
            <a:spAutoFit/>
          </a:bodyPr>
          <a:lstStyle>
            <a:defPPr>
              <a:defRPr lang="en-US"/>
            </a:defPPr>
            <a:lvl1pPr algn="ctr">
              <a:defRPr sz="3200"/>
            </a:lvl1pPr>
          </a:lstStyle>
          <a:p>
            <a:r>
              <a:rPr lang="en-US" sz="2400" dirty="0"/>
              <a:t>1</a:t>
            </a:r>
          </a:p>
          <a:p>
            <a:endParaRPr lang="en-US" sz="2400" dirty="0"/>
          </a:p>
        </p:txBody>
      </p:sp>
      <p:sp>
        <p:nvSpPr>
          <p:cNvPr id="63" name="TextBox 62">
            <a:extLst>
              <a:ext uri="{FF2B5EF4-FFF2-40B4-BE49-F238E27FC236}">
                <a16:creationId xmlns:a16="http://schemas.microsoft.com/office/drawing/2014/main" id="{01B39272-6C79-49CC-91BB-5A1C5B53C1EC}"/>
              </a:ext>
            </a:extLst>
          </p:cNvPr>
          <p:cNvSpPr txBox="1"/>
          <p:nvPr/>
        </p:nvSpPr>
        <p:spPr>
          <a:xfrm flipH="1">
            <a:off x="7329028" y="5305646"/>
            <a:ext cx="180221" cy="830997"/>
          </a:xfrm>
          <a:prstGeom prst="rect">
            <a:avLst/>
          </a:prstGeom>
          <a:noFill/>
        </p:spPr>
        <p:txBody>
          <a:bodyPr wrap="square" rtlCol="0">
            <a:spAutoFit/>
          </a:bodyPr>
          <a:lstStyle>
            <a:defPPr>
              <a:defRPr lang="en-US"/>
            </a:defPPr>
            <a:lvl1pPr algn="ctr">
              <a:defRPr sz="3200"/>
            </a:lvl1pPr>
          </a:lstStyle>
          <a:p>
            <a:r>
              <a:rPr lang="en-US" sz="2400" dirty="0"/>
              <a:t>1</a:t>
            </a:r>
          </a:p>
          <a:p>
            <a:endParaRPr lang="en-US" sz="2400" dirty="0"/>
          </a:p>
        </p:txBody>
      </p:sp>
      <p:sp>
        <p:nvSpPr>
          <p:cNvPr id="64" name="TextBox 63">
            <a:extLst>
              <a:ext uri="{FF2B5EF4-FFF2-40B4-BE49-F238E27FC236}">
                <a16:creationId xmlns:a16="http://schemas.microsoft.com/office/drawing/2014/main" id="{C4E0E1E6-79F0-481C-AB9A-0112302F1D41}"/>
              </a:ext>
            </a:extLst>
          </p:cNvPr>
          <p:cNvSpPr txBox="1"/>
          <p:nvPr/>
        </p:nvSpPr>
        <p:spPr>
          <a:xfrm>
            <a:off x="4462646" y="5835431"/>
            <a:ext cx="269540" cy="646331"/>
          </a:xfrm>
          <a:prstGeom prst="rect">
            <a:avLst/>
          </a:prstGeom>
          <a:noFill/>
        </p:spPr>
        <p:txBody>
          <a:bodyPr wrap="square" rtlCol="0">
            <a:spAutoFit/>
          </a:bodyPr>
          <a:lstStyle/>
          <a:p>
            <a:pPr algn="ctr"/>
            <a:r>
              <a:rPr lang="en-US" sz="2100" dirty="0">
                <a:solidFill>
                  <a:schemeClr val="bg1"/>
                </a:solidFill>
              </a:rPr>
              <a:t>3</a:t>
            </a:r>
          </a:p>
          <a:p>
            <a:pPr algn="ctr"/>
            <a:endParaRPr lang="en-US" sz="1500" dirty="0"/>
          </a:p>
        </p:txBody>
      </p:sp>
      <p:sp>
        <p:nvSpPr>
          <p:cNvPr id="65" name="Rectangle 64">
            <a:extLst>
              <a:ext uri="{FF2B5EF4-FFF2-40B4-BE49-F238E27FC236}">
                <a16:creationId xmlns:a16="http://schemas.microsoft.com/office/drawing/2014/main" id="{243DBCF5-4792-4DC0-826E-BE69EF73221A}"/>
              </a:ext>
            </a:extLst>
          </p:cNvPr>
          <p:cNvSpPr/>
          <p:nvPr/>
        </p:nvSpPr>
        <p:spPr>
          <a:xfrm>
            <a:off x="616352" y="2050140"/>
            <a:ext cx="2618004" cy="3228576"/>
          </a:xfrm>
          <a:prstGeom prst="rect">
            <a:avLst/>
          </a:prstGeom>
        </p:spPr>
        <p:txBody>
          <a:bodyPr wrap="square">
            <a:spAutoFit/>
          </a:bodyPr>
          <a:lstStyle/>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ea typeface="+mn-ea"/>
                <a:cs typeface="+mn-cs"/>
              </a:rPr>
              <a:t>Understanding client’s </a:t>
            </a:r>
            <a:br>
              <a:rPr lang="en-US" sz="1400" b="0" dirty="0">
                <a:solidFill>
                  <a:srgbClr val="002D5B"/>
                </a:solidFill>
                <a:ea typeface="+mn-ea"/>
                <a:cs typeface="+mn-cs"/>
              </a:rPr>
            </a:br>
            <a:r>
              <a:rPr lang="en-US" sz="1400" b="0" dirty="0">
                <a:solidFill>
                  <a:srgbClr val="002D5B"/>
                </a:solidFill>
                <a:ea typeface="+mn-ea"/>
                <a:cs typeface="+mn-cs"/>
              </a:rPr>
              <a:t>life priorities</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ea typeface="+mn-ea"/>
                <a:cs typeface="+mn-cs"/>
              </a:rPr>
              <a:t>Identifying family values </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ea typeface="+mn-ea"/>
                <a:cs typeface="+mn-cs"/>
              </a:rPr>
              <a:t>Setting legacy goals</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ea typeface="+mn-ea"/>
                <a:cs typeface="+mn-cs"/>
              </a:rPr>
              <a:t>Understanding what wealth means to the family</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ea typeface="+mn-ea"/>
                <a:cs typeface="+mn-cs"/>
              </a:rPr>
              <a:t>Discussing all aspects of the client’s financial life</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rPr>
              <a:t>Enhancing intergenerational communication</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rPr>
              <a:t>Risk tolerance</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rPr>
              <a:t>Banking and lending</a:t>
            </a:r>
          </a:p>
          <a:p>
            <a:pPr marL="177800" indent="-177800" fontAlgn="auto">
              <a:lnSpc>
                <a:spcPct val="90000"/>
              </a:lnSpc>
              <a:spcBef>
                <a:spcPts val="600"/>
              </a:spcBef>
              <a:spcAft>
                <a:spcPts val="0"/>
              </a:spcAft>
              <a:buFont typeface="Wingdings" panose="05000000000000000000" pitchFamily="2" charset="2"/>
              <a:buChar char="§"/>
            </a:pPr>
            <a:r>
              <a:rPr lang="en-US" sz="1400" b="0" dirty="0">
                <a:solidFill>
                  <a:srgbClr val="002D5B"/>
                </a:solidFill>
              </a:rPr>
              <a:t>Quarterly strategy meeting</a:t>
            </a:r>
            <a:endParaRPr lang="en-US" sz="1400" b="0" dirty="0">
              <a:solidFill>
                <a:srgbClr val="002D5B"/>
              </a:solidFill>
              <a:ea typeface="+mn-ea"/>
              <a:cs typeface="+mn-cs"/>
            </a:endParaRPr>
          </a:p>
        </p:txBody>
      </p:sp>
    </p:spTree>
    <p:extLst>
      <p:ext uri="{BB962C8B-B14F-4D97-AF65-F5344CB8AC3E}">
        <p14:creationId xmlns:p14="http://schemas.microsoft.com/office/powerpoint/2010/main" val="199610261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6"/>
                                        </p:tgtEl>
                                        <p:attrNameLst>
                                          <p:attrName>style.opacity</p:attrName>
                                        </p:attrNameLst>
                                      </p:cBhvr>
                                      <p:to>
                                        <p:strVal val="0.3"/>
                                      </p:to>
                                    </p:set>
                                    <p:animEffect filter="image" prLst="opacity: 0.3">
                                      <p:cBhvr rctx="IE">
                                        <p:cTn id="7" dur="indefinite"/>
                                        <p:tgtEl>
                                          <p:spTgt spid="6"/>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65">
                                            <p:txEl>
                                              <p:pRg st="0" end="0"/>
                                            </p:txEl>
                                          </p:spTgt>
                                        </p:tgtEl>
                                        <p:attrNameLst>
                                          <p:attrName>style.visibility</p:attrName>
                                        </p:attrNameLst>
                                      </p:cBhvr>
                                      <p:to>
                                        <p:strVal val="visible"/>
                                      </p:to>
                                    </p:set>
                                    <p:animEffect transition="in" filter="fade">
                                      <p:cBhvr>
                                        <p:cTn id="11" dur="500"/>
                                        <p:tgtEl>
                                          <p:spTgt spid="6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5">
                                            <p:txEl>
                                              <p:pRg st="1" end="1"/>
                                            </p:txEl>
                                          </p:spTgt>
                                        </p:tgtEl>
                                        <p:attrNameLst>
                                          <p:attrName>style.visibility</p:attrName>
                                        </p:attrNameLst>
                                      </p:cBhvr>
                                      <p:to>
                                        <p:strVal val="visible"/>
                                      </p:to>
                                    </p:set>
                                    <p:animEffect transition="in" filter="fade">
                                      <p:cBhvr>
                                        <p:cTn id="16" dur="500"/>
                                        <p:tgtEl>
                                          <p:spTgt spid="6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5">
                                            <p:txEl>
                                              <p:pRg st="2" end="2"/>
                                            </p:txEl>
                                          </p:spTgt>
                                        </p:tgtEl>
                                        <p:attrNameLst>
                                          <p:attrName>style.visibility</p:attrName>
                                        </p:attrNameLst>
                                      </p:cBhvr>
                                      <p:to>
                                        <p:strVal val="visible"/>
                                      </p:to>
                                    </p:set>
                                    <p:animEffect transition="in" filter="fade">
                                      <p:cBhvr>
                                        <p:cTn id="21" dur="500"/>
                                        <p:tgtEl>
                                          <p:spTgt spid="6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5">
                                            <p:txEl>
                                              <p:pRg st="3" end="3"/>
                                            </p:txEl>
                                          </p:spTgt>
                                        </p:tgtEl>
                                        <p:attrNameLst>
                                          <p:attrName>style.visibility</p:attrName>
                                        </p:attrNameLst>
                                      </p:cBhvr>
                                      <p:to>
                                        <p:strVal val="visible"/>
                                      </p:to>
                                    </p:set>
                                    <p:animEffect transition="in" filter="fade">
                                      <p:cBhvr>
                                        <p:cTn id="26" dur="500"/>
                                        <p:tgtEl>
                                          <p:spTgt spid="6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5">
                                            <p:txEl>
                                              <p:pRg st="4" end="4"/>
                                            </p:txEl>
                                          </p:spTgt>
                                        </p:tgtEl>
                                        <p:attrNameLst>
                                          <p:attrName>style.visibility</p:attrName>
                                        </p:attrNameLst>
                                      </p:cBhvr>
                                      <p:to>
                                        <p:strVal val="visible"/>
                                      </p:to>
                                    </p:set>
                                    <p:animEffect transition="in" filter="fade">
                                      <p:cBhvr>
                                        <p:cTn id="31" dur="500"/>
                                        <p:tgtEl>
                                          <p:spTgt spid="6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5">
                                            <p:txEl>
                                              <p:pRg st="5" end="5"/>
                                            </p:txEl>
                                          </p:spTgt>
                                        </p:tgtEl>
                                        <p:attrNameLst>
                                          <p:attrName>style.visibility</p:attrName>
                                        </p:attrNameLst>
                                      </p:cBhvr>
                                      <p:to>
                                        <p:strVal val="visible"/>
                                      </p:to>
                                    </p:set>
                                    <p:animEffect transition="in" filter="fade">
                                      <p:cBhvr>
                                        <p:cTn id="36" dur="500"/>
                                        <p:tgtEl>
                                          <p:spTgt spid="6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5">
                                            <p:txEl>
                                              <p:pRg st="6" end="6"/>
                                            </p:txEl>
                                          </p:spTgt>
                                        </p:tgtEl>
                                        <p:attrNameLst>
                                          <p:attrName>style.visibility</p:attrName>
                                        </p:attrNameLst>
                                      </p:cBhvr>
                                      <p:to>
                                        <p:strVal val="visible"/>
                                      </p:to>
                                    </p:set>
                                    <p:animEffect transition="in" filter="fade">
                                      <p:cBhvr>
                                        <p:cTn id="41" dur="500"/>
                                        <p:tgtEl>
                                          <p:spTgt spid="65">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5">
                                            <p:txEl>
                                              <p:pRg st="7" end="7"/>
                                            </p:txEl>
                                          </p:spTgt>
                                        </p:tgtEl>
                                        <p:attrNameLst>
                                          <p:attrName>style.visibility</p:attrName>
                                        </p:attrNameLst>
                                      </p:cBhvr>
                                      <p:to>
                                        <p:strVal val="visible"/>
                                      </p:to>
                                    </p:set>
                                    <p:animEffect transition="in" filter="fade">
                                      <p:cBhvr>
                                        <p:cTn id="46" dur="500"/>
                                        <p:tgtEl>
                                          <p:spTgt spid="65">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5">
                                            <p:txEl>
                                              <p:pRg st="8" end="8"/>
                                            </p:txEl>
                                          </p:spTgt>
                                        </p:tgtEl>
                                        <p:attrNameLst>
                                          <p:attrName>style.visibility</p:attrName>
                                        </p:attrNameLst>
                                      </p:cBhvr>
                                      <p:to>
                                        <p:strVal val="visible"/>
                                      </p:to>
                                    </p:set>
                                    <p:animEffect transition="in" filter="fade">
                                      <p:cBhvr>
                                        <p:cTn id="51" dur="500"/>
                                        <p:tgtEl>
                                          <p:spTgt spid="65">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8">
                                            <p:txEl>
                                              <p:pRg st="0" end="0"/>
                                            </p:txEl>
                                          </p:spTgt>
                                        </p:tgtEl>
                                        <p:attrNameLst>
                                          <p:attrName>style.visibility</p:attrName>
                                        </p:attrNameLst>
                                      </p:cBhvr>
                                      <p:to>
                                        <p:strVal val="visible"/>
                                      </p:to>
                                    </p:set>
                                    <p:animEffect transition="in" filter="fade">
                                      <p:cBhvr>
                                        <p:cTn id="61" dur="500"/>
                                        <p:tgtEl>
                                          <p:spTgt spid="38">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8">
                                            <p:txEl>
                                              <p:pRg st="1" end="1"/>
                                            </p:txEl>
                                          </p:spTgt>
                                        </p:tgtEl>
                                        <p:attrNameLst>
                                          <p:attrName>style.visibility</p:attrName>
                                        </p:attrNameLst>
                                      </p:cBhvr>
                                      <p:to>
                                        <p:strVal val="visible"/>
                                      </p:to>
                                    </p:set>
                                    <p:animEffect transition="in" filter="fade">
                                      <p:cBhvr>
                                        <p:cTn id="66" dur="500"/>
                                        <p:tgtEl>
                                          <p:spTgt spid="38">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8">
                                            <p:txEl>
                                              <p:pRg st="2" end="2"/>
                                            </p:txEl>
                                          </p:spTgt>
                                        </p:tgtEl>
                                        <p:attrNameLst>
                                          <p:attrName>style.visibility</p:attrName>
                                        </p:attrNameLst>
                                      </p:cBhvr>
                                      <p:to>
                                        <p:strVal val="visible"/>
                                      </p:to>
                                    </p:set>
                                    <p:animEffect transition="in" filter="fade">
                                      <p:cBhvr>
                                        <p:cTn id="71" dur="500"/>
                                        <p:tgtEl>
                                          <p:spTgt spid="38">
                                            <p:txEl>
                                              <p:pRg st="2" end="2"/>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8">
                                            <p:txEl>
                                              <p:pRg st="3" end="3"/>
                                            </p:txEl>
                                          </p:spTgt>
                                        </p:tgtEl>
                                        <p:attrNameLst>
                                          <p:attrName>style.visibility</p:attrName>
                                        </p:attrNameLst>
                                      </p:cBhvr>
                                      <p:to>
                                        <p:strVal val="visible"/>
                                      </p:to>
                                    </p:set>
                                    <p:animEffect transition="in" filter="fade">
                                      <p:cBhvr>
                                        <p:cTn id="76" dur="500"/>
                                        <p:tgtEl>
                                          <p:spTgt spid="38">
                                            <p:txEl>
                                              <p:pRg st="3" end="3"/>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8">
                                            <p:txEl>
                                              <p:pRg st="4" end="4"/>
                                            </p:txEl>
                                          </p:spTgt>
                                        </p:tgtEl>
                                        <p:attrNameLst>
                                          <p:attrName>style.visibility</p:attrName>
                                        </p:attrNameLst>
                                      </p:cBhvr>
                                      <p:to>
                                        <p:strVal val="visible"/>
                                      </p:to>
                                    </p:set>
                                    <p:animEffect transition="in" filter="fade">
                                      <p:cBhvr>
                                        <p:cTn id="81" dur="500"/>
                                        <p:tgtEl>
                                          <p:spTgt spid="38">
                                            <p:txEl>
                                              <p:pRg st="4" end="4"/>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8">
                                            <p:txEl>
                                              <p:pRg st="5" end="5"/>
                                            </p:txEl>
                                          </p:spTgt>
                                        </p:tgtEl>
                                        <p:attrNameLst>
                                          <p:attrName>style.visibility</p:attrName>
                                        </p:attrNameLst>
                                      </p:cBhvr>
                                      <p:to>
                                        <p:strVal val="visible"/>
                                      </p:to>
                                    </p:set>
                                    <p:animEffect transition="in" filter="fade">
                                      <p:cBhvr>
                                        <p:cTn id="86" dur="500"/>
                                        <p:tgtEl>
                                          <p:spTgt spid="38">
                                            <p:txEl>
                                              <p:pRg st="5" end="5"/>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62"/>
                                        </p:tgtEl>
                                        <p:attrNameLst>
                                          <p:attrName>style.visibility</p:attrName>
                                        </p:attrNameLst>
                                      </p:cBhvr>
                                      <p:to>
                                        <p:strVal val="visible"/>
                                      </p:to>
                                    </p:set>
                                    <p:animEffect transition="in" filter="fade">
                                      <p:cBhvr>
                                        <p:cTn id="91" dur="500"/>
                                        <p:tgtEl>
                                          <p:spTgt spid="6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39">
                                            <p:txEl>
                                              <p:pRg st="0" end="0"/>
                                            </p:txEl>
                                          </p:spTgt>
                                        </p:tgtEl>
                                        <p:attrNameLst>
                                          <p:attrName>style.visibility</p:attrName>
                                        </p:attrNameLst>
                                      </p:cBhvr>
                                      <p:to>
                                        <p:strVal val="visible"/>
                                      </p:to>
                                    </p:set>
                                    <p:animEffect transition="in" filter="fade">
                                      <p:cBhvr>
                                        <p:cTn id="96" dur="500"/>
                                        <p:tgtEl>
                                          <p:spTgt spid="39">
                                            <p:txEl>
                                              <p:pRg st="0" end="0"/>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39">
                                            <p:txEl>
                                              <p:pRg st="1" end="1"/>
                                            </p:txEl>
                                          </p:spTgt>
                                        </p:tgtEl>
                                        <p:attrNameLst>
                                          <p:attrName>style.visibility</p:attrName>
                                        </p:attrNameLst>
                                      </p:cBhvr>
                                      <p:to>
                                        <p:strVal val="visible"/>
                                      </p:to>
                                    </p:set>
                                    <p:animEffect transition="in" filter="fade">
                                      <p:cBhvr>
                                        <p:cTn id="101" dur="500"/>
                                        <p:tgtEl>
                                          <p:spTgt spid="39">
                                            <p:txEl>
                                              <p:pRg st="1" end="1"/>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9">
                                            <p:txEl>
                                              <p:pRg st="2" end="2"/>
                                            </p:txEl>
                                          </p:spTgt>
                                        </p:tgtEl>
                                        <p:attrNameLst>
                                          <p:attrName>style.visibility</p:attrName>
                                        </p:attrNameLst>
                                      </p:cBhvr>
                                      <p:to>
                                        <p:strVal val="visible"/>
                                      </p:to>
                                    </p:set>
                                    <p:animEffect transition="in" filter="fade">
                                      <p:cBhvr>
                                        <p:cTn id="106" dur="500"/>
                                        <p:tgtEl>
                                          <p:spTgt spid="39">
                                            <p:txEl>
                                              <p:pRg st="2" end="2"/>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39">
                                            <p:txEl>
                                              <p:pRg st="3" end="3"/>
                                            </p:txEl>
                                          </p:spTgt>
                                        </p:tgtEl>
                                        <p:attrNameLst>
                                          <p:attrName>style.visibility</p:attrName>
                                        </p:attrNameLst>
                                      </p:cBhvr>
                                      <p:to>
                                        <p:strVal val="visible"/>
                                      </p:to>
                                    </p:set>
                                    <p:animEffect transition="in" filter="fade">
                                      <p:cBhvr>
                                        <p:cTn id="111" dur="500"/>
                                        <p:tgtEl>
                                          <p:spTgt spid="39">
                                            <p:txEl>
                                              <p:pRg st="3" end="3"/>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9">
                                            <p:txEl>
                                              <p:pRg st="4" end="4"/>
                                            </p:txEl>
                                          </p:spTgt>
                                        </p:tgtEl>
                                        <p:attrNameLst>
                                          <p:attrName>style.visibility</p:attrName>
                                        </p:attrNameLst>
                                      </p:cBhvr>
                                      <p:to>
                                        <p:strVal val="visible"/>
                                      </p:to>
                                    </p:set>
                                    <p:animEffect transition="in" filter="fade">
                                      <p:cBhvr>
                                        <p:cTn id="116" dur="500"/>
                                        <p:tgtEl>
                                          <p:spTgt spid="39">
                                            <p:txEl>
                                              <p:pRg st="4" end="4"/>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39">
                                            <p:txEl>
                                              <p:pRg st="5" end="5"/>
                                            </p:txEl>
                                          </p:spTgt>
                                        </p:tgtEl>
                                        <p:attrNameLst>
                                          <p:attrName>style.visibility</p:attrName>
                                        </p:attrNameLst>
                                      </p:cBhvr>
                                      <p:to>
                                        <p:strVal val="visible"/>
                                      </p:to>
                                    </p:set>
                                    <p:animEffect transition="in" filter="fade">
                                      <p:cBhvr>
                                        <p:cTn id="119" dur="500"/>
                                        <p:tgtEl>
                                          <p:spTgt spid="39">
                                            <p:txEl>
                                              <p:pRg st="5" end="5"/>
                                            </p:tx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39">
                                            <p:txEl>
                                              <p:pRg st="6" end="6"/>
                                            </p:txEl>
                                          </p:spTgt>
                                        </p:tgtEl>
                                        <p:attrNameLst>
                                          <p:attrName>style.visibility</p:attrName>
                                        </p:attrNameLst>
                                      </p:cBhvr>
                                      <p:to>
                                        <p:strVal val="visible"/>
                                      </p:to>
                                    </p:set>
                                    <p:animEffect transition="in" filter="fade">
                                      <p:cBhvr>
                                        <p:cTn id="122" dur="500"/>
                                        <p:tgtEl>
                                          <p:spTgt spid="39">
                                            <p:txEl>
                                              <p:pRg st="6" end="6"/>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63"/>
                                        </p:tgtEl>
                                        <p:attrNameLst>
                                          <p:attrName>style.visibility</p:attrName>
                                        </p:attrNameLst>
                                      </p:cBhvr>
                                      <p:to>
                                        <p:strVal val="visible"/>
                                      </p:to>
                                    </p:set>
                                    <p:animEffect transition="in" filter="fade">
                                      <p:cBhvr>
                                        <p:cTn id="127" dur="500"/>
                                        <p:tgtEl>
                                          <p:spTgt spid="63"/>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64"/>
                                        </p:tgtEl>
                                        <p:attrNameLst>
                                          <p:attrName>style.visibility</p:attrName>
                                        </p:attrNameLst>
                                      </p:cBhvr>
                                      <p:to>
                                        <p:strVal val="visible"/>
                                      </p:to>
                                    </p:set>
                                    <p:animEffect transition="in" filter="fade">
                                      <p:cBhvr>
                                        <p:cTn id="13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uiExpand="1" build="allAtOnce"/>
      <p:bldP spid="39" grpId="0" uiExpand="1" build="allAtOnce"/>
      <p:bldP spid="43" grpId="0"/>
      <p:bldP spid="62" grpId="0"/>
      <p:bldP spid="63" grpId="0"/>
      <p:bldP spid="64" grpId="0"/>
      <p:bldP spid="65" grpId="0" uiExpand="1"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486576" y="1983719"/>
            <a:ext cx="8201025" cy="2816225"/>
            <a:chOff x="486576" y="1983719"/>
            <a:chExt cx="8201025" cy="2816225"/>
          </a:xfrm>
        </p:grpSpPr>
        <p:pic>
          <p:nvPicPr>
            <p:cNvPr id="31" name="Picture 9" descr="funnel">
              <a:extLst>
                <a:ext uri="{FF2B5EF4-FFF2-40B4-BE49-F238E27FC236}">
                  <a16:creationId xmlns:a16="http://schemas.microsoft.com/office/drawing/2014/main" id="{8F7F5837-EAC1-4EF8-8A30-5AB5B6E203C9}"/>
                </a:ext>
              </a:extLst>
            </p:cNvPr>
            <p:cNvPicPr>
              <a:picLocks noChangeAspect="1" noChangeArrowheads="1"/>
            </p:cNvPicPr>
            <p:nvPr/>
          </p:nvPicPr>
          <p:blipFill>
            <a:blip r:embed="rId3"/>
            <a:srcRect/>
            <a:stretch>
              <a:fillRect/>
            </a:stretch>
          </p:blipFill>
          <p:spPr bwMode="auto">
            <a:xfrm>
              <a:off x="486576" y="1983719"/>
              <a:ext cx="2587625" cy="2816225"/>
            </a:xfrm>
            <a:prstGeom prst="rect">
              <a:avLst/>
            </a:prstGeom>
            <a:noFill/>
            <a:ln w="9525">
              <a:noFill/>
              <a:miter lim="800000"/>
              <a:headEnd/>
              <a:tailEnd/>
            </a:ln>
          </p:spPr>
        </p:pic>
        <p:pic>
          <p:nvPicPr>
            <p:cNvPr id="32" name="Picture 10" descr="funnel">
              <a:extLst>
                <a:ext uri="{FF2B5EF4-FFF2-40B4-BE49-F238E27FC236}">
                  <a16:creationId xmlns:a16="http://schemas.microsoft.com/office/drawing/2014/main" id="{70F27487-86C1-4245-A364-C2EC9965B6A5}"/>
                </a:ext>
              </a:extLst>
            </p:cNvPr>
            <p:cNvPicPr>
              <a:picLocks noChangeAspect="1" noChangeArrowheads="1"/>
            </p:cNvPicPr>
            <p:nvPr/>
          </p:nvPicPr>
          <p:blipFill>
            <a:blip r:embed="rId3"/>
            <a:srcRect/>
            <a:stretch>
              <a:fillRect/>
            </a:stretch>
          </p:blipFill>
          <p:spPr bwMode="auto">
            <a:xfrm>
              <a:off x="3287712" y="1983719"/>
              <a:ext cx="2587625" cy="2816225"/>
            </a:xfrm>
            <a:prstGeom prst="rect">
              <a:avLst/>
            </a:prstGeom>
            <a:noFill/>
            <a:ln w="9525">
              <a:noFill/>
              <a:miter lim="800000"/>
              <a:headEnd/>
              <a:tailEnd/>
            </a:ln>
          </p:spPr>
        </p:pic>
        <p:pic>
          <p:nvPicPr>
            <p:cNvPr id="33" name="Picture 11" descr="funnel">
              <a:extLst>
                <a:ext uri="{FF2B5EF4-FFF2-40B4-BE49-F238E27FC236}">
                  <a16:creationId xmlns:a16="http://schemas.microsoft.com/office/drawing/2014/main" id="{A9693229-36EA-44A0-9299-5F33780C6AAF}"/>
                </a:ext>
              </a:extLst>
            </p:cNvPr>
            <p:cNvPicPr>
              <a:picLocks noChangeAspect="1" noChangeArrowheads="1"/>
            </p:cNvPicPr>
            <p:nvPr/>
          </p:nvPicPr>
          <p:blipFill>
            <a:blip r:embed="rId3"/>
            <a:srcRect/>
            <a:stretch>
              <a:fillRect/>
            </a:stretch>
          </p:blipFill>
          <p:spPr bwMode="auto">
            <a:xfrm>
              <a:off x="6099976" y="1983719"/>
              <a:ext cx="2587625" cy="2816225"/>
            </a:xfrm>
            <a:prstGeom prst="rect">
              <a:avLst/>
            </a:prstGeom>
            <a:noFill/>
            <a:ln w="9525">
              <a:noFill/>
              <a:miter lim="800000"/>
              <a:headEnd/>
              <a:tailEnd/>
            </a:ln>
          </p:spPr>
        </p:pic>
      </p:grpSp>
      <p:sp>
        <p:nvSpPr>
          <p:cNvPr id="37" name="TextBox 36">
            <a:extLst>
              <a:ext uri="{FF2B5EF4-FFF2-40B4-BE49-F238E27FC236}">
                <a16:creationId xmlns:a16="http://schemas.microsoft.com/office/drawing/2014/main" id="{E77616ED-F86F-4EFA-9BA6-FBDA28271AAC}"/>
              </a:ext>
            </a:extLst>
          </p:cNvPr>
          <p:cNvSpPr txBox="1"/>
          <p:nvPr/>
        </p:nvSpPr>
        <p:spPr>
          <a:xfrm>
            <a:off x="469748" y="1425709"/>
            <a:ext cx="2587625"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Goals-based </a:t>
            </a:r>
          </a:p>
          <a:p>
            <a:r>
              <a:rPr lang="en-US" dirty="0"/>
              <a:t>wealth management</a:t>
            </a:r>
          </a:p>
        </p:txBody>
      </p:sp>
      <p:sp>
        <p:nvSpPr>
          <p:cNvPr id="38" name="TextBox 37">
            <a:extLst>
              <a:ext uri="{FF2B5EF4-FFF2-40B4-BE49-F238E27FC236}">
                <a16:creationId xmlns:a16="http://schemas.microsoft.com/office/drawing/2014/main" id="{88F1D190-A23E-4491-96F3-CB7C3E4E0C36}"/>
              </a:ext>
            </a:extLst>
          </p:cNvPr>
          <p:cNvSpPr txBox="1"/>
          <p:nvPr/>
        </p:nvSpPr>
        <p:spPr>
          <a:xfrm>
            <a:off x="3829266" y="1425709"/>
            <a:ext cx="1530419"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Personalized</a:t>
            </a:r>
          </a:p>
          <a:p>
            <a:r>
              <a:rPr lang="en-US" dirty="0"/>
              <a:t>advice</a:t>
            </a:r>
          </a:p>
        </p:txBody>
      </p:sp>
      <p:sp>
        <p:nvSpPr>
          <p:cNvPr id="39" name="TextBox 38">
            <a:extLst>
              <a:ext uri="{FF2B5EF4-FFF2-40B4-BE49-F238E27FC236}">
                <a16:creationId xmlns:a16="http://schemas.microsoft.com/office/drawing/2014/main" id="{91D0C680-6042-4FFD-BC8C-8787A83228D6}"/>
              </a:ext>
            </a:extLst>
          </p:cNvPr>
          <p:cNvSpPr txBox="1"/>
          <p:nvPr/>
        </p:nvSpPr>
        <p:spPr>
          <a:xfrm>
            <a:off x="6705600" y="1425709"/>
            <a:ext cx="1439112"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Intellectual </a:t>
            </a:r>
          </a:p>
          <a:p>
            <a:r>
              <a:rPr lang="en-US" dirty="0"/>
              <a:t>capital</a:t>
            </a:r>
          </a:p>
        </p:txBody>
      </p:sp>
      <p:sp>
        <p:nvSpPr>
          <p:cNvPr id="43" name="Text Box 19">
            <a:extLst>
              <a:ext uri="{FF2B5EF4-FFF2-40B4-BE49-F238E27FC236}">
                <a16:creationId xmlns:a16="http://schemas.microsoft.com/office/drawing/2014/main" id="{76DCBAEC-B272-4C5A-AF11-BA25A8BD92E8}"/>
              </a:ext>
            </a:extLst>
          </p:cNvPr>
          <p:cNvSpPr txBox="1">
            <a:spLocks noChangeArrowheads="1"/>
          </p:cNvSpPr>
          <p:nvPr/>
        </p:nvSpPr>
        <p:spPr bwMode="auto">
          <a:xfrm>
            <a:off x="3735639" y="5875252"/>
            <a:ext cx="1717675" cy="503238"/>
          </a:xfrm>
          <a:prstGeom prst="rect">
            <a:avLst/>
          </a:prstGeom>
          <a:solidFill>
            <a:schemeClr val="folHlink"/>
          </a:solidFill>
          <a:ln w="9525">
            <a:noFill/>
            <a:miter lim="800000"/>
            <a:headEnd/>
            <a:tailEnd/>
          </a:ln>
        </p:spPr>
        <p:txBody>
          <a:bodyPr wrap="square" lIns="182880" tIns="91440" rIns="182880" bIns="13716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Arial Unicode MS" pitchFamily="34" charset="-128"/>
                <a:cs typeface="Arial Unicode MS" pitchFamily="34" charset="-128"/>
              </a:rPr>
              <a:t>   ____%</a:t>
            </a:r>
          </a:p>
        </p:txBody>
      </p:sp>
      <p:sp>
        <p:nvSpPr>
          <p:cNvPr id="44" name="AutoShape 20">
            <a:extLst>
              <a:ext uri="{FF2B5EF4-FFF2-40B4-BE49-F238E27FC236}">
                <a16:creationId xmlns:a16="http://schemas.microsoft.com/office/drawing/2014/main" id="{D8B80C4F-AB88-4ED4-A9ED-F0E78C1AB173}"/>
              </a:ext>
            </a:extLst>
          </p:cNvPr>
          <p:cNvSpPr>
            <a:spLocks noChangeArrowheads="1"/>
          </p:cNvSpPr>
          <p:nvPr/>
        </p:nvSpPr>
        <p:spPr bwMode="auto">
          <a:xfrm>
            <a:off x="4264276" y="4567425"/>
            <a:ext cx="661988" cy="1155700"/>
          </a:xfrm>
          <a:prstGeom prst="downArrow">
            <a:avLst>
              <a:gd name="adj1" fmla="val 50000"/>
              <a:gd name="adj2" fmla="val 43645"/>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5" name="AutoShape 21">
            <a:extLst>
              <a:ext uri="{FF2B5EF4-FFF2-40B4-BE49-F238E27FC236}">
                <a16:creationId xmlns:a16="http://schemas.microsoft.com/office/drawing/2014/main" id="{24A6B8CA-1D18-4915-AEBB-381A951CB1A3}"/>
              </a:ext>
            </a:extLst>
          </p:cNvPr>
          <p:cNvSpPr>
            <a:spLocks noChangeArrowheads="1"/>
          </p:cNvSpPr>
          <p:nvPr/>
        </p:nvSpPr>
        <p:spPr bwMode="auto">
          <a:xfrm rot="18900000">
            <a:off x="2006600" y="4257862"/>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6" name="AutoShape 22">
            <a:extLst>
              <a:ext uri="{FF2B5EF4-FFF2-40B4-BE49-F238E27FC236}">
                <a16:creationId xmlns:a16="http://schemas.microsoft.com/office/drawing/2014/main" id="{26A4DA90-B8BD-4814-9E80-8B7868D453E6}"/>
              </a:ext>
            </a:extLst>
          </p:cNvPr>
          <p:cNvSpPr>
            <a:spLocks noChangeArrowheads="1"/>
          </p:cNvSpPr>
          <p:nvPr/>
        </p:nvSpPr>
        <p:spPr bwMode="auto">
          <a:xfrm rot="2700000">
            <a:off x="6494462" y="4235637"/>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A72B4C75-513D-4969-B8B4-6A1BBC0CF6FD}"/>
              </a:ext>
            </a:extLst>
          </p:cNvPr>
          <p:cNvSpPr/>
          <p:nvPr/>
        </p:nvSpPr>
        <p:spPr>
          <a:xfrm>
            <a:off x="3308897" y="2045021"/>
            <a:ext cx="2587704" cy="3927229"/>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All advice will be based on a formal and focused financial  life plan that will help you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reach your retirement, estate planning, and charitable goals </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Investment and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manager </a:t>
            </a:r>
            <a:r>
              <a:rPr lang="en-US" sz="1400" b="0" noProof="0" dirty="0">
                <a:solidFill>
                  <a:srgbClr val="002D5B"/>
                </a:solidFill>
              </a:rPr>
              <a:t>r</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esearch </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Build investment </a:t>
            </a:r>
            <a:r>
              <a:rPr lang="en-US" sz="1400" b="0" noProof="0" dirty="0">
                <a:solidFill>
                  <a:srgbClr val="002D5B"/>
                </a:solidFill>
              </a:rPr>
              <a:t>p</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lan</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Monitor performance and results – vs. client’s stated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goals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to help you avoid </a:t>
            </a:r>
            <a:b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b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costly mistakes</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Stress test the portfolio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2 times per year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Quarterly investment </a:t>
            </a:r>
            <a:r>
              <a:rPr lang="en-US" sz="1400" b="0" noProof="0" dirty="0">
                <a:solidFill>
                  <a:srgbClr val="002D5B"/>
                </a:solidFill>
              </a:rPr>
              <a:t>o</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utlook</a:t>
            </a:r>
          </a:p>
          <a:p>
            <a:pPr marL="177800" marR="0" lvl="0" indent="-177800" algn="l" defTabSz="914400" rtl="0" eaLnBrk="0" fontAlgn="base" latinLnBrk="0" hangingPunct="0">
              <a:lnSpc>
                <a:spcPct val="90000"/>
              </a:lnSpc>
              <a:spcBef>
                <a:spcPts val="60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endParaRP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A845CDA7-749D-4642-8431-AF172A730408}"/>
              </a:ext>
            </a:extLst>
          </p:cNvPr>
          <p:cNvSpPr/>
          <p:nvPr/>
        </p:nvSpPr>
        <p:spPr>
          <a:xfrm>
            <a:off x="6138566" y="2045021"/>
            <a:ext cx="2801954" cy="3213187"/>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Team experience –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niches </a:t>
            </a:r>
            <a:r>
              <a:rPr lang="en-US" sz="1400" b="0" noProof="0" dirty="0">
                <a:solidFill>
                  <a:srgbClr val="002D5B"/>
                </a:solidFill>
              </a:rPr>
              <a:t>d</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esignations, years in business</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**Benefit to the client**</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Family advisor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Technology assistant</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Regular in-person communication</a:t>
            </a:r>
          </a:p>
          <a:p>
            <a:pPr marL="177800" marR="0" lvl="0" indent="-177800" algn="l" defTabSz="914400" rtl="0" eaLnBrk="0" fontAlgn="base" latinLnBrk="0" hangingPunct="0">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Your personal CFO. If a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decision involves anything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with a $, please come to me </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Social Security questions</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Pension questions</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Refinancing or paying </a:t>
            </a:r>
            <a:b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b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off a mortgage</a:t>
            </a:r>
            <a:endPar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endParaRPr>
          </a:p>
        </p:txBody>
      </p:sp>
      <p:sp>
        <p:nvSpPr>
          <p:cNvPr id="50196" name="Rectangle 20"/>
          <p:cNvSpPr>
            <a:spLocks noGrp="1" noChangeArrowheads="1"/>
          </p:cNvSpPr>
          <p:nvPr>
            <p:ph type="title"/>
          </p:nvPr>
        </p:nvSpPr>
        <p:spPr/>
        <p:txBody>
          <a:bodyPr/>
          <a:lstStyle/>
          <a:p>
            <a:pPr>
              <a:defRPr/>
            </a:pPr>
            <a:r>
              <a:rPr lang="en-US" dirty="0"/>
              <a:t>Your core story—Baby Boomers </a:t>
            </a:r>
          </a:p>
        </p:txBody>
      </p:sp>
      <p:sp>
        <p:nvSpPr>
          <p:cNvPr id="3" name="Rectangle 2">
            <a:extLst>
              <a:ext uri="{FF2B5EF4-FFF2-40B4-BE49-F238E27FC236}">
                <a16:creationId xmlns:a16="http://schemas.microsoft.com/office/drawing/2014/main" id="{A781CDB9-1522-4D8A-9171-A9F310D6045F}"/>
              </a:ext>
            </a:extLst>
          </p:cNvPr>
          <p:cNvSpPr/>
          <p:nvPr/>
        </p:nvSpPr>
        <p:spPr>
          <a:xfrm>
            <a:off x="586605" y="2045021"/>
            <a:ext cx="2447152" cy="3268587"/>
          </a:xfrm>
          <a:prstGeom prst="rect">
            <a:avLst/>
          </a:prstGeom>
        </p:spPr>
        <p:txBody>
          <a:bodyPr wrap="square">
            <a:spAutoFit/>
          </a:bodyPr>
          <a:lstStyle/>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Maximize all of your hard work and savings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Understanding client’s life priorities –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and plan for </a:t>
            </a:r>
            <a:b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b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what’s next</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Identifying family values </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Setting legacy goals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Enhancing intergenerational communication</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Understanding what wealth means to the family</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Discussing all aspects of the client’s financial life –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from </a:t>
            </a:r>
            <a:b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b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a holistic standpoint</a:t>
            </a:r>
          </a:p>
        </p:txBody>
      </p:sp>
      <p:sp>
        <p:nvSpPr>
          <p:cNvPr id="26" name="Text Box 16">
            <a:extLst>
              <a:ext uri="{FF2B5EF4-FFF2-40B4-BE49-F238E27FC236}">
                <a16:creationId xmlns:a16="http://schemas.microsoft.com/office/drawing/2014/main" id="{73B2DFF0-F18E-436D-B603-6FC1579E8C47}"/>
              </a:ext>
            </a:extLst>
          </p:cNvPr>
          <p:cNvSpPr txBox="1">
            <a:spLocks noChangeArrowheads="1"/>
          </p:cNvSpPr>
          <p:nvPr/>
        </p:nvSpPr>
        <p:spPr bwMode="auto">
          <a:xfrm>
            <a:off x="1399167" y="5495703"/>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7" name="Text Box 17">
            <a:extLst>
              <a:ext uri="{FF2B5EF4-FFF2-40B4-BE49-F238E27FC236}">
                <a16:creationId xmlns:a16="http://schemas.microsoft.com/office/drawing/2014/main" id="{93530C7A-528A-4BDA-82B2-EE192B8764FB}"/>
              </a:ext>
            </a:extLst>
          </p:cNvPr>
          <p:cNvSpPr txBox="1">
            <a:spLocks noChangeArrowheads="1"/>
          </p:cNvSpPr>
          <p:nvPr/>
        </p:nvSpPr>
        <p:spPr bwMode="auto">
          <a:xfrm>
            <a:off x="4221985"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8" name="Text Box 18">
            <a:extLst>
              <a:ext uri="{FF2B5EF4-FFF2-40B4-BE49-F238E27FC236}">
                <a16:creationId xmlns:a16="http://schemas.microsoft.com/office/drawing/2014/main" id="{F973AD09-78A7-429C-AEB4-F777964F51EA}"/>
              </a:ext>
            </a:extLst>
          </p:cNvPr>
          <p:cNvSpPr txBox="1">
            <a:spLocks noChangeArrowheads="1"/>
          </p:cNvSpPr>
          <p:nvPr/>
        </p:nvSpPr>
        <p:spPr bwMode="auto">
          <a:xfrm>
            <a:off x="7057440"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Tree>
    <p:extLst>
      <p:ext uri="{BB962C8B-B14F-4D97-AF65-F5344CB8AC3E}">
        <p14:creationId xmlns:p14="http://schemas.microsoft.com/office/powerpoint/2010/main" val="142349060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0"/>
                                        </p:tgtEl>
                                        <p:attrNameLst>
                                          <p:attrName>style.opacity</p:attrName>
                                        </p:attrNameLst>
                                      </p:cBhvr>
                                      <p:to>
                                        <p:strVal val="0.3"/>
                                      </p:to>
                                    </p:set>
                                    <p:animEffect filter="image" prLst="opacity: 0.3">
                                      <p:cBhvr rctx="IE">
                                        <p:cTn id="7" dur="indefinite"/>
                                        <p:tgtEl>
                                          <p:spTgt spid="30"/>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486576" y="1983719"/>
            <a:ext cx="8201025" cy="2816225"/>
            <a:chOff x="486576" y="1983719"/>
            <a:chExt cx="8201025" cy="2816225"/>
          </a:xfrm>
        </p:grpSpPr>
        <p:pic>
          <p:nvPicPr>
            <p:cNvPr id="31" name="Picture 9" descr="funnel">
              <a:extLst>
                <a:ext uri="{FF2B5EF4-FFF2-40B4-BE49-F238E27FC236}">
                  <a16:creationId xmlns:a16="http://schemas.microsoft.com/office/drawing/2014/main" id="{8F7F5837-EAC1-4EF8-8A30-5AB5B6E203C9}"/>
                </a:ext>
              </a:extLst>
            </p:cNvPr>
            <p:cNvPicPr>
              <a:picLocks noChangeAspect="1" noChangeArrowheads="1"/>
            </p:cNvPicPr>
            <p:nvPr/>
          </p:nvPicPr>
          <p:blipFill>
            <a:blip r:embed="rId3"/>
            <a:srcRect/>
            <a:stretch>
              <a:fillRect/>
            </a:stretch>
          </p:blipFill>
          <p:spPr bwMode="auto">
            <a:xfrm>
              <a:off x="486576" y="1983719"/>
              <a:ext cx="2587625" cy="2816225"/>
            </a:xfrm>
            <a:prstGeom prst="rect">
              <a:avLst/>
            </a:prstGeom>
            <a:noFill/>
            <a:ln w="9525">
              <a:noFill/>
              <a:miter lim="800000"/>
              <a:headEnd/>
              <a:tailEnd/>
            </a:ln>
          </p:spPr>
        </p:pic>
        <p:pic>
          <p:nvPicPr>
            <p:cNvPr id="32" name="Picture 10" descr="funnel">
              <a:extLst>
                <a:ext uri="{FF2B5EF4-FFF2-40B4-BE49-F238E27FC236}">
                  <a16:creationId xmlns:a16="http://schemas.microsoft.com/office/drawing/2014/main" id="{70F27487-86C1-4245-A364-C2EC9965B6A5}"/>
                </a:ext>
              </a:extLst>
            </p:cNvPr>
            <p:cNvPicPr>
              <a:picLocks noChangeAspect="1" noChangeArrowheads="1"/>
            </p:cNvPicPr>
            <p:nvPr/>
          </p:nvPicPr>
          <p:blipFill>
            <a:blip r:embed="rId3"/>
            <a:srcRect/>
            <a:stretch>
              <a:fillRect/>
            </a:stretch>
          </p:blipFill>
          <p:spPr bwMode="auto">
            <a:xfrm>
              <a:off x="3287712" y="1983719"/>
              <a:ext cx="2587625" cy="2816225"/>
            </a:xfrm>
            <a:prstGeom prst="rect">
              <a:avLst/>
            </a:prstGeom>
            <a:noFill/>
            <a:ln w="9525">
              <a:noFill/>
              <a:miter lim="800000"/>
              <a:headEnd/>
              <a:tailEnd/>
            </a:ln>
          </p:spPr>
        </p:pic>
        <p:pic>
          <p:nvPicPr>
            <p:cNvPr id="33" name="Picture 11" descr="funnel">
              <a:extLst>
                <a:ext uri="{FF2B5EF4-FFF2-40B4-BE49-F238E27FC236}">
                  <a16:creationId xmlns:a16="http://schemas.microsoft.com/office/drawing/2014/main" id="{A9693229-36EA-44A0-9299-5F33780C6AAF}"/>
                </a:ext>
              </a:extLst>
            </p:cNvPr>
            <p:cNvPicPr>
              <a:picLocks noChangeAspect="1" noChangeArrowheads="1"/>
            </p:cNvPicPr>
            <p:nvPr/>
          </p:nvPicPr>
          <p:blipFill>
            <a:blip r:embed="rId3"/>
            <a:srcRect/>
            <a:stretch>
              <a:fillRect/>
            </a:stretch>
          </p:blipFill>
          <p:spPr bwMode="auto">
            <a:xfrm>
              <a:off x="6099976" y="1983719"/>
              <a:ext cx="2587625" cy="2816225"/>
            </a:xfrm>
            <a:prstGeom prst="rect">
              <a:avLst/>
            </a:prstGeom>
            <a:noFill/>
            <a:ln w="9525">
              <a:noFill/>
              <a:miter lim="800000"/>
              <a:headEnd/>
              <a:tailEnd/>
            </a:ln>
          </p:spPr>
        </p:pic>
      </p:grpSp>
      <p:sp>
        <p:nvSpPr>
          <p:cNvPr id="37" name="TextBox 36">
            <a:extLst>
              <a:ext uri="{FF2B5EF4-FFF2-40B4-BE49-F238E27FC236}">
                <a16:creationId xmlns:a16="http://schemas.microsoft.com/office/drawing/2014/main" id="{E77616ED-F86F-4EFA-9BA6-FBDA28271AAC}"/>
              </a:ext>
            </a:extLst>
          </p:cNvPr>
          <p:cNvSpPr txBox="1"/>
          <p:nvPr/>
        </p:nvSpPr>
        <p:spPr>
          <a:xfrm>
            <a:off x="469748" y="1425709"/>
            <a:ext cx="2587625"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Goals-based </a:t>
            </a:r>
          </a:p>
          <a:p>
            <a:r>
              <a:rPr lang="en-US" dirty="0"/>
              <a:t>wealth management</a:t>
            </a:r>
          </a:p>
        </p:txBody>
      </p:sp>
      <p:sp>
        <p:nvSpPr>
          <p:cNvPr id="38" name="TextBox 37">
            <a:extLst>
              <a:ext uri="{FF2B5EF4-FFF2-40B4-BE49-F238E27FC236}">
                <a16:creationId xmlns:a16="http://schemas.microsoft.com/office/drawing/2014/main" id="{88F1D190-A23E-4491-96F3-CB7C3E4E0C36}"/>
              </a:ext>
            </a:extLst>
          </p:cNvPr>
          <p:cNvSpPr txBox="1"/>
          <p:nvPr/>
        </p:nvSpPr>
        <p:spPr>
          <a:xfrm>
            <a:off x="3829266" y="1425709"/>
            <a:ext cx="1530419"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Personalized</a:t>
            </a:r>
          </a:p>
          <a:p>
            <a:r>
              <a:rPr lang="en-US" dirty="0"/>
              <a:t>advice</a:t>
            </a:r>
          </a:p>
        </p:txBody>
      </p:sp>
      <p:sp>
        <p:nvSpPr>
          <p:cNvPr id="39" name="TextBox 38">
            <a:extLst>
              <a:ext uri="{FF2B5EF4-FFF2-40B4-BE49-F238E27FC236}">
                <a16:creationId xmlns:a16="http://schemas.microsoft.com/office/drawing/2014/main" id="{91D0C680-6042-4FFD-BC8C-8787A83228D6}"/>
              </a:ext>
            </a:extLst>
          </p:cNvPr>
          <p:cNvSpPr txBox="1"/>
          <p:nvPr/>
        </p:nvSpPr>
        <p:spPr>
          <a:xfrm>
            <a:off x="6705600" y="1425709"/>
            <a:ext cx="1439112"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Intellectual </a:t>
            </a:r>
          </a:p>
          <a:p>
            <a:r>
              <a:rPr lang="en-US" dirty="0"/>
              <a:t>capital</a:t>
            </a:r>
          </a:p>
        </p:txBody>
      </p:sp>
      <p:sp>
        <p:nvSpPr>
          <p:cNvPr id="43" name="Text Box 19">
            <a:extLst>
              <a:ext uri="{FF2B5EF4-FFF2-40B4-BE49-F238E27FC236}">
                <a16:creationId xmlns:a16="http://schemas.microsoft.com/office/drawing/2014/main" id="{76DCBAEC-B272-4C5A-AF11-BA25A8BD92E8}"/>
              </a:ext>
            </a:extLst>
          </p:cNvPr>
          <p:cNvSpPr txBox="1">
            <a:spLocks noChangeArrowheads="1"/>
          </p:cNvSpPr>
          <p:nvPr/>
        </p:nvSpPr>
        <p:spPr bwMode="auto">
          <a:xfrm>
            <a:off x="3735639" y="5875252"/>
            <a:ext cx="1717675" cy="503238"/>
          </a:xfrm>
          <a:prstGeom prst="rect">
            <a:avLst/>
          </a:prstGeom>
          <a:solidFill>
            <a:schemeClr val="folHlink"/>
          </a:solidFill>
          <a:ln w="9525">
            <a:noFill/>
            <a:miter lim="800000"/>
            <a:headEnd/>
            <a:tailEnd/>
          </a:ln>
        </p:spPr>
        <p:txBody>
          <a:bodyPr wrap="square" lIns="182880" tIns="91440" rIns="182880" bIns="13716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Arial Unicode MS" pitchFamily="34" charset="-128"/>
                <a:cs typeface="Arial Unicode MS" pitchFamily="34" charset="-128"/>
              </a:rPr>
              <a:t>   ____%</a:t>
            </a:r>
          </a:p>
        </p:txBody>
      </p:sp>
      <p:sp>
        <p:nvSpPr>
          <p:cNvPr id="44" name="AutoShape 20">
            <a:extLst>
              <a:ext uri="{FF2B5EF4-FFF2-40B4-BE49-F238E27FC236}">
                <a16:creationId xmlns:a16="http://schemas.microsoft.com/office/drawing/2014/main" id="{D8B80C4F-AB88-4ED4-A9ED-F0E78C1AB173}"/>
              </a:ext>
            </a:extLst>
          </p:cNvPr>
          <p:cNvSpPr>
            <a:spLocks noChangeArrowheads="1"/>
          </p:cNvSpPr>
          <p:nvPr/>
        </p:nvSpPr>
        <p:spPr bwMode="auto">
          <a:xfrm>
            <a:off x="4264276" y="4567425"/>
            <a:ext cx="661988" cy="1155700"/>
          </a:xfrm>
          <a:prstGeom prst="downArrow">
            <a:avLst>
              <a:gd name="adj1" fmla="val 50000"/>
              <a:gd name="adj2" fmla="val 43645"/>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5" name="AutoShape 21">
            <a:extLst>
              <a:ext uri="{FF2B5EF4-FFF2-40B4-BE49-F238E27FC236}">
                <a16:creationId xmlns:a16="http://schemas.microsoft.com/office/drawing/2014/main" id="{24A6B8CA-1D18-4915-AEBB-381A951CB1A3}"/>
              </a:ext>
            </a:extLst>
          </p:cNvPr>
          <p:cNvSpPr>
            <a:spLocks noChangeArrowheads="1"/>
          </p:cNvSpPr>
          <p:nvPr/>
        </p:nvSpPr>
        <p:spPr bwMode="auto">
          <a:xfrm rot="18900000">
            <a:off x="2006600" y="4257862"/>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6" name="AutoShape 22">
            <a:extLst>
              <a:ext uri="{FF2B5EF4-FFF2-40B4-BE49-F238E27FC236}">
                <a16:creationId xmlns:a16="http://schemas.microsoft.com/office/drawing/2014/main" id="{26A4DA90-B8BD-4814-9E80-8B7868D453E6}"/>
              </a:ext>
            </a:extLst>
          </p:cNvPr>
          <p:cNvSpPr>
            <a:spLocks noChangeArrowheads="1"/>
          </p:cNvSpPr>
          <p:nvPr/>
        </p:nvSpPr>
        <p:spPr bwMode="auto">
          <a:xfrm rot="2700000">
            <a:off x="6494462" y="4235637"/>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A72B4C75-513D-4969-B8B4-6A1BBC0CF6FD}"/>
              </a:ext>
            </a:extLst>
          </p:cNvPr>
          <p:cNvSpPr/>
          <p:nvPr/>
        </p:nvSpPr>
        <p:spPr>
          <a:xfrm>
            <a:off x="3321130" y="2046402"/>
            <a:ext cx="2678019" cy="3793987"/>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All advice will be based on a formal and focused financial  life plan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that considers your risk tolerance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and will adapt with client’s changing life priorities</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Investment and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manager research </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Work with you to build a transparent</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 investment </a:t>
            </a:r>
            <a:r>
              <a:rPr lang="en-US" sz="1400" b="0" noProof="0" dirty="0">
                <a:solidFill>
                  <a:srgbClr val="002D5B"/>
                </a:solidFill>
              </a:rPr>
              <a:t>p</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lan</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Monitor performance and results – vs. client’s stated goals</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Stress test the portfolio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2 times per year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Quarterly investment </a:t>
            </a:r>
            <a:r>
              <a:rPr lang="en-US" sz="1400" b="0" noProof="0" dirty="0">
                <a:solidFill>
                  <a:srgbClr val="002D5B"/>
                </a:solidFill>
              </a:rPr>
              <a:t>o</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utlook</a:t>
            </a:r>
          </a:p>
          <a:p>
            <a:pPr marL="177800" marR="0" lvl="0" indent="-177800" algn="l" defTabSz="914400" rtl="0" eaLnBrk="0" fontAlgn="base" latinLnBrk="0" hangingPunct="0">
              <a:lnSpc>
                <a:spcPct val="90000"/>
              </a:lnSpc>
              <a:spcBef>
                <a:spcPts val="600"/>
              </a:spcBef>
              <a:spcAft>
                <a:spcPts val="0"/>
              </a:spcAft>
              <a:buClrTx/>
              <a:buSzTx/>
              <a:buFont typeface="Wingdings" panose="05000000000000000000" pitchFamily="2" charset="2"/>
              <a:buChar char="§"/>
              <a:tabLst/>
              <a:defRPr/>
            </a:pPr>
            <a:endParaRPr kumimoji="0" lang="en-US" sz="788"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endParaRP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endParaRPr kumimoji="0" lang="en-US" sz="105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A845CDA7-749D-4642-8431-AF172A730408}"/>
              </a:ext>
            </a:extLst>
          </p:cNvPr>
          <p:cNvSpPr/>
          <p:nvPr/>
        </p:nvSpPr>
        <p:spPr>
          <a:xfrm>
            <a:off x="6142904" y="2046402"/>
            <a:ext cx="2781756" cy="3547638"/>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Team experience –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niches</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designations, years in business</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**Benefit to the client**</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Family advisor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sng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Technology assistant</a:t>
            </a:r>
          </a:p>
          <a:p>
            <a:pPr marL="177800" marR="0" lvl="0" indent="-177800" algn="l" defTabSz="914400" rtl="0" eaLnBrk="0" fontAlgn="base" latinLnBrk="0" hangingPunct="0">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Your personal CFO. If a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decision involves anything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with a $,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please come to </a:t>
            </a:r>
            <a:b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b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me to help make the best decisions for you</a:t>
            </a:r>
          </a:p>
          <a:p>
            <a:pPr marL="401638" marR="0" lvl="1" indent="-169863"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0" i="0" u="none" strike="sng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Social Security questions</a:t>
            </a:r>
          </a:p>
          <a:p>
            <a:pPr marL="401638" marR="0" lvl="1" indent="-169863"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Planning for future </a:t>
            </a:r>
            <a:b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b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family expenses</a:t>
            </a:r>
            <a:endPar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endParaRPr>
          </a:p>
          <a:p>
            <a:pPr marL="401638" marR="0" lvl="1" indent="-169863"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Pension questions</a:t>
            </a:r>
          </a:p>
          <a:p>
            <a:pPr marL="401638" marR="0" lvl="1" indent="-169863"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Refinancing or paying </a:t>
            </a:r>
            <a:br>
              <a:rPr kumimoji="0" lang="en-US" sz="13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3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off a mortgage</a:t>
            </a:r>
            <a:endParaRPr kumimoji="0" lang="en-US" sz="1300" b="0" i="0" u="none" strike="noStrike" kern="1200" cap="none" spc="0" normalizeH="0" baseline="0" noProof="0" dirty="0">
              <a:ln>
                <a:noFill/>
              </a:ln>
              <a:solidFill>
                <a:srgbClr val="002D5B"/>
              </a:solidFill>
              <a:effectLst/>
              <a:uLnTx/>
              <a:uFillTx/>
              <a:latin typeface="Calibri" pitchFamily="34" charset="0"/>
              <a:ea typeface="Arial Unicode MS" pitchFamily="34" charset="-128"/>
            </a:endParaRPr>
          </a:p>
        </p:txBody>
      </p:sp>
      <p:sp>
        <p:nvSpPr>
          <p:cNvPr id="50196" name="Rectangle 20"/>
          <p:cNvSpPr>
            <a:spLocks noGrp="1" noChangeArrowheads="1"/>
          </p:cNvSpPr>
          <p:nvPr>
            <p:ph type="title"/>
          </p:nvPr>
        </p:nvSpPr>
        <p:spPr/>
        <p:txBody>
          <a:bodyPr/>
          <a:lstStyle/>
          <a:p>
            <a:pPr>
              <a:defRPr/>
            </a:pPr>
            <a:r>
              <a:rPr lang="en-US" dirty="0"/>
              <a:t>Your core story—Generation X</a:t>
            </a:r>
          </a:p>
        </p:txBody>
      </p:sp>
      <p:sp>
        <p:nvSpPr>
          <p:cNvPr id="3" name="Rectangle 2">
            <a:extLst>
              <a:ext uri="{FF2B5EF4-FFF2-40B4-BE49-F238E27FC236}">
                <a16:creationId xmlns:a16="http://schemas.microsoft.com/office/drawing/2014/main" id="{A781CDB9-1522-4D8A-9171-A9F310D6045F}"/>
              </a:ext>
            </a:extLst>
          </p:cNvPr>
          <p:cNvSpPr/>
          <p:nvPr/>
        </p:nvSpPr>
        <p:spPr>
          <a:xfrm>
            <a:off x="565076" y="2046402"/>
            <a:ext cx="2618004" cy="2803844"/>
          </a:xfrm>
          <a:prstGeom prst="rect">
            <a:avLst/>
          </a:prstGeom>
        </p:spPr>
        <p:txBody>
          <a:bodyPr wrap="square">
            <a:spAutoFit/>
          </a:bodyPr>
          <a:lstStyle/>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Collaborate</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 to understand client’s life priorities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Identifying family values </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Setting legacy goals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Enhancing intergenerational communication</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Understanding what wealth means to the family</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Discussing all aspects of the client’s financial life –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through education of the planning process</a:t>
            </a:r>
          </a:p>
        </p:txBody>
      </p:sp>
      <p:sp>
        <p:nvSpPr>
          <p:cNvPr id="26" name="Text Box 16">
            <a:extLst>
              <a:ext uri="{FF2B5EF4-FFF2-40B4-BE49-F238E27FC236}">
                <a16:creationId xmlns:a16="http://schemas.microsoft.com/office/drawing/2014/main" id="{73B2DFF0-F18E-436D-B603-6FC1579E8C47}"/>
              </a:ext>
            </a:extLst>
          </p:cNvPr>
          <p:cNvSpPr txBox="1">
            <a:spLocks noChangeArrowheads="1"/>
          </p:cNvSpPr>
          <p:nvPr/>
        </p:nvSpPr>
        <p:spPr bwMode="auto">
          <a:xfrm>
            <a:off x="1399167" y="5495703"/>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7" name="Text Box 17">
            <a:extLst>
              <a:ext uri="{FF2B5EF4-FFF2-40B4-BE49-F238E27FC236}">
                <a16:creationId xmlns:a16="http://schemas.microsoft.com/office/drawing/2014/main" id="{93530C7A-528A-4BDA-82B2-EE192B8764FB}"/>
              </a:ext>
            </a:extLst>
          </p:cNvPr>
          <p:cNvSpPr txBox="1">
            <a:spLocks noChangeArrowheads="1"/>
          </p:cNvSpPr>
          <p:nvPr/>
        </p:nvSpPr>
        <p:spPr bwMode="auto">
          <a:xfrm>
            <a:off x="4221985"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8" name="Text Box 18">
            <a:extLst>
              <a:ext uri="{FF2B5EF4-FFF2-40B4-BE49-F238E27FC236}">
                <a16:creationId xmlns:a16="http://schemas.microsoft.com/office/drawing/2014/main" id="{F973AD09-78A7-429C-AEB4-F777964F51EA}"/>
              </a:ext>
            </a:extLst>
          </p:cNvPr>
          <p:cNvSpPr txBox="1">
            <a:spLocks noChangeArrowheads="1"/>
          </p:cNvSpPr>
          <p:nvPr/>
        </p:nvSpPr>
        <p:spPr bwMode="auto">
          <a:xfrm>
            <a:off x="7057440"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Tree>
    <p:extLst>
      <p:ext uri="{BB962C8B-B14F-4D97-AF65-F5344CB8AC3E}">
        <p14:creationId xmlns:p14="http://schemas.microsoft.com/office/powerpoint/2010/main" val="122804765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0"/>
                                        </p:tgtEl>
                                        <p:attrNameLst>
                                          <p:attrName>style.opacity</p:attrName>
                                        </p:attrNameLst>
                                      </p:cBhvr>
                                      <p:to>
                                        <p:strVal val="0.3"/>
                                      </p:to>
                                    </p:set>
                                    <p:animEffect filter="image" prLst="opacity: 0.3">
                                      <p:cBhvr rctx="IE">
                                        <p:cTn id="7" dur="indefinite"/>
                                        <p:tgtEl>
                                          <p:spTgt spid="30"/>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486576" y="1983719"/>
            <a:ext cx="8201025" cy="2816225"/>
            <a:chOff x="486576" y="1983719"/>
            <a:chExt cx="8201025" cy="2816225"/>
          </a:xfrm>
        </p:grpSpPr>
        <p:pic>
          <p:nvPicPr>
            <p:cNvPr id="31" name="Picture 9" descr="funnel">
              <a:extLst>
                <a:ext uri="{FF2B5EF4-FFF2-40B4-BE49-F238E27FC236}">
                  <a16:creationId xmlns:a16="http://schemas.microsoft.com/office/drawing/2014/main" id="{8F7F5837-EAC1-4EF8-8A30-5AB5B6E203C9}"/>
                </a:ext>
              </a:extLst>
            </p:cNvPr>
            <p:cNvPicPr>
              <a:picLocks noChangeAspect="1" noChangeArrowheads="1"/>
            </p:cNvPicPr>
            <p:nvPr/>
          </p:nvPicPr>
          <p:blipFill>
            <a:blip r:embed="rId3"/>
            <a:srcRect/>
            <a:stretch>
              <a:fillRect/>
            </a:stretch>
          </p:blipFill>
          <p:spPr bwMode="auto">
            <a:xfrm>
              <a:off x="486576" y="1983719"/>
              <a:ext cx="2587625" cy="2816225"/>
            </a:xfrm>
            <a:prstGeom prst="rect">
              <a:avLst/>
            </a:prstGeom>
            <a:noFill/>
            <a:ln w="9525">
              <a:noFill/>
              <a:miter lim="800000"/>
              <a:headEnd/>
              <a:tailEnd/>
            </a:ln>
          </p:spPr>
        </p:pic>
        <p:pic>
          <p:nvPicPr>
            <p:cNvPr id="32" name="Picture 10" descr="funnel">
              <a:extLst>
                <a:ext uri="{FF2B5EF4-FFF2-40B4-BE49-F238E27FC236}">
                  <a16:creationId xmlns:a16="http://schemas.microsoft.com/office/drawing/2014/main" id="{70F27487-86C1-4245-A364-C2EC9965B6A5}"/>
                </a:ext>
              </a:extLst>
            </p:cNvPr>
            <p:cNvPicPr>
              <a:picLocks noChangeAspect="1" noChangeArrowheads="1"/>
            </p:cNvPicPr>
            <p:nvPr/>
          </p:nvPicPr>
          <p:blipFill>
            <a:blip r:embed="rId3"/>
            <a:srcRect/>
            <a:stretch>
              <a:fillRect/>
            </a:stretch>
          </p:blipFill>
          <p:spPr bwMode="auto">
            <a:xfrm>
              <a:off x="3287712" y="1983719"/>
              <a:ext cx="2587625" cy="2816225"/>
            </a:xfrm>
            <a:prstGeom prst="rect">
              <a:avLst/>
            </a:prstGeom>
            <a:noFill/>
            <a:ln w="9525">
              <a:noFill/>
              <a:miter lim="800000"/>
              <a:headEnd/>
              <a:tailEnd/>
            </a:ln>
          </p:spPr>
        </p:pic>
        <p:pic>
          <p:nvPicPr>
            <p:cNvPr id="33" name="Picture 11" descr="funnel">
              <a:extLst>
                <a:ext uri="{FF2B5EF4-FFF2-40B4-BE49-F238E27FC236}">
                  <a16:creationId xmlns:a16="http://schemas.microsoft.com/office/drawing/2014/main" id="{A9693229-36EA-44A0-9299-5F33780C6AAF}"/>
                </a:ext>
              </a:extLst>
            </p:cNvPr>
            <p:cNvPicPr>
              <a:picLocks noChangeAspect="1" noChangeArrowheads="1"/>
            </p:cNvPicPr>
            <p:nvPr/>
          </p:nvPicPr>
          <p:blipFill>
            <a:blip r:embed="rId3"/>
            <a:srcRect/>
            <a:stretch>
              <a:fillRect/>
            </a:stretch>
          </p:blipFill>
          <p:spPr bwMode="auto">
            <a:xfrm>
              <a:off x="6099976" y="1983719"/>
              <a:ext cx="2587625" cy="2816225"/>
            </a:xfrm>
            <a:prstGeom prst="rect">
              <a:avLst/>
            </a:prstGeom>
            <a:noFill/>
            <a:ln w="9525">
              <a:noFill/>
              <a:miter lim="800000"/>
              <a:headEnd/>
              <a:tailEnd/>
            </a:ln>
          </p:spPr>
        </p:pic>
      </p:grpSp>
      <p:sp>
        <p:nvSpPr>
          <p:cNvPr id="44" name="AutoShape 20">
            <a:extLst>
              <a:ext uri="{FF2B5EF4-FFF2-40B4-BE49-F238E27FC236}">
                <a16:creationId xmlns:a16="http://schemas.microsoft.com/office/drawing/2014/main" id="{D8B80C4F-AB88-4ED4-A9ED-F0E78C1AB173}"/>
              </a:ext>
            </a:extLst>
          </p:cNvPr>
          <p:cNvSpPr>
            <a:spLocks noChangeArrowheads="1"/>
          </p:cNvSpPr>
          <p:nvPr/>
        </p:nvSpPr>
        <p:spPr bwMode="auto">
          <a:xfrm>
            <a:off x="4264276" y="4567425"/>
            <a:ext cx="661988" cy="1155700"/>
          </a:xfrm>
          <a:prstGeom prst="downArrow">
            <a:avLst>
              <a:gd name="adj1" fmla="val 50000"/>
              <a:gd name="adj2" fmla="val 43645"/>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5" name="AutoShape 21">
            <a:extLst>
              <a:ext uri="{FF2B5EF4-FFF2-40B4-BE49-F238E27FC236}">
                <a16:creationId xmlns:a16="http://schemas.microsoft.com/office/drawing/2014/main" id="{24A6B8CA-1D18-4915-AEBB-381A951CB1A3}"/>
              </a:ext>
            </a:extLst>
          </p:cNvPr>
          <p:cNvSpPr>
            <a:spLocks noChangeArrowheads="1"/>
          </p:cNvSpPr>
          <p:nvPr/>
        </p:nvSpPr>
        <p:spPr bwMode="auto">
          <a:xfrm rot="18900000">
            <a:off x="2006600" y="4257862"/>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46" name="AutoShape 22">
            <a:extLst>
              <a:ext uri="{FF2B5EF4-FFF2-40B4-BE49-F238E27FC236}">
                <a16:creationId xmlns:a16="http://schemas.microsoft.com/office/drawing/2014/main" id="{26A4DA90-B8BD-4814-9E80-8B7868D453E6}"/>
              </a:ext>
            </a:extLst>
          </p:cNvPr>
          <p:cNvSpPr>
            <a:spLocks noChangeArrowheads="1"/>
          </p:cNvSpPr>
          <p:nvPr/>
        </p:nvSpPr>
        <p:spPr bwMode="auto">
          <a:xfrm rot="2700000">
            <a:off x="6494462" y="4235637"/>
            <a:ext cx="661988" cy="1931988"/>
          </a:xfrm>
          <a:prstGeom prst="downArrow">
            <a:avLst>
              <a:gd name="adj1" fmla="val 50120"/>
              <a:gd name="adj2" fmla="val 42683"/>
            </a:avLst>
          </a:prstGeom>
          <a:gradFill rotWithShape="1">
            <a:gsLst>
              <a:gs pos="0">
                <a:schemeClr val="bg1">
                  <a:alpha val="0"/>
                </a:schemeClr>
              </a:gs>
              <a:gs pos="100000">
                <a:schemeClr val="hlink">
                  <a:alpha val="39000"/>
                </a:schemeClr>
              </a:gs>
            </a:gsLst>
            <a:lin ang="5400000" scaled="1"/>
          </a:gradFill>
          <a:ln w="9525">
            <a:noFill/>
            <a:miter lim="800000"/>
            <a:headEnd/>
            <a:tailEn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37" name="TextBox 36">
            <a:extLst>
              <a:ext uri="{FF2B5EF4-FFF2-40B4-BE49-F238E27FC236}">
                <a16:creationId xmlns:a16="http://schemas.microsoft.com/office/drawing/2014/main" id="{E77616ED-F86F-4EFA-9BA6-FBDA28271AAC}"/>
              </a:ext>
            </a:extLst>
          </p:cNvPr>
          <p:cNvSpPr txBox="1"/>
          <p:nvPr/>
        </p:nvSpPr>
        <p:spPr>
          <a:xfrm>
            <a:off x="469748" y="1425709"/>
            <a:ext cx="2587625"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Goals-based </a:t>
            </a:r>
          </a:p>
          <a:p>
            <a:r>
              <a:rPr lang="en-US" dirty="0"/>
              <a:t>wealth management</a:t>
            </a:r>
          </a:p>
        </p:txBody>
      </p:sp>
      <p:sp>
        <p:nvSpPr>
          <p:cNvPr id="38" name="TextBox 37">
            <a:extLst>
              <a:ext uri="{FF2B5EF4-FFF2-40B4-BE49-F238E27FC236}">
                <a16:creationId xmlns:a16="http://schemas.microsoft.com/office/drawing/2014/main" id="{88F1D190-A23E-4491-96F3-CB7C3E4E0C36}"/>
              </a:ext>
            </a:extLst>
          </p:cNvPr>
          <p:cNvSpPr txBox="1"/>
          <p:nvPr/>
        </p:nvSpPr>
        <p:spPr>
          <a:xfrm>
            <a:off x="3829266" y="1425709"/>
            <a:ext cx="1530419"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Personalized</a:t>
            </a:r>
          </a:p>
          <a:p>
            <a:r>
              <a:rPr lang="en-US" dirty="0"/>
              <a:t>advice</a:t>
            </a:r>
          </a:p>
        </p:txBody>
      </p:sp>
      <p:sp>
        <p:nvSpPr>
          <p:cNvPr id="39" name="TextBox 38">
            <a:extLst>
              <a:ext uri="{FF2B5EF4-FFF2-40B4-BE49-F238E27FC236}">
                <a16:creationId xmlns:a16="http://schemas.microsoft.com/office/drawing/2014/main" id="{91D0C680-6042-4FFD-BC8C-8787A83228D6}"/>
              </a:ext>
            </a:extLst>
          </p:cNvPr>
          <p:cNvSpPr txBox="1"/>
          <p:nvPr/>
        </p:nvSpPr>
        <p:spPr>
          <a:xfrm>
            <a:off x="6705600" y="1425709"/>
            <a:ext cx="1439112" cy="646331"/>
          </a:xfrm>
          <a:prstGeom prst="rect">
            <a:avLst/>
          </a:prstGeom>
          <a:noFill/>
        </p:spPr>
        <p:txBody>
          <a:bodyPr wrap="square" rtlCol="0" anchor="b">
            <a:spAutoFit/>
          </a:bodyPr>
          <a:lstStyle>
            <a:defPPr>
              <a:defRPr lang="en-US"/>
            </a:defPPr>
            <a:lvl1pPr algn="ctr">
              <a:lnSpc>
                <a:spcPct val="90000"/>
              </a:lnSpc>
              <a:defRPr sz="2000">
                <a:solidFill>
                  <a:srgbClr val="002D5B"/>
                </a:solidFill>
              </a:defRPr>
            </a:lvl1pPr>
          </a:lstStyle>
          <a:p>
            <a:r>
              <a:rPr lang="en-US" dirty="0"/>
              <a:t>Intellectual </a:t>
            </a:r>
          </a:p>
          <a:p>
            <a:r>
              <a:rPr lang="en-US" dirty="0"/>
              <a:t>capital</a:t>
            </a:r>
          </a:p>
        </p:txBody>
      </p:sp>
      <p:sp>
        <p:nvSpPr>
          <p:cNvPr id="43" name="Text Box 19">
            <a:extLst>
              <a:ext uri="{FF2B5EF4-FFF2-40B4-BE49-F238E27FC236}">
                <a16:creationId xmlns:a16="http://schemas.microsoft.com/office/drawing/2014/main" id="{76DCBAEC-B272-4C5A-AF11-BA25A8BD92E8}"/>
              </a:ext>
            </a:extLst>
          </p:cNvPr>
          <p:cNvSpPr txBox="1">
            <a:spLocks noChangeArrowheads="1"/>
          </p:cNvSpPr>
          <p:nvPr/>
        </p:nvSpPr>
        <p:spPr bwMode="auto">
          <a:xfrm>
            <a:off x="3735639" y="5875252"/>
            <a:ext cx="1717675" cy="503238"/>
          </a:xfrm>
          <a:prstGeom prst="rect">
            <a:avLst/>
          </a:prstGeom>
          <a:solidFill>
            <a:schemeClr val="folHlink"/>
          </a:solidFill>
          <a:ln w="9525">
            <a:noFill/>
            <a:miter lim="800000"/>
            <a:headEnd/>
            <a:tailEnd/>
          </a:ln>
        </p:spPr>
        <p:txBody>
          <a:bodyPr wrap="square" lIns="182880" tIns="91440" rIns="182880" bIns="13716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Arial Unicode MS" pitchFamily="34" charset="-128"/>
                <a:cs typeface="Arial Unicode MS" pitchFamily="34" charset="-128"/>
              </a:rPr>
              <a:t>   ____%</a:t>
            </a:r>
          </a:p>
        </p:txBody>
      </p:sp>
      <p:sp>
        <p:nvSpPr>
          <p:cNvPr id="8" name="Rectangle 7">
            <a:extLst>
              <a:ext uri="{FF2B5EF4-FFF2-40B4-BE49-F238E27FC236}">
                <a16:creationId xmlns:a16="http://schemas.microsoft.com/office/drawing/2014/main" id="{A72B4C75-513D-4969-B8B4-6A1BBC0CF6FD}"/>
              </a:ext>
            </a:extLst>
          </p:cNvPr>
          <p:cNvSpPr/>
          <p:nvPr/>
        </p:nvSpPr>
        <p:spPr>
          <a:xfrm>
            <a:off x="3285244" y="2052039"/>
            <a:ext cx="2671178" cy="3936590"/>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All advice will be based on a formal and focused financial  life plan that will adapt with client’s changing life priorities</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Investment and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manager </a:t>
            </a:r>
            <a:r>
              <a:rPr lang="en-US" sz="1400" b="0" noProof="0" dirty="0">
                <a:solidFill>
                  <a:srgbClr val="002D5B"/>
                </a:solidFill>
              </a:rPr>
              <a:t>r</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esearch </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Build a personalized investment </a:t>
            </a:r>
            <a:r>
              <a:rPr lang="en-US" sz="1400" b="0" noProof="0" dirty="0">
                <a:solidFill>
                  <a:srgbClr val="002D5B"/>
                </a:solidFill>
              </a:rPr>
              <a:t>p</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lan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 we don’t ever want to take more risk than you’re comfortable with or invest in anything you don’t agree with</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Monitor performance and results ‒ vs. client’s stated goals</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Stress test the portfolio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2 times per year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Quarterly investment outlook</a:t>
            </a:r>
          </a:p>
          <a:p>
            <a:pPr marL="177800" marR="0" lvl="0"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endParaRPr kumimoji="0" lang="en-US" sz="788"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endParaRPr>
          </a:p>
          <a:p>
            <a:pPr marL="177800" marR="0" lvl="0" indent="-177800" algn="l" defTabSz="914400" rtl="0" eaLnBrk="1" fontAlgn="base" latinLnBrk="0" hangingPunct="1">
              <a:lnSpc>
                <a:spcPct val="90000"/>
              </a:lnSpc>
              <a:spcBef>
                <a:spcPts val="400"/>
              </a:spcBef>
              <a:spcAft>
                <a:spcPts val="0"/>
              </a:spcAft>
              <a:buClrTx/>
              <a:buSzTx/>
              <a:buFont typeface="Wingdings" panose="05000000000000000000" pitchFamily="2" charset="2"/>
              <a:buChar char="§"/>
              <a:tabLst/>
              <a:defRPr/>
            </a:pPr>
            <a:endParaRPr kumimoji="0" lang="en-US" sz="105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A845CDA7-749D-4642-8431-AF172A730408}"/>
              </a:ext>
            </a:extLst>
          </p:cNvPr>
          <p:cNvSpPr/>
          <p:nvPr/>
        </p:nvSpPr>
        <p:spPr>
          <a:xfrm>
            <a:off x="6151297" y="2052039"/>
            <a:ext cx="2801954" cy="2942344"/>
          </a:xfrm>
          <a:prstGeom prst="rect">
            <a:avLst/>
          </a:prstGeom>
        </p:spPr>
        <p:txBody>
          <a:bodyPr wrap="square">
            <a:spAutoFit/>
          </a:bodyPr>
          <a:lstStyle/>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Team experience </a:t>
            </a:r>
            <a:r>
              <a:rPr lang="en-US" sz="1400" b="0" dirty="0">
                <a:solidFill>
                  <a:srgbClr val="002D5B"/>
                </a:solidFill>
              </a:rPr>
              <a:t>–</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niches designations, years in business</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**Benefit to the client**</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Family advisor</a:t>
            </a:r>
          </a:p>
          <a:p>
            <a:pPr marL="177800" marR="0" lvl="0" indent="-177800" algn="l" defTabSz="914400" rtl="0" eaLnBrk="1" fontAlgn="base"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sng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Technology assistant</a:t>
            </a:r>
          </a:p>
          <a:p>
            <a:pPr marL="177800" marR="0" lvl="0" indent="-177800" algn="l" defTabSz="914400" rtl="0" eaLnBrk="0" fontAlgn="base" latinLnBrk="0" hangingPunct="0">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A dedicated peer will act as </a:t>
            </a:r>
            <a:b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b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your personal CFO.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If a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decision involves anything </a:t>
            </a:r>
            <a:b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b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with a $,</a:t>
            </a: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 </a:t>
            </a: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Calibri" panose="020F0502020204030204" pitchFamily="34" charset="0"/>
              </a:rPr>
              <a:t>please come to me </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Paying off student loans</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Purchasing a home</a:t>
            </a:r>
          </a:p>
          <a:p>
            <a:pPr marL="401638" marR="0" lvl="1" indent="-177800" algn="l" defTabSz="914400" rtl="0" eaLnBrk="0" fontAlgn="base" latinLnBrk="0" hangingPunct="0">
              <a:lnSpc>
                <a:spcPct val="90000"/>
              </a:lnSpc>
              <a:spcBef>
                <a:spcPts val="400"/>
              </a:spcBef>
              <a:spcAft>
                <a:spcPts val="0"/>
              </a:spcAft>
              <a:buClrTx/>
              <a:buSzTx/>
              <a:buFont typeface="Wingdings" panose="05000000000000000000" pitchFamily="2" charset="2"/>
              <a:buChar char="§"/>
              <a:tabLst/>
              <a:defRPr/>
            </a:pP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Planning for future </a:t>
            </a:r>
            <a:b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br>
            <a:r>
              <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Calibri" panose="020F0502020204030204" pitchFamily="34" charset="0"/>
              </a:rPr>
              <a:t>family expenses</a:t>
            </a:r>
            <a:endParaRPr kumimoji="0" lang="en-US" sz="1300" b="1" i="0" u="none" strike="noStrike" kern="1200" cap="none" spc="0" normalizeH="0" baseline="0" noProof="0" dirty="0">
              <a:ln>
                <a:noFill/>
              </a:ln>
              <a:solidFill>
                <a:srgbClr val="5F1358"/>
              </a:solidFill>
              <a:effectLst/>
              <a:uLnTx/>
              <a:uFillTx/>
              <a:latin typeface="Calibri" pitchFamily="34" charset="0"/>
              <a:ea typeface="Arial Unicode MS" pitchFamily="34" charset="-128"/>
            </a:endParaRPr>
          </a:p>
        </p:txBody>
      </p:sp>
      <p:sp>
        <p:nvSpPr>
          <p:cNvPr id="50196" name="Rectangle 20"/>
          <p:cNvSpPr>
            <a:spLocks noGrp="1" noChangeArrowheads="1"/>
          </p:cNvSpPr>
          <p:nvPr>
            <p:ph type="title"/>
          </p:nvPr>
        </p:nvSpPr>
        <p:spPr/>
        <p:txBody>
          <a:bodyPr/>
          <a:lstStyle/>
          <a:p>
            <a:pPr>
              <a:defRPr/>
            </a:pPr>
            <a:r>
              <a:rPr lang="en-US" dirty="0"/>
              <a:t>Your core story—Millennials </a:t>
            </a:r>
          </a:p>
        </p:txBody>
      </p:sp>
      <p:sp>
        <p:nvSpPr>
          <p:cNvPr id="3" name="Rectangle 2">
            <a:extLst>
              <a:ext uri="{FF2B5EF4-FFF2-40B4-BE49-F238E27FC236}">
                <a16:creationId xmlns:a16="http://schemas.microsoft.com/office/drawing/2014/main" id="{A781CDB9-1522-4D8A-9171-A9F310D6045F}"/>
              </a:ext>
            </a:extLst>
          </p:cNvPr>
          <p:cNvSpPr/>
          <p:nvPr/>
        </p:nvSpPr>
        <p:spPr>
          <a:xfrm>
            <a:off x="496371" y="2052039"/>
            <a:ext cx="2605753" cy="2997744"/>
          </a:xfrm>
          <a:prstGeom prst="rect">
            <a:avLst/>
          </a:prstGeom>
        </p:spPr>
        <p:txBody>
          <a:bodyPr wrap="square">
            <a:spAutoFit/>
          </a:bodyPr>
          <a:lstStyle/>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We work with you to plan your life priorities – because this is the best way to reach your financial goals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Identifying family values </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sng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Setting legacy goals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1" i="0" u="none" strike="noStrike" kern="1200" cap="none" spc="0" normalizeH="0" baseline="0" noProof="0" dirty="0">
                <a:ln>
                  <a:noFill/>
                </a:ln>
                <a:solidFill>
                  <a:srgbClr val="5F1358"/>
                </a:solidFill>
                <a:effectLst/>
                <a:uLnTx/>
                <a:uFillTx/>
                <a:latin typeface="Calibri" pitchFamily="34" charset="0"/>
                <a:ea typeface="Arial Unicode MS" pitchFamily="34" charset="-128"/>
                <a:cs typeface="Arial Unicode MS" pitchFamily="34" charset="-128"/>
              </a:rPr>
              <a:t>As your goals change in the future we’ll continue flexing the plan to meet your needs</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Understanding what wealth means to the family</a:t>
            </a:r>
          </a:p>
          <a:p>
            <a:pPr marL="177800" marR="0" lvl="0" indent="-177800" algn="l" defTabSz="914400" rtl="0" eaLnBrk="1" fontAlgn="auto" latinLnBrk="0" hangingPunct="1">
              <a:lnSpc>
                <a:spcPct val="90000"/>
              </a:lnSpc>
              <a:spcBef>
                <a:spcPts val="6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2D5B"/>
                </a:solidFill>
                <a:effectLst/>
                <a:uLnTx/>
                <a:uFillTx/>
                <a:latin typeface="Calibri" pitchFamily="34" charset="0"/>
                <a:ea typeface="Arial Unicode MS" pitchFamily="34" charset="-128"/>
                <a:cs typeface="Arial Unicode MS" pitchFamily="34" charset="-128"/>
              </a:rPr>
              <a:t>Discussing all aspects of the client’s financial life</a:t>
            </a:r>
          </a:p>
        </p:txBody>
      </p:sp>
      <p:sp>
        <p:nvSpPr>
          <p:cNvPr id="26" name="Text Box 16">
            <a:extLst>
              <a:ext uri="{FF2B5EF4-FFF2-40B4-BE49-F238E27FC236}">
                <a16:creationId xmlns:a16="http://schemas.microsoft.com/office/drawing/2014/main" id="{73B2DFF0-F18E-436D-B603-6FC1579E8C47}"/>
              </a:ext>
            </a:extLst>
          </p:cNvPr>
          <p:cNvSpPr txBox="1">
            <a:spLocks noChangeArrowheads="1"/>
          </p:cNvSpPr>
          <p:nvPr/>
        </p:nvSpPr>
        <p:spPr bwMode="auto">
          <a:xfrm>
            <a:off x="1399167" y="5495703"/>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7" name="Text Box 17">
            <a:extLst>
              <a:ext uri="{FF2B5EF4-FFF2-40B4-BE49-F238E27FC236}">
                <a16:creationId xmlns:a16="http://schemas.microsoft.com/office/drawing/2014/main" id="{93530C7A-528A-4BDA-82B2-EE192B8764FB}"/>
              </a:ext>
            </a:extLst>
          </p:cNvPr>
          <p:cNvSpPr txBox="1">
            <a:spLocks noChangeArrowheads="1"/>
          </p:cNvSpPr>
          <p:nvPr/>
        </p:nvSpPr>
        <p:spPr bwMode="auto">
          <a:xfrm>
            <a:off x="4221985"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
        <p:nvSpPr>
          <p:cNvPr id="28" name="Text Box 18">
            <a:extLst>
              <a:ext uri="{FF2B5EF4-FFF2-40B4-BE49-F238E27FC236}">
                <a16:creationId xmlns:a16="http://schemas.microsoft.com/office/drawing/2014/main" id="{F973AD09-78A7-429C-AEB4-F777964F51EA}"/>
              </a:ext>
            </a:extLst>
          </p:cNvPr>
          <p:cNvSpPr txBox="1">
            <a:spLocks noChangeArrowheads="1"/>
          </p:cNvSpPr>
          <p:nvPr/>
        </p:nvSpPr>
        <p:spPr bwMode="auto">
          <a:xfrm>
            <a:off x="7057440" y="5478029"/>
            <a:ext cx="827471" cy="300082"/>
          </a:xfrm>
          <a:prstGeom prst="rect">
            <a:avLst/>
          </a:prstGeom>
          <a:noFill/>
          <a:ln w="9525">
            <a:noFill/>
            <a:miter lim="800000"/>
            <a:headEnd/>
            <a:tailEnd/>
          </a:ln>
        </p:spPr>
        <p:txBody>
          <a:bodyPr wrap="none">
            <a:spAutoFit/>
          </a:bodyPr>
          <a:lstStyle/>
          <a:p>
            <a:pPr algn="ctr" eaLnBrk="0" hangingPunct="0"/>
            <a:r>
              <a:rPr lang="en-US" sz="1350" b="0" dirty="0"/>
              <a:t>______%</a:t>
            </a:r>
          </a:p>
        </p:txBody>
      </p:sp>
    </p:spTree>
    <p:extLst>
      <p:ext uri="{BB962C8B-B14F-4D97-AF65-F5344CB8AC3E}">
        <p14:creationId xmlns:p14="http://schemas.microsoft.com/office/powerpoint/2010/main" val="10696773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0"/>
                                        </p:tgtEl>
                                        <p:attrNameLst>
                                          <p:attrName>style.opacity</p:attrName>
                                        </p:attrNameLst>
                                      </p:cBhvr>
                                      <p:to>
                                        <p:strVal val="0.3"/>
                                      </p:to>
                                    </p:set>
                                    <p:animEffect filter="image" prLst="opacity: 0.3">
                                      <p:cBhvr rctx="IE">
                                        <p:cTn id="7" dur="indefinite"/>
                                        <p:tgtEl>
                                          <p:spTgt spid="30"/>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41" name="Rectangle 17"/>
          <p:cNvSpPr>
            <a:spLocks noGrp="1" noChangeArrowheads="1"/>
          </p:cNvSpPr>
          <p:nvPr>
            <p:ph type="title"/>
          </p:nvPr>
        </p:nvSpPr>
        <p:spPr/>
        <p:txBody>
          <a:bodyPr/>
          <a:lstStyle/>
          <a:p>
            <a:pPr>
              <a:defRPr/>
            </a:pPr>
            <a:r>
              <a:rPr lang="en-US" dirty="0"/>
              <a:t>Why do your clients pay you a fee?</a:t>
            </a:r>
          </a:p>
        </p:txBody>
      </p:sp>
      <p:sp>
        <p:nvSpPr>
          <p:cNvPr id="18"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lvl="0" defTabSz="1016000" eaLnBrk="0" hangingPunct="0">
              <a:lnSpc>
                <a:spcPct val="95000"/>
              </a:lnSpc>
              <a:buClr>
                <a:srgbClr val="FFFFFF"/>
              </a:buClr>
              <a:buSzPct val="100000"/>
              <a:defRPr/>
            </a:pPr>
            <a:r>
              <a:rPr lang="en-US" sz="2800" dirty="0">
                <a:solidFill>
                  <a:srgbClr val="002D5B"/>
                </a:solidFill>
              </a:rPr>
              <a:t>Strategy of a top producer</a:t>
            </a:r>
          </a:p>
        </p:txBody>
      </p:sp>
      <p:grpSp>
        <p:nvGrpSpPr>
          <p:cNvPr id="19" name="Group 20"/>
          <p:cNvGrpSpPr>
            <a:grpSpLocks/>
          </p:cNvGrpSpPr>
          <p:nvPr/>
        </p:nvGrpSpPr>
        <p:grpSpPr bwMode="auto">
          <a:xfrm>
            <a:off x="902496" y="2303462"/>
            <a:ext cx="7225504" cy="994171"/>
            <a:chOff x="486" y="1292"/>
            <a:chExt cx="4874" cy="720"/>
          </a:xfrm>
        </p:grpSpPr>
        <p:sp>
          <p:nvSpPr>
            <p:cNvPr id="20" name="Text Box 19"/>
            <p:cNvSpPr txBox="1">
              <a:spLocks noChangeArrowheads="1"/>
            </p:cNvSpPr>
            <p:nvPr/>
          </p:nvSpPr>
          <p:spPr bwMode="auto">
            <a:xfrm>
              <a:off x="905" y="1292"/>
              <a:ext cx="4455" cy="720"/>
            </a:xfrm>
            <a:prstGeom prst="rect">
              <a:avLst/>
            </a:prstGeom>
            <a:solidFill>
              <a:srgbClr val="C0C0C0"/>
            </a:solidFill>
            <a:ln w="9525">
              <a:noFill/>
              <a:miter lim="800000"/>
              <a:headEnd/>
              <a:tailEnd/>
            </a:ln>
          </p:spPr>
          <p:txBody>
            <a:bodyPr lIns="205740" tIns="0" rIns="0" bIns="0" anchor="ctr"/>
            <a:lstStyle/>
            <a:p>
              <a:pPr marL="133350" indent="-133350" eaLnBrk="0" hangingPunct="0"/>
              <a:r>
                <a:rPr lang="en-US" b="0" dirty="0">
                  <a:solidFill>
                    <a:srgbClr val="DDDDDD"/>
                  </a:solidFill>
                </a:rPr>
                <a:t>“The value of our services is worth at least 3% </a:t>
              </a:r>
              <a:br>
                <a:rPr lang="en-US" b="0" dirty="0">
                  <a:solidFill>
                    <a:srgbClr val="DDDDDD"/>
                  </a:solidFill>
                </a:rPr>
              </a:br>
              <a:r>
                <a:rPr lang="en-US" b="0" dirty="0">
                  <a:solidFill>
                    <a:srgbClr val="DDDDDD"/>
                  </a:solidFill>
                </a:rPr>
                <a:t>of your assets under care with us annually”</a:t>
              </a:r>
            </a:p>
          </p:txBody>
        </p:sp>
        <p:sp>
          <p:nvSpPr>
            <p:cNvPr id="21" name="Rectangle 35"/>
            <p:cNvSpPr>
              <a:spLocks noChangeArrowheads="1"/>
            </p:cNvSpPr>
            <p:nvPr/>
          </p:nvSpPr>
          <p:spPr bwMode="auto">
            <a:xfrm>
              <a:off x="486" y="1465"/>
              <a:ext cx="314"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buFont typeface="Calibri" pitchFamily="34" charset="0"/>
                <a:buNone/>
              </a:pPr>
              <a:r>
                <a:rPr lang="en-US" sz="4000" dirty="0">
                  <a:solidFill>
                    <a:srgbClr val="C0C0C0"/>
                  </a:solidFill>
                  <a:cs typeface="Calibri" panose="020F0502020204030204" pitchFamily="34" charset="0"/>
                </a:rPr>
                <a:t>1</a:t>
              </a:r>
            </a:p>
          </p:txBody>
        </p:sp>
      </p:grpSp>
      <p:grpSp>
        <p:nvGrpSpPr>
          <p:cNvPr id="22" name="Group 19"/>
          <p:cNvGrpSpPr>
            <a:grpSpLocks/>
          </p:cNvGrpSpPr>
          <p:nvPr/>
        </p:nvGrpSpPr>
        <p:grpSpPr bwMode="auto">
          <a:xfrm>
            <a:off x="903833" y="3575645"/>
            <a:ext cx="7224022" cy="994171"/>
            <a:chOff x="487" y="2233"/>
            <a:chExt cx="4873" cy="720"/>
          </a:xfrm>
        </p:grpSpPr>
        <p:sp>
          <p:nvSpPr>
            <p:cNvPr id="23" name="Rectangle 35"/>
            <p:cNvSpPr>
              <a:spLocks noChangeArrowheads="1"/>
            </p:cNvSpPr>
            <p:nvPr/>
          </p:nvSpPr>
          <p:spPr bwMode="auto">
            <a:xfrm>
              <a:off x="905" y="2233"/>
              <a:ext cx="4455" cy="720"/>
            </a:xfrm>
            <a:prstGeom prst="rect">
              <a:avLst/>
            </a:prstGeom>
            <a:solidFill>
              <a:schemeClr val="accent1"/>
            </a:solidFill>
            <a:ln w="9525">
              <a:noFill/>
              <a:miter lim="800000"/>
              <a:headEnd/>
              <a:tailEnd/>
            </a:ln>
            <a:effectLst/>
          </p:spPr>
          <p:txBody>
            <a:bodyPr lIns="205740" tIns="0" rIns="0" bIns="0" anchor="ctr"/>
            <a:lstStyle/>
            <a:p>
              <a:pPr eaLnBrk="0" hangingPunct="0">
                <a:defRPr/>
              </a:pPr>
              <a:r>
                <a:rPr lang="en-US" b="0" dirty="0">
                  <a:solidFill>
                    <a:srgbClr val="FFFFFF"/>
                  </a:solidFill>
                </a:rPr>
                <a:t>“Do you have any questions on our value?”</a:t>
              </a:r>
            </a:p>
          </p:txBody>
        </p:sp>
        <p:sp>
          <p:nvSpPr>
            <p:cNvPr id="24" name="Rectangle 35"/>
            <p:cNvSpPr>
              <a:spLocks noChangeArrowheads="1"/>
            </p:cNvSpPr>
            <p:nvPr/>
          </p:nvSpPr>
          <p:spPr bwMode="auto">
            <a:xfrm>
              <a:off x="487" y="2401"/>
              <a:ext cx="313"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buFont typeface="Calibri" pitchFamily="34" charset="0"/>
                <a:buNone/>
              </a:pPr>
              <a:r>
                <a:rPr lang="en-US" sz="4000" dirty="0">
                  <a:solidFill>
                    <a:schemeClr val="accent1"/>
                  </a:solidFill>
                  <a:cs typeface="Calibri" panose="020F0502020204030204" pitchFamily="34" charset="0"/>
                </a:rPr>
                <a:t>2</a:t>
              </a:r>
            </a:p>
          </p:txBody>
        </p:sp>
      </p:grpSp>
      <p:grpSp>
        <p:nvGrpSpPr>
          <p:cNvPr id="25" name="Group 18"/>
          <p:cNvGrpSpPr>
            <a:grpSpLocks/>
          </p:cNvGrpSpPr>
          <p:nvPr/>
        </p:nvGrpSpPr>
        <p:grpSpPr bwMode="auto">
          <a:xfrm>
            <a:off x="903833" y="4847828"/>
            <a:ext cx="7224022" cy="994171"/>
            <a:chOff x="487" y="3173"/>
            <a:chExt cx="4873" cy="720"/>
          </a:xfrm>
        </p:grpSpPr>
        <p:sp>
          <p:nvSpPr>
            <p:cNvPr id="26" name="Rectangle 35"/>
            <p:cNvSpPr>
              <a:spLocks noChangeArrowheads="1"/>
            </p:cNvSpPr>
            <p:nvPr/>
          </p:nvSpPr>
          <p:spPr bwMode="auto">
            <a:xfrm>
              <a:off x="905" y="3173"/>
              <a:ext cx="4455" cy="720"/>
            </a:xfrm>
            <a:prstGeom prst="rect">
              <a:avLst/>
            </a:prstGeom>
            <a:solidFill>
              <a:srgbClr val="5F1358"/>
            </a:solidFill>
            <a:ln w="9525">
              <a:noFill/>
              <a:miter lim="800000"/>
              <a:headEnd/>
              <a:tailEnd/>
            </a:ln>
            <a:effectLst/>
          </p:spPr>
          <p:txBody>
            <a:bodyPr lIns="205740" tIns="0" rIns="0" bIns="0" anchor="ctr"/>
            <a:lstStyle/>
            <a:p>
              <a:pPr marL="133350" indent="-133350" eaLnBrk="0" hangingPunct="0">
                <a:defRPr/>
              </a:pPr>
              <a:r>
                <a:rPr lang="en-US" b="0" dirty="0">
                  <a:solidFill>
                    <a:srgbClr val="FFFFFF"/>
                  </a:solidFill>
                </a:rPr>
                <a:t>“Our goal is to far exceed in value what </a:t>
              </a:r>
              <a:br>
                <a:rPr lang="en-US" b="0" dirty="0">
                  <a:solidFill>
                    <a:srgbClr val="FFFFFF"/>
                  </a:solidFill>
                </a:rPr>
              </a:br>
              <a:r>
                <a:rPr lang="en-US" b="0" dirty="0">
                  <a:solidFill>
                    <a:srgbClr val="FFFFFF"/>
                  </a:solidFill>
                </a:rPr>
                <a:t>you will ever pay us in a fee.”</a:t>
              </a:r>
            </a:p>
          </p:txBody>
        </p:sp>
        <p:sp>
          <p:nvSpPr>
            <p:cNvPr id="27" name="Rectangle 35"/>
            <p:cNvSpPr>
              <a:spLocks noChangeArrowheads="1"/>
            </p:cNvSpPr>
            <p:nvPr/>
          </p:nvSpPr>
          <p:spPr bwMode="auto">
            <a:xfrm>
              <a:off x="487" y="3337"/>
              <a:ext cx="312" cy="385"/>
            </a:xfrm>
            <a:prstGeom prst="rect">
              <a:avLst/>
            </a:prstGeom>
            <a:noFill/>
            <a:ln w="9525">
              <a:noFill/>
              <a:miter lim="800000"/>
              <a:headEnd/>
              <a:tailEnd/>
            </a:ln>
          </p:spPr>
          <p:txBody>
            <a:bodyPr lIns="0" tIns="0" rIns="0" bIns="0" anchor="ctr"/>
            <a:lstStyle/>
            <a:p>
              <a:pPr algn="ctr">
                <a:lnSpc>
                  <a:spcPct val="95000"/>
                </a:lnSpc>
                <a:spcBef>
                  <a:spcPct val="50000"/>
                </a:spcBef>
                <a:buClr>
                  <a:srgbClr val="AFC068"/>
                </a:buClr>
                <a:buSzPct val="75000"/>
                <a:buFont typeface="Calibri" pitchFamily="34" charset="0"/>
                <a:buNone/>
              </a:pPr>
              <a:r>
                <a:rPr lang="en-US" sz="4000" dirty="0">
                  <a:solidFill>
                    <a:srgbClr val="5F1358"/>
                  </a:solidFill>
                  <a:cs typeface="Calibri" panose="020F0502020204030204" pitchFamily="34" charset="0"/>
                </a:rPr>
                <a:t>3</a:t>
              </a:r>
            </a:p>
          </p:txBody>
        </p:sp>
      </p:grpSp>
    </p:spTree>
    <p:extLst>
      <p:ext uri="{BB962C8B-B14F-4D97-AF65-F5344CB8AC3E}">
        <p14:creationId xmlns:p14="http://schemas.microsoft.com/office/powerpoint/2010/main" val="288760874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03" name="Rectangle 39"/>
          <p:cNvSpPr>
            <a:spLocks noGrp="1" noChangeArrowheads="1"/>
          </p:cNvSpPr>
          <p:nvPr>
            <p:ph type="title"/>
          </p:nvPr>
        </p:nvSpPr>
        <p:spPr/>
        <p:txBody>
          <a:bodyPr/>
          <a:lstStyle/>
          <a:p>
            <a:pPr>
              <a:defRPr/>
            </a:pPr>
            <a:r>
              <a:rPr lang="en-US"/>
              <a:t>Today’s objectives</a:t>
            </a:r>
          </a:p>
        </p:txBody>
      </p:sp>
      <p:grpSp>
        <p:nvGrpSpPr>
          <p:cNvPr id="62466" name="Group 38"/>
          <p:cNvGrpSpPr>
            <a:grpSpLocks/>
          </p:cNvGrpSpPr>
          <p:nvPr/>
        </p:nvGrpSpPr>
        <p:grpSpPr bwMode="auto">
          <a:xfrm>
            <a:off x="623888" y="1838325"/>
            <a:ext cx="7793037" cy="4421188"/>
            <a:chOff x="363" y="1188"/>
            <a:chExt cx="4909" cy="2785"/>
          </a:xfrm>
        </p:grpSpPr>
        <p:grpSp>
          <p:nvGrpSpPr>
            <p:cNvPr id="62467" name="Group 37"/>
            <p:cNvGrpSpPr>
              <a:grpSpLocks/>
            </p:cNvGrpSpPr>
            <p:nvPr/>
          </p:nvGrpSpPr>
          <p:grpSpPr bwMode="auto">
            <a:xfrm>
              <a:off x="363" y="1188"/>
              <a:ext cx="4909" cy="902"/>
              <a:chOff x="363" y="1188"/>
              <a:chExt cx="4909" cy="902"/>
            </a:xfrm>
          </p:grpSpPr>
          <p:sp>
            <p:nvSpPr>
              <p:cNvPr id="62478" name="Rectangle 23"/>
              <p:cNvSpPr>
                <a:spLocks noChangeArrowheads="1"/>
              </p:cNvSpPr>
              <p:nvPr/>
            </p:nvSpPr>
            <p:spPr bwMode="auto">
              <a:xfrm>
                <a:off x="363" y="1188"/>
                <a:ext cx="4909" cy="902"/>
              </a:xfrm>
              <a:prstGeom prst="rect">
                <a:avLst/>
              </a:prstGeom>
              <a:gradFill rotWithShape="1">
                <a:gsLst>
                  <a:gs pos="0">
                    <a:srgbClr val="FFFFFF">
                      <a:alpha val="0"/>
                    </a:srgbClr>
                  </a:gs>
                  <a:gs pos="100000">
                    <a:srgbClr val="DDDDDD">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62479" name="Rectangle 24"/>
              <p:cNvSpPr>
                <a:spLocks noChangeArrowheads="1"/>
              </p:cNvSpPr>
              <p:nvPr/>
            </p:nvSpPr>
            <p:spPr bwMode="auto">
              <a:xfrm>
                <a:off x="363" y="1188"/>
                <a:ext cx="67" cy="902"/>
              </a:xfrm>
              <a:prstGeom prst="rect">
                <a:avLst/>
              </a:prstGeom>
              <a:solidFill>
                <a:srgbClr val="B2B2B2"/>
              </a:solidFill>
              <a:ln w="9525" algn="ctr">
                <a:solidFill>
                  <a:srgbClr val="B2B2B2"/>
                </a:solidFill>
                <a:miter lim="800000"/>
                <a:headEnd/>
                <a:tailEnd/>
              </a:ln>
            </p:spPr>
            <p:txBody>
              <a:bodyPr wrap="none" anchor="ctr"/>
              <a:lstStyle/>
              <a:p>
                <a:pPr algn="ctr" eaLnBrk="0" hangingPunct="0"/>
                <a:endParaRPr lang="en-US" b="0"/>
              </a:p>
            </p:txBody>
          </p:sp>
          <p:sp>
            <p:nvSpPr>
              <p:cNvPr id="62480" name="Rectangle 35"/>
              <p:cNvSpPr>
                <a:spLocks noChangeArrowheads="1"/>
              </p:cNvSpPr>
              <p:nvPr/>
            </p:nvSpPr>
            <p:spPr bwMode="auto">
              <a:xfrm>
                <a:off x="994" y="1507"/>
                <a:ext cx="3871" cy="279"/>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B2B2B2"/>
                    </a:solidFill>
                  </a:rPr>
                  <a:t>Generational intelligence</a:t>
                </a:r>
              </a:p>
            </p:txBody>
          </p:sp>
          <p:sp>
            <p:nvSpPr>
              <p:cNvPr id="62481" name="Rectangle 35"/>
              <p:cNvSpPr>
                <a:spLocks noChangeArrowheads="1"/>
              </p:cNvSpPr>
              <p:nvPr/>
            </p:nvSpPr>
            <p:spPr bwMode="auto">
              <a:xfrm>
                <a:off x="544" y="1379"/>
                <a:ext cx="365"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rgbClr val="B2B2B2"/>
                    </a:solidFill>
                    <a:cs typeface="Calibri" panose="020F0502020204030204" pitchFamily="34" charset="0"/>
                  </a:rPr>
                  <a:t>1</a:t>
                </a:r>
              </a:p>
            </p:txBody>
          </p:sp>
        </p:grpSp>
        <p:grpSp>
          <p:nvGrpSpPr>
            <p:cNvPr id="62468" name="Group 36"/>
            <p:cNvGrpSpPr>
              <a:grpSpLocks/>
            </p:cNvGrpSpPr>
            <p:nvPr/>
          </p:nvGrpSpPr>
          <p:grpSpPr bwMode="auto">
            <a:xfrm>
              <a:off x="363" y="2129"/>
              <a:ext cx="4909" cy="902"/>
              <a:chOff x="363" y="2129"/>
              <a:chExt cx="4909" cy="902"/>
            </a:xfrm>
          </p:grpSpPr>
          <p:sp>
            <p:nvSpPr>
              <p:cNvPr id="62474" name="Rectangle 29"/>
              <p:cNvSpPr>
                <a:spLocks noChangeArrowheads="1"/>
              </p:cNvSpPr>
              <p:nvPr/>
            </p:nvSpPr>
            <p:spPr bwMode="auto">
              <a:xfrm>
                <a:off x="363" y="2129"/>
                <a:ext cx="4909" cy="902"/>
              </a:xfrm>
              <a:prstGeom prst="rect">
                <a:avLst/>
              </a:prstGeom>
              <a:gradFill rotWithShape="1">
                <a:gsLst>
                  <a:gs pos="0">
                    <a:srgbClr val="FFFFFF">
                      <a:alpha val="0"/>
                    </a:srgbClr>
                  </a:gs>
                  <a:gs pos="100000">
                    <a:srgbClr val="DDDDDD">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62475" name="Rectangle 30"/>
              <p:cNvSpPr>
                <a:spLocks noChangeArrowheads="1"/>
              </p:cNvSpPr>
              <p:nvPr/>
            </p:nvSpPr>
            <p:spPr bwMode="auto">
              <a:xfrm>
                <a:off x="363" y="2129"/>
                <a:ext cx="67" cy="902"/>
              </a:xfrm>
              <a:prstGeom prst="rect">
                <a:avLst/>
              </a:prstGeom>
              <a:solidFill>
                <a:srgbClr val="B2B2B2"/>
              </a:solidFill>
              <a:ln w="9525" algn="ctr">
                <a:solidFill>
                  <a:srgbClr val="B2B2B2"/>
                </a:solidFill>
                <a:miter lim="800000"/>
                <a:headEnd/>
                <a:tailEnd/>
              </a:ln>
            </p:spPr>
            <p:txBody>
              <a:bodyPr wrap="none" anchor="ctr"/>
              <a:lstStyle/>
              <a:p>
                <a:pPr algn="ctr" eaLnBrk="0" hangingPunct="0"/>
                <a:endParaRPr lang="en-US" b="0"/>
              </a:p>
            </p:txBody>
          </p:sp>
          <p:sp>
            <p:nvSpPr>
              <p:cNvPr id="62476" name="Rectangle 35"/>
              <p:cNvSpPr>
                <a:spLocks noChangeArrowheads="1"/>
              </p:cNvSpPr>
              <p:nvPr/>
            </p:nvSpPr>
            <p:spPr bwMode="auto">
              <a:xfrm>
                <a:off x="994" y="2315"/>
                <a:ext cx="3864" cy="55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B2B2B2"/>
                    </a:solidFill>
                  </a:rPr>
                  <a:t>Multigenerational communication </a:t>
                </a:r>
                <a:br>
                  <a:rPr lang="en-US" sz="3000" b="0" dirty="0">
                    <a:solidFill>
                      <a:srgbClr val="B2B2B2"/>
                    </a:solidFill>
                  </a:rPr>
                </a:br>
                <a:r>
                  <a:rPr lang="en-US" sz="3000" b="0" dirty="0">
                    <a:solidFill>
                      <a:srgbClr val="B2B2B2"/>
                    </a:solidFill>
                  </a:rPr>
                  <a:t>of value</a:t>
                </a:r>
                <a:endParaRPr lang="en-US" sz="3000" dirty="0">
                  <a:solidFill>
                    <a:srgbClr val="B2B2B2"/>
                  </a:solidFill>
                </a:endParaRPr>
              </a:p>
            </p:txBody>
          </p:sp>
          <p:sp>
            <p:nvSpPr>
              <p:cNvPr id="62477" name="Rectangle 35"/>
              <p:cNvSpPr>
                <a:spLocks noChangeArrowheads="1"/>
              </p:cNvSpPr>
              <p:nvPr/>
            </p:nvSpPr>
            <p:spPr bwMode="auto">
              <a:xfrm>
                <a:off x="544" y="2320"/>
                <a:ext cx="364"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rgbClr val="B2B2B2"/>
                    </a:solidFill>
                    <a:cs typeface="Calibri" panose="020F0502020204030204" pitchFamily="34" charset="0"/>
                  </a:rPr>
                  <a:t>2</a:t>
                </a:r>
              </a:p>
            </p:txBody>
          </p:sp>
        </p:grpSp>
        <p:grpSp>
          <p:nvGrpSpPr>
            <p:cNvPr id="62469" name="Group 35"/>
            <p:cNvGrpSpPr>
              <a:grpSpLocks/>
            </p:cNvGrpSpPr>
            <p:nvPr/>
          </p:nvGrpSpPr>
          <p:grpSpPr bwMode="auto">
            <a:xfrm>
              <a:off x="363" y="3071"/>
              <a:ext cx="4909" cy="902"/>
              <a:chOff x="363" y="3071"/>
              <a:chExt cx="4909" cy="902"/>
            </a:xfrm>
          </p:grpSpPr>
          <p:sp>
            <p:nvSpPr>
              <p:cNvPr id="62470" name="Rectangle 35"/>
              <p:cNvSpPr>
                <a:spLocks noChangeArrowheads="1"/>
              </p:cNvSpPr>
              <p:nvPr/>
            </p:nvSpPr>
            <p:spPr bwMode="auto">
              <a:xfrm>
                <a:off x="363" y="3071"/>
                <a:ext cx="4909" cy="902"/>
              </a:xfrm>
              <a:prstGeom prst="rect">
                <a:avLst/>
              </a:prstGeom>
              <a:gradFill rotWithShape="1">
                <a:gsLst>
                  <a:gs pos="0">
                    <a:srgbClr val="FFFFFF">
                      <a:alpha val="0"/>
                    </a:srgbClr>
                  </a:gs>
                  <a:gs pos="100000">
                    <a:srgbClr val="C2DBF2">
                      <a:alpha val="84000"/>
                    </a:srgbClr>
                  </a:gs>
                </a:gsLst>
                <a:lin ang="0" scaled="1"/>
              </a:gradFill>
              <a:ln w="9525" algn="ctr">
                <a:noFill/>
                <a:miter lim="800000"/>
                <a:headEnd/>
                <a:tailEnd/>
              </a:ln>
            </p:spPr>
            <p:txBody>
              <a:bodyPr wrap="none" anchor="ctr"/>
              <a:lstStyle/>
              <a:p>
                <a:pPr algn="ctr" eaLnBrk="0" hangingPunct="0"/>
                <a:endParaRPr lang="en-US" b="0"/>
              </a:p>
            </p:txBody>
          </p:sp>
          <p:sp>
            <p:nvSpPr>
              <p:cNvPr id="62471" name="Rectangle 36"/>
              <p:cNvSpPr>
                <a:spLocks noChangeArrowheads="1"/>
              </p:cNvSpPr>
              <p:nvPr/>
            </p:nvSpPr>
            <p:spPr bwMode="auto">
              <a:xfrm>
                <a:off x="363" y="3071"/>
                <a:ext cx="67" cy="902"/>
              </a:xfrm>
              <a:prstGeom prst="rect">
                <a:avLst/>
              </a:prstGeom>
              <a:solidFill>
                <a:srgbClr val="5F1358"/>
              </a:solidFill>
              <a:ln w="9525" algn="ctr">
                <a:solidFill>
                  <a:schemeClr val="hlink"/>
                </a:solidFill>
                <a:miter lim="800000"/>
                <a:headEnd/>
                <a:tailEnd/>
              </a:ln>
            </p:spPr>
            <p:txBody>
              <a:bodyPr wrap="none" anchor="ctr"/>
              <a:lstStyle/>
              <a:p>
                <a:pPr algn="ctr" eaLnBrk="0" hangingPunct="0"/>
                <a:endParaRPr lang="en-US" b="0"/>
              </a:p>
            </p:txBody>
          </p:sp>
          <p:sp>
            <p:nvSpPr>
              <p:cNvPr id="62472" name="Rectangle 35"/>
              <p:cNvSpPr>
                <a:spLocks noChangeArrowheads="1"/>
              </p:cNvSpPr>
              <p:nvPr/>
            </p:nvSpPr>
            <p:spPr bwMode="auto">
              <a:xfrm>
                <a:off x="994" y="3257"/>
                <a:ext cx="3850" cy="55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5F1358"/>
                    </a:solidFill>
                  </a:rPr>
                  <a:t>Strategies for retaining assets through the next generation</a:t>
                </a:r>
                <a:endParaRPr lang="en-US" sz="3000" dirty="0">
                  <a:solidFill>
                    <a:srgbClr val="5F1358"/>
                  </a:solidFill>
                </a:endParaRPr>
              </a:p>
            </p:txBody>
          </p:sp>
          <p:sp>
            <p:nvSpPr>
              <p:cNvPr id="62473" name="Rectangle 35"/>
              <p:cNvSpPr>
                <a:spLocks noChangeArrowheads="1"/>
              </p:cNvSpPr>
              <p:nvPr/>
            </p:nvSpPr>
            <p:spPr bwMode="auto">
              <a:xfrm>
                <a:off x="544" y="3262"/>
                <a:ext cx="363" cy="464"/>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rgbClr val="5F1358"/>
                    </a:solidFill>
                    <a:cs typeface="Calibri" panose="020F0502020204030204" pitchFamily="34" charset="0"/>
                  </a:rPr>
                  <a:t>3</a:t>
                </a:r>
              </a:p>
            </p:txBody>
          </p:sp>
        </p:grpSp>
      </p:grpSp>
    </p:spTree>
    <p:extLst>
      <p:ext uri="{BB962C8B-B14F-4D97-AF65-F5344CB8AC3E}">
        <p14:creationId xmlns:p14="http://schemas.microsoft.com/office/powerpoint/2010/main" val="3086531"/>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Developing initial relationships with </a:t>
            </a:r>
            <a:br>
              <a:rPr lang="en-US"/>
            </a:br>
            <a:r>
              <a:rPr lang="en-US"/>
              <a:t>the next generation</a:t>
            </a:r>
            <a:endParaRPr lang="en-US" dirty="0"/>
          </a:p>
        </p:txBody>
      </p:sp>
      <p:sp>
        <p:nvSpPr>
          <p:cNvPr id="7" name="Content Placeholder 6"/>
          <p:cNvSpPr>
            <a:spLocks noGrp="1"/>
          </p:cNvSpPr>
          <p:nvPr>
            <p:ph idx="1"/>
          </p:nvPr>
        </p:nvSpPr>
        <p:spPr>
          <a:xfrm>
            <a:off x="442913" y="2387600"/>
            <a:ext cx="8326437" cy="4025900"/>
          </a:xfrm>
        </p:spPr>
        <p:txBody>
          <a:bodyPr/>
          <a:lstStyle/>
          <a:p>
            <a:pPr>
              <a:lnSpc>
                <a:spcPct val="90000"/>
              </a:lnSpc>
              <a:spcBef>
                <a:spcPts val="1000"/>
              </a:spcBef>
            </a:pPr>
            <a:r>
              <a:rPr lang="en-US" sz="2200" b="1" dirty="0"/>
              <a:t>Family meetings</a:t>
            </a:r>
            <a:r>
              <a:rPr lang="en-US" sz="2200" dirty="0"/>
              <a:t>—destination or offsite meeting</a:t>
            </a:r>
          </a:p>
          <a:p>
            <a:pPr>
              <a:lnSpc>
                <a:spcPct val="90000"/>
              </a:lnSpc>
              <a:spcBef>
                <a:spcPts val="1000"/>
              </a:spcBef>
            </a:pPr>
            <a:r>
              <a:rPr lang="en-US" sz="2200" b="1" dirty="0"/>
              <a:t>Lunch and learns </a:t>
            </a:r>
            <a:r>
              <a:rPr lang="en-US" sz="2200" dirty="0"/>
              <a:t>for recent college graduates of clients</a:t>
            </a:r>
          </a:p>
          <a:p>
            <a:pPr>
              <a:lnSpc>
                <a:spcPct val="90000"/>
              </a:lnSpc>
              <a:spcBef>
                <a:spcPts val="1000"/>
              </a:spcBef>
            </a:pPr>
            <a:r>
              <a:rPr lang="en-US" sz="2200" b="1" dirty="0"/>
              <a:t>Hiring younger advisors</a:t>
            </a:r>
            <a:r>
              <a:rPr lang="en-US" sz="2200" dirty="0"/>
              <a:t>—generational wealth manager</a:t>
            </a:r>
          </a:p>
          <a:p>
            <a:pPr>
              <a:lnSpc>
                <a:spcPct val="90000"/>
              </a:lnSpc>
              <a:spcBef>
                <a:spcPts val="1000"/>
              </a:spcBef>
            </a:pPr>
            <a:r>
              <a:rPr lang="en-US" sz="2200" b="1" dirty="0"/>
              <a:t>Family life organizer </a:t>
            </a:r>
            <a:r>
              <a:rPr lang="en-US" sz="2200" dirty="0"/>
              <a:t>that prompts conversations with the next generation and/or a family meeting</a:t>
            </a:r>
          </a:p>
          <a:p>
            <a:pPr>
              <a:lnSpc>
                <a:spcPct val="90000"/>
              </a:lnSpc>
              <a:spcBef>
                <a:spcPts val="1000"/>
              </a:spcBef>
            </a:pPr>
            <a:r>
              <a:rPr lang="en-US" sz="2200" b="1" dirty="0"/>
              <a:t>Trustee education</a:t>
            </a:r>
            <a:r>
              <a:rPr lang="en-US" sz="2200" dirty="0"/>
              <a:t>—scheduled meetings or conference calls</a:t>
            </a:r>
          </a:p>
          <a:p>
            <a:pPr>
              <a:lnSpc>
                <a:spcPct val="90000"/>
              </a:lnSpc>
              <a:spcBef>
                <a:spcPts val="1000"/>
              </a:spcBef>
            </a:pPr>
            <a:r>
              <a:rPr lang="en-US" sz="2200" b="1" dirty="0"/>
              <a:t>Complimentary financial planning </a:t>
            </a:r>
            <a:r>
              <a:rPr lang="en-US" sz="2200" dirty="0"/>
              <a:t>for the entire family</a:t>
            </a:r>
          </a:p>
          <a:p>
            <a:pPr>
              <a:lnSpc>
                <a:spcPct val="90000"/>
              </a:lnSpc>
              <a:spcBef>
                <a:spcPts val="1000"/>
              </a:spcBef>
            </a:pPr>
            <a:r>
              <a:rPr lang="en-US" sz="2200" b="1" dirty="0"/>
              <a:t>Low cost account options </a:t>
            </a:r>
            <a:r>
              <a:rPr lang="en-US" sz="2200" dirty="0"/>
              <a:t>to become a client</a:t>
            </a:r>
          </a:p>
          <a:p>
            <a:pPr>
              <a:lnSpc>
                <a:spcPct val="90000"/>
              </a:lnSpc>
              <a:spcBef>
                <a:spcPts val="1000"/>
              </a:spcBef>
            </a:pPr>
            <a:r>
              <a:rPr lang="en-US" sz="2200" b="1" dirty="0"/>
              <a:t>Family foundation/charitable giving</a:t>
            </a:r>
            <a:r>
              <a:rPr lang="en-US" sz="2200" dirty="0"/>
              <a:t>—assistance and coordination with starting a foundation or being charitable as a family</a:t>
            </a:r>
          </a:p>
        </p:txBody>
      </p:sp>
      <p:sp>
        <p:nvSpPr>
          <p:cNvPr id="8" name="Text Box 16"/>
          <p:cNvSpPr txBox="1">
            <a:spLocks noChangeArrowheads="1"/>
          </p:cNvSpPr>
          <p:nvPr>
            <p:custDataLst>
              <p:tags r:id="rId1"/>
            </p:custDataLst>
          </p:nvPr>
        </p:nvSpPr>
        <p:spPr bwMode="auto">
          <a:xfrm>
            <a:off x="442697" y="1409700"/>
            <a:ext cx="8308975" cy="911019"/>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defRPr/>
            </a:pPr>
            <a:r>
              <a:rPr lang="en-US" sz="2800" dirty="0">
                <a:solidFill>
                  <a:srgbClr val="002D5B"/>
                </a:solidFill>
              </a:rPr>
              <a:t>Find reasons for your clients to include family </a:t>
            </a:r>
            <a:br>
              <a:rPr lang="en-US" sz="2800" dirty="0">
                <a:solidFill>
                  <a:srgbClr val="002D5B"/>
                </a:solidFill>
              </a:rPr>
            </a:br>
            <a:r>
              <a:rPr lang="en-US" sz="2800" dirty="0">
                <a:solidFill>
                  <a:srgbClr val="002D5B"/>
                </a:solidFill>
              </a:rPr>
              <a:t>in financial decisions or discussions</a:t>
            </a:r>
          </a:p>
        </p:txBody>
      </p:sp>
      <p:sp>
        <p:nvSpPr>
          <p:cNvPr id="12" name="Rectangle 11"/>
          <p:cNvSpPr/>
          <p:nvPr/>
        </p:nvSpPr>
        <p:spPr bwMode="auto">
          <a:xfrm>
            <a:off x="409574" y="2340429"/>
            <a:ext cx="7286625" cy="1304472"/>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2080656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4187" y="1473199"/>
            <a:ext cx="3864021" cy="4995967"/>
          </a:xfrm>
          <a:prstGeom prst="rect">
            <a:avLst/>
          </a:prstGeom>
          <a:noFill/>
          <a:ln>
            <a:solidFill>
              <a:schemeClr val="accent1"/>
            </a:solidFill>
          </a:ln>
          <a:effectLst>
            <a:outerShdw blurRad="50800" dist="38100" dir="2700000" algn="tl" rotWithShape="0">
              <a:prstClr val="black">
                <a:alpha val="40000"/>
              </a:prstClr>
            </a:outerShdw>
          </a:effectLst>
        </p:spPr>
      </p:pic>
      <p:sp>
        <p:nvSpPr>
          <p:cNvPr id="27661" name="Rectangle 13"/>
          <p:cNvSpPr>
            <a:spLocks noGrp="1" noChangeArrowheads="1"/>
          </p:cNvSpPr>
          <p:nvPr>
            <p:ph type="title"/>
          </p:nvPr>
        </p:nvSpPr>
        <p:spPr/>
        <p:txBody>
          <a:bodyPr/>
          <a:lstStyle/>
          <a:p>
            <a:r>
              <a:rPr lang="en-US"/>
              <a:t>Strategy 1: family meeting</a:t>
            </a:r>
            <a:endParaRPr lang="en-US" dirty="0"/>
          </a:p>
        </p:txBody>
      </p:sp>
      <p:sp>
        <p:nvSpPr>
          <p:cNvPr id="7" name="Content Placeholder 6"/>
          <p:cNvSpPr>
            <a:spLocks noGrp="1"/>
          </p:cNvSpPr>
          <p:nvPr>
            <p:ph sz="half" idx="1"/>
          </p:nvPr>
        </p:nvSpPr>
        <p:spPr>
          <a:xfrm>
            <a:off x="450851" y="1755775"/>
            <a:ext cx="3575050" cy="4492625"/>
          </a:xfrm>
        </p:spPr>
        <p:txBody>
          <a:bodyPr/>
          <a:lstStyle/>
          <a:p>
            <a:pPr marL="0" indent="0">
              <a:buNone/>
            </a:pPr>
            <a:r>
              <a:rPr lang="en-US" sz="2400" b="1" dirty="0"/>
              <a:t>Sample agenda items</a:t>
            </a:r>
          </a:p>
          <a:p>
            <a:r>
              <a:rPr lang="en-US" sz="2200" dirty="0"/>
              <a:t>Welcome and overview</a:t>
            </a:r>
          </a:p>
          <a:p>
            <a:r>
              <a:rPr lang="en-US" sz="2200" dirty="0"/>
              <a:t>Goals, wishes, and intended legacy</a:t>
            </a:r>
          </a:p>
          <a:p>
            <a:r>
              <a:rPr lang="en-US" sz="2200" dirty="0"/>
              <a:t>Philanthropy</a:t>
            </a:r>
          </a:p>
          <a:p>
            <a:r>
              <a:rPr lang="en-US" sz="2200" dirty="0"/>
              <a:t>Family constitution: family policy, guiding vision and values</a:t>
            </a:r>
          </a:p>
          <a:p>
            <a:r>
              <a:rPr lang="en-US" sz="2200" dirty="0"/>
              <a:t>Next steps</a:t>
            </a:r>
          </a:p>
        </p:txBody>
      </p:sp>
      <p:sp>
        <p:nvSpPr>
          <p:cNvPr id="8" name="Content Placeholder 7"/>
          <p:cNvSpPr>
            <a:spLocks noGrp="1"/>
          </p:cNvSpPr>
          <p:nvPr>
            <p:ph sz="half" idx="2"/>
          </p:nvPr>
        </p:nvSpPr>
        <p:spPr>
          <a:xfrm>
            <a:off x="4441825" y="1755775"/>
            <a:ext cx="4143375" cy="4492625"/>
          </a:xfrm>
        </p:spPr>
        <p:txBody>
          <a:bodyPr/>
          <a:lstStyle/>
          <a:p>
            <a:pPr marL="0" indent="0">
              <a:buNone/>
            </a:pPr>
            <a:r>
              <a:rPr lang="en-US" sz="2400" b="1" dirty="0"/>
              <a:t>Advisor role</a:t>
            </a:r>
          </a:p>
          <a:p>
            <a:r>
              <a:rPr lang="en-US" sz="2200" dirty="0"/>
              <a:t>Plan the agenda with the family patriarch and matriarch</a:t>
            </a:r>
          </a:p>
          <a:p>
            <a:r>
              <a:rPr lang="en-US" sz="2200" dirty="0"/>
              <a:t>Help select a location (destination meeting or office meeting in a neutral site)</a:t>
            </a:r>
          </a:p>
          <a:p>
            <a:r>
              <a:rPr lang="en-US" sz="2200" dirty="0"/>
              <a:t>Facilitate the meeting</a:t>
            </a:r>
          </a:p>
          <a:p>
            <a:r>
              <a:rPr lang="en-US" sz="2200" dirty="0"/>
              <a:t>Open up the meeting with your three funnels </a:t>
            </a:r>
          </a:p>
          <a:p>
            <a:r>
              <a:rPr lang="en-US" sz="2200" dirty="0"/>
              <a:t>Follow up after the meeting with each member</a:t>
            </a:r>
          </a:p>
        </p:txBody>
      </p:sp>
    </p:spTree>
    <p:extLst>
      <p:ext uri="{BB962C8B-B14F-4D97-AF65-F5344CB8AC3E}">
        <p14:creationId xmlns:p14="http://schemas.microsoft.com/office/powerpoint/2010/main" val="29328626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Strategy 2: lunch and learns</a:t>
            </a:r>
            <a:endParaRPr lang="en-US" dirty="0"/>
          </a:p>
        </p:txBody>
      </p:sp>
      <p:sp>
        <p:nvSpPr>
          <p:cNvPr id="6" name="Content Placeholder 5"/>
          <p:cNvSpPr>
            <a:spLocks noGrp="1"/>
          </p:cNvSpPr>
          <p:nvPr>
            <p:ph idx="1"/>
          </p:nvPr>
        </p:nvSpPr>
        <p:spPr>
          <a:xfrm>
            <a:off x="442913" y="2324100"/>
            <a:ext cx="8281987" cy="4102100"/>
          </a:xfrm>
        </p:spPr>
        <p:txBody>
          <a:bodyPr/>
          <a:lstStyle/>
          <a:p>
            <a:r>
              <a:rPr lang="en-US" sz="2400" dirty="0"/>
              <a:t>Investment 101</a:t>
            </a:r>
          </a:p>
          <a:p>
            <a:pPr lvl="1"/>
            <a:r>
              <a:rPr lang="en-US" sz="2000" dirty="0"/>
              <a:t>Spend less than you make</a:t>
            </a:r>
          </a:p>
          <a:p>
            <a:pPr lvl="1"/>
            <a:r>
              <a:rPr lang="en-US" sz="2000" dirty="0"/>
              <a:t>Invest early and often</a:t>
            </a:r>
          </a:p>
          <a:p>
            <a:pPr lvl="1"/>
            <a:r>
              <a:rPr lang="en-US" sz="2000" dirty="0"/>
              <a:t>Fully fund the 401(k)</a:t>
            </a:r>
          </a:p>
          <a:p>
            <a:pPr lvl="1"/>
            <a:r>
              <a:rPr lang="en-US" sz="2000" dirty="0"/>
              <a:t>Temperament is more important than intelligence</a:t>
            </a:r>
          </a:p>
          <a:p>
            <a:pPr>
              <a:spcBef>
                <a:spcPts val="1200"/>
              </a:spcBef>
            </a:pPr>
            <a:r>
              <a:rPr lang="en-US" sz="2400" dirty="0"/>
              <a:t>For older children of clients, demonstrate what you are doing for their parents—helping them to live independently and with dignity</a:t>
            </a:r>
          </a:p>
          <a:p>
            <a:pPr>
              <a:spcBef>
                <a:spcPts val="1200"/>
              </a:spcBef>
            </a:pPr>
            <a:r>
              <a:rPr lang="en-US" sz="2400" dirty="0"/>
              <a:t>It’ll allow you to make the connection to the next generation</a:t>
            </a:r>
          </a:p>
          <a:p>
            <a:pPr>
              <a:spcBef>
                <a:spcPts val="1200"/>
              </a:spcBef>
            </a:pPr>
            <a:r>
              <a:rPr lang="en-US" sz="2400" dirty="0"/>
              <a:t>It’ll thrill your existing clients</a:t>
            </a:r>
          </a:p>
        </p:txBody>
      </p:sp>
      <p:sp>
        <p:nvSpPr>
          <p:cNvPr id="7" name="Text Box 16"/>
          <p:cNvSpPr txBox="1">
            <a:spLocks noChangeArrowheads="1"/>
          </p:cNvSpPr>
          <p:nvPr>
            <p:custDataLst>
              <p:tags r:id="rId1"/>
            </p:custDataLst>
          </p:nvPr>
        </p:nvSpPr>
        <p:spPr bwMode="auto">
          <a:xfrm>
            <a:off x="442697" y="1409700"/>
            <a:ext cx="8308975" cy="911019"/>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defRPr/>
            </a:pPr>
            <a:r>
              <a:rPr lang="en-US" sz="2800" dirty="0">
                <a:solidFill>
                  <a:srgbClr val="002D5B"/>
                </a:solidFill>
              </a:rPr>
              <a:t>Meet with clients’ adult children/grandchildren </a:t>
            </a:r>
            <a:br>
              <a:rPr lang="en-US" sz="2800" dirty="0">
                <a:solidFill>
                  <a:srgbClr val="002D5B"/>
                </a:solidFill>
              </a:rPr>
            </a:br>
            <a:r>
              <a:rPr lang="en-US" sz="2800" dirty="0">
                <a:solidFill>
                  <a:srgbClr val="002D5B"/>
                </a:solidFill>
              </a:rPr>
              <a:t>for lunch after graduation</a:t>
            </a:r>
          </a:p>
        </p:txBody>
      </p:sp>
    </p:spTree>
    <p:extLst>
      <p:ext uri="{BB962C8B-B14F-4D97-AF65-F5344CB8AC3E}">
        <p14:creationId xmlns:p14="http://schemas.microsoft.com/office/powerpoint/2010/main" val="22422189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500"/>
                                        <p:tgtEl>
                                          <p:spTgt spid="6">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xEl>
                                              <p:pRg st="7" end="7"/>
                                            </p:txEl>
                                          </p:spTgt>
                                        </p:tgtEl>
                                        <p:attrNameLst>
                                          <p:attrName>style.visibility</p:attrName>
                                        </p:attrNameLst>
                                      </p:cBhvr>
                                      <p:to>
                                        <p:strVal val="visible"/>
                                      </p:to>
                                    </p:set>
                                    <p:animEffect transition="in" filter="fade">
                                      <p:cBhvr>
                                        <p:cTn id="34"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Strategy 3: hiring the next generation</a:t>
            </a:r>
            <a:endParaRPr lang="en-US" dirty="0"/>
          </a:p>
        </p:txBody>
      </p:sp>
      <p:sp>
        <p:nvSpPr>
          <p:cNvPr id="6" name="Content Placeholder 5"/>
          <p:cNvSpPr>
            <a:spLocks noGrp="1"/>
          </p:cNvSpPr>
          <p:nvPr>
            <p:ph idx="1"/>
          </p:nvPr>
        </p:nvSpPr>
        <p:spPr>
          <a:xfrm>
            <a:off x="442913" y="2476500"/>
            <a:ext cx="7380287" cy="3835400"/>
          </a:xfrm>
        </p:spPr>
        <p:txBody>
          <a:bodyPr/>
          <a:lstStyle/>
          <a:p>
            <a:r>
              <a:rPr lang="en-US" sz="2400" dirty="0"/>
              <a:t>Consider internships—reach out to the local colleges in a sales or financial planning degree program</a:t>
            </a:r>
          </a:p>
          <a:p>
            <a:r>
              <a:rPr lang="en-US" sz="2400" dirty="0"/>
              <a:t>Think about applying the same principles used in a parent/child practice. The reason they work? </a:t>
            </a:r>
          </a:p>
          <a:p>
            <a:pPr lvl="1"/>
            <a:r>
              <a:rPr lang="en-US" b="1" dirty="0">
                <a:solidFill>
                  <a:srgbClr val="5F1358"/>
                </a:solidFill>
              </a:rPr>
              <a:t>Money, respect, mentoring, and second chances</a:t>
            </a:r>
          </a:p>
          <a:p>
            <a:r>
              <a:rPr lang="en-US" sz="2400" dirty="0"/>
              <a:t>Find out what they want out of a long-term situation</a:t>
            </a:r>
          </a:p>
          <a:p>
            <a:r>
              <a:rPr lang="en-US" sz="2400" dirty="0"/>
              <a:t>Consider salaried positions</a:t>
            </a:r>
          </a:p>
          <a:p>
            <a:r>
              <a:rPr lang="en-US" sz="2400" dirty="0"/>
              <a:t>Consider hiring a generational wealth manager</a:t>
            </a:r>
          </a:p>
        </p:txBody>
      </p:sp>
      <p:sp>
        <p:nvSpPr>
          <p:cNvPr id="7" name="Text Box 16"/>
          <p:cNvSpPr txBox="1">
            <a:spLocks noChangeArrowheads="1"/>
          </p:cNvSpPr>
          <p:nvPr>
            <p:custDataLst>
              <p:tags r:id="rId1"/>
            </p:custDataLst>
          </p:nvPr>
        </p:nvSpPr>
        <p:spPr bwMode="auto">
          <a:xfrm>
            <a:off x="442697" y="1409700"/>
            <a:ext cx="8308975" cy="911019"/>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defRPr/>
            </a:pPr>
            <a:r>
              <a:rPr lang="en-US" sz="2800" dirty="0">
                <a:solidFill>
                  <a:srgbClr val="002D5B"/>
                </a:solidFill>
              </a:rPr>
              <a:t>Have a written strategy for hiring and retaining </a:t>
            </a:r>
            <a:br>
              <a:rPr lang="en-US" sz="2800" dirty="0">
                <a:solidFill>
                  <a:srgbClr val="002D5B"/>
                </a:solidFill>
              </a:rPr>
            </a:br>
            <a:r>
              <a:rPr lang="en-US" sz="2800" dirty="0">
                <a:solidFill>
                  <a:srgbClr val="002D5B"/>
                </a:solidFill>
              </a:rPr>
              <a:t>the next generation of advisors</a:t>
            </a:r>
          </a:p>
        </p:txBody>
      </p:sp>
    </p:spTree>
    <p:extLst>
      <p:ext uri="{BB962C8B-B14F-4D97-AF65-F5344CB8AC3E}">
        <p14:creationId xmlns:p14="http://schemas.microsoft.com/office/powerpoint/2010/main" val="316544816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dirty="0"/>
              <a:t>The challenge</a:t>
            </a:r>
          </a:p>
        </p:txBody>
      </p:sp>
      <p:sp>
        <p:nvSpPr>
          <p:cNvPr id="8"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The reality with </a:t>
            </a:r>
            <a:r>
              <a:rPr lang="en-US" sz="2800" u="sng" dirty="0">
                <a:solidFill>
                  <a:srgbClr val="002D5B"/>
                </a:solidFill>
              </a:rPr>
              <a:t>existing clients</a:t>
            </a:r>
          </a:p>
        </p:txBody>
      </p:sp>
      <p:sp>
        <p:nvSpPr>
          <p:cNvPr id="9" name="TextBox 3"/>
          <p:cNvSpPr txBox="1">
            <a:spLocks noChangeArrowheads="1"/>
          </p:cNvSpPr>
          <p:nvPr>
            <p:custDataLst>
              <p:tags r:id="rId2"/>
            </p:custDataLst>
          </p:nvPr>
        </p:nvSpPr>
        <p:spPr bwMode="auto">
          <a:xfrm>
            <a:off x="455944" y="6092685"/>
            <a:ext cx="8186737" cy="447815"/>
          </a:xfrm>
          <a:prstGeom prst="rect">
            <a:avLst/>
          </a:prstGeom>
          <a:noFill/>
          <a:ln w="9525">
            <a:noFill/>
            <a:miter lim="800000"/>
            <a:headEnd/>
            <a:tailEnd/>
          </a:ln>
        </p:spPr>
        <p:txBody>
          <a:bodyPr anchor="b">
            <a:spAutoFit/>
          </a:bodyPr>
          <a:lstStyle/>
          <a:p>
            <a:pPr eaLnBrk="0" hangingPunct="0">
              <a:lnSpc>
                <a:spcPct val="90000"/>
              </a:lnSpc>
              <a:spcBef>
                <a:spcPct val="30000"/>
              </a:spcBef>
            </a:pPr>
            <a:r>
              <a:rPr lang="en-US" sz="1100" b="0" dirty="0"/>
              <a:t>1 Skinner, Liz, “The great wealth transfer is coming, putting advisers at risk,” InvestmentNews.com, 7/13/15. </a:t>
            </a:r>
          </a:p>
          <a:p>
            <a:pPr eaLnBrk="0" hangingPunct="0">
              <a:lnSpc>
                <a:spcPct val="90000"/>
              </a:lnSpc>
              <a:spcBef>
                <a:spcPct val="30000"/>
              </a:spcBef>
            </a:pPr>
            <a:r>
              <a:rPr lang="en-US" sz="1100" b="0" dirty="0"/>
              <a:t>2 “Roadmap for a new landscape: Managing the Transition of Wealth Across Generations,” State Street Global Advisors, 2016.  </a:t>
            </a:r>
          </a:p>
        </p:txBody>
      </p:sp>
      <p:sp>
        <p:nvSpPr>
          <p:cNvPr id="10" name="Rectangle 9"/>
          <p:cNvSpPr/>
          <p:nvPr/>
        </p:nvSpPr>
        <p:spPr>
          <a:xfrm>
            <a:off x="876300" y="2390775"/>
            <a:ext cx="7391400" cy="2654300"/>
          </a:xfrm>
          <a:prstGeom prst="rect">
            <a:avLst/>
          </a:prstGeom>
          <a:solidFill>
            <a:srgbClr val="D6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8"/>
          <p:cNvSpPr txBox="1">
            <a:spLocks/>
          </p:cNvSpPr>
          <p:nvPr/>
        </p:nvSpPr>
        <p:spPr>
          <a:xfrm>
            <a:off x="449263" y="2346325"/>
            <a:ext cx="8237537" cy="2743200"/>
          </a:xfrm>
          <a:prstGeom prst="rect">
            <a:avLst/>
          </a:prstGeom>
        </p:spPr>
        <p:txBody>
          <a:bodyPr anchor="ct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5"/>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2400"/>
              </a:spcBef>
              <a:buNone/>
            </a:pPr>
            <a:r>
              <a:rPr lang="en-US" dirty="0"/>
              <a:t>66% </a:t>
            </a:r>
            <a:r>
              <a:rPr lang="en-US" sz="2400" b="0" dirty="0"/>
              <a:t>of children fire their parents’ financial advisor </a:t>
            </a:r>
            <a:br>
              <a:rPr lang="en-US" sz="2400" b="0" dirty="0"/>
            </a:br>
            <a:r>
              <a:rPr lang="en-US" sz="2400" b="0" dirty="0"/>
              <a:t>after they inherit their parents’ wealth</a:t>
            </a:r>
            <a:r>
              <a:rPr lang="en-US" sz="2400" b="0" baseline="30000" dirty="0"/>
              <a:t>¹</a:t>
            </a:r>
            <a:r>
              <a:rPr lang="en-US" sz="2400" b="0" dirty="0"/>
              <a:t> </a:t>
            </a:r>
            <a:r>
              <a:rPr lang="en-US" sz="2400" b="0" dirty="0">
                <a:solidFill>
                  <a:srgbClr val="002D5B"/>
                </a:solidFill>
                <a:ea typeface="Arial Unicode MS" pitchFamily="34" charset="-128"/>
                <a:cs typeface="Arial Unicode MS" pitchFamily="34" charset="-128"/>
              </a:rPr>
              <a:t> </a:t>
            </a:r>
          </a:p>
          <a:p>
            <a:pPr marL="0" lvl="0" indent="0" algn="ctr">
              <a:spcBef>
                <a:spcPts val="2400"/>
              </a:spcBef>
              <a:buClr>
                <a:srgbClr val="D29847"/>
              </a:buClr>
              <a:buNone/>
            </a:pPr>
            <a:r>
              <a:rPr lang="en-US" dirty="0"/>
              <a:t>Only 38% </a:t>
            </a:r>
            <a:r>
              <a:rPr lang="en-US" sz="2400" b="0" dirty="0"/>
              <a:t>of investors retain the same advisor </a:t>
            </a:r>
            <a:br>
              <a:rPr lang="en-US" sz="2400" b="0" dirty="0"/>
            </a:br>
            <a:r>
              <a:rPr lang="en-US" sz="2400" b="0" dirty="0"/>
              <a:t>when their spouse dies</a:t>
            </a:r>
            <a:r>
              <a:rPr lang="en-US" sz="2400" b="0" baseline="30000" dirty="0"/>
              <a:t>²</a:t>
            </a:r>
          </a:p>
        </p:txBody>
      </p:sp>
    </p:spTree>
    <p:extLst>
      <p:ext uri="{BB962C8B-B14F-4D97-AF65-F5344CB8AC3E}">
        <p14:creationId xmlns:p14="http://schemas.microsoft.com/office/powerpoint/2010/main" val="26626337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out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outVertical)">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r>
              <a:rPr lang="en-US"/>
              <a:t>Additional resources</a:t>
            </a:r>
            <a:endParaRPr lang="en-US" dirty="0"/>
          </a:p>
        </p:txBody>
      </p:sp>
      <p:sp>
        <p:nvSpPr>
          <p:cNvPr id="9" name="Content Placeholder 8"/>
          <p:cNvSpPr>
            <a:spLocks noGrp="1"/>
          </p:cNvSpPr>
          <p:nvPr>
            <p:ph sz="half" idx="1"/>
          </p:nvPr>
        </p:nvSpPr>
        <p:spPr>
          <a:xfrm>
            <a:off x="438150" y="1522307"/>
            <a:ext cx="4143375" cy="4670425"/>
          </a:xfrm>
        </p:spPr>
        <p:txBody>
          <a:bodyPr/>
          <a:lstStyle/>
          <a:p>
            <a:pPr marL="0" indent="0">
              <a:lnSpc>
                <a:spcPct val="90000"/>
              </a:lnSpc>
              <a:spcBef>
                <a:spcPts val="800"/>
              </a:spcBef>
              <a:buNone/>
            </a:pPr>
            <a:r>
              <a:rPr lang="en-US" sz="2000" b="1" dirty="0"/>
              <a:t>Family life organizer includes:</a:t>
            </a:r>
          </a:p>
          <a:p>
            <a:pPr marL="342900" indent="-342900">
              <a:lnSpc>
                <a:spcPct val="90000"/>
              </a:lnSpc>
              <a:spcBef>
                <a:spcPts val="800"/>
              </a:spcBef>
            </a:pPr>
            <a:r>
              <a:rPr lang="en-US" sz="2000" dirty="0"/>
              <a:t>Family letter</a:t>
            </a:r>
          </a:p>
          <a:p>
            <a:pPr marL="342900" indent="-342900">
              <a:lnSpc>
                <a:spcPct val="90000"/>
              </a:lnSpc>
              <a:spcBef>
                <a:spcPts val="800"/>
              </a:spcBef>
            </a:pPr>
            <a:r>
              <a:rPr lang="en-US" sz="2000" dirty="0"/>
              <a:t>Beneficiaries</a:t>
            </a:r>
          </a:p>
          <a:p>
            <a:pPr marL="342900" indent="-342900">
              <a:lnSpc>
                <a:spcPct val="90000"/>
              </a:lnSpc>
              <a:spcBef>
                <a:spcPts val="800"/>
              </a:spcBef>
            </a:pPr>
            <a:r>
              <a:rPr lang="en-US" sz="2000" dirty="0"/>
              <a:t>Investments and</a:t>
            </a:r>
            <a:br>
              <a:rPr lang="en-US" sz="2000" dirty="0"/>
            </a:br>
            <a:r>
              <a:rPr lang="en-US" sz="2000" dirty="0"/>
              <a:t>retirement accounts</a:t>
            </a:r>
          </a:p>
          <a:p>
            <a:pPr marL="342900" indent="-342900">
              <a:lnSpc>
                <a:spcPct val="90000"/>
              </a:lnSpc>
              <a:spcBef>
                <a:spcPts val="800"/>
              </a:spcBef>
            </a:pPr>
            <a:r>
              <a:rPr lang="en-US" sz="2000" dirty="0"/>
              <a:t>Property</a:t>
            </a:r>
          </a:p>
          <a:p>
            <a:pPr marL="342900" indent="-342900">
              <a:lnSpc>
                <a:spcPct val="90000"/>
              </a:lnSpc>
              <a:spcBef>
                <a:spcPts val="800"/>
              </a:spcBef>
            </a:pPr>
            <a:r>
              <a:rPr lang="en-US" sz="2000" dirty="0"/>
              <a:t>Business ownership</a:t>
            </a:r>
          </a:p>
          <a:p>
            <a:pPr marL="342900" indent="-342900">
              <a:lnSpc>
                <a:spcPct val="90000"/>
              </a:lnSpc>
              <a:spcBef>
                <a:spcPts val="800"/>
              </a:spcBef>
            </a:pPr>
            <a:r>
              <a:rPr lang="en-US" sz="2000" dirty="0"/>
              <a:t>Life insurance</a:t>
            </a:r>
          </a:p>
          <a:p>
            <a:pPr marL="342900" indent="-342900">
              <a:lnSpc>
                <a:spcPct val="90000"/>
              </a:lnSpc>
              <a:spcBef>
                <a:spcPts val="800"/>
              </a:spcBef>
            </a:pPr>
            <a:r>
              <a:rPr lang="en-US" sz="2000" dirty="0"/>
              <a:t>Wills and trusts</a:t>
            </a:r>
          </a:p>
          <a:p>
            <a:pPr marL="342900" indent="-342900">
              <a:lnSpc>
                <a:spcPct val="90000"/>
              </a:lnSpc>
              <a:spcBef>
                <a:spcPts val="800"/>
              </a:spcBef>
            </a:pPr>
            <a:r>
              <a:rPr lang="en-US" sz="2000" dirty="0"/>
              <a:t>Charities/foundations</a:t>
            </a:r>
          </a:p>
          <a:p>
            <a:pPr marL="342900" indent="-342900">
              <a:lnSpc>
                <a:spcPct val="90000"/>
              </a:lnSpc>
              <a:spcBef>
                <a:spcPts val="800"/>
              </a:spcBef>
            </a:pPr>
            <a:r>
              <a:rPr lang="en-US" sz="2000" dirty="0"/>
              <a:t>Healthcare choices</a:t>
            </a:r>
          </a:p>
          <a:p>
            <a:pPr marL="342900" indent="-342900">
              <a:lnSpc>
                <a:spcPct val="90000"/>
              </a:lnSpc>
              <a:spcBef>
                <a:spcPts val="800"/>
              </a:spcBef>
            </a:pPr>
            <a:r>
              <a:rPr lang="en-US" sz="2000" dirty="0"/>
              <a:t>Final wishes</a:t>
            </a:r>
          </a:p>
          <a:p>
            <a:pPr marL="342900" indent="-342900">
              <a:lnSpc>
                <a:spcPct val="90000"/>
              </a:lnSpc>
              <a:spcBef>
                <a:spcPts val="800"/>
              </a:spcBef>
            </a:pPr>
            <a:r>
              <a:rPr lang="en-US" sz="2000" dirty="0"/>
              <a:t>All family advisors</a:t>
            </a:r>
          </a:p>
          <a:p>
            <a:pPr>
              <a:lnSpc>
                <a:spcPct val="90000"/>
              </a:lnSpc>
              <a:spcBef>
                <a:spcPts val="800"/>
              </a:spcBef>
            </a:pPr>
            <a:endParaRPr lang="en-US" sz="2000" dirty="0"/>
          </a:p>
          <a:p>
            <a:pPr>
              <a:lnSpc>
                <a:spcPct val="90000"/>
              </a:lnSpc>
              <a:spcBef>
                <a:spcPts val="800"/>
              </a:spcBef>
            </a:pPr>
            <a:endParaRPr lang="en-US" sz="2000" dirty="0"/>
          </a:p>
        </p:txBody>
      </p:sp>
      <p:sp>
        <p:nvSpPr>
          <p:cNvPr id="10" name="Content Placeholder 9"/>
          <p:cNvSpPr>
            <a:spLocks noGrp="1"/>
          </p:cNvSpPr>
          <p:nvPr>
            <p:ph sz="half" idx="2"/>
          </p:nvPr>
        </p:nvSpPr>
        <p:spPr>
          <a:xfrm>
            <a:off x="4457701" y="1522307"/>
            <a:ext cx="4419600" cy="1558925"/>
          </a:xfrm>
        </p:spPr>
        <p:txBody>
          <a:bodyPr/>
          <a:lstStyle/>
          <a:p>
            <a:pPr marL="0" indent="0">
              <a:lnSpc>
                <a:spcPct val="90000"/>
              </a:lnSpc>
              <a:spcBef>
                <a:spcPts val="800"/>
              </a:spcBef>
              <a:buNone/>
            </a:pPr>
            <a:r>
              <a:rPr lang="en-US" sz="2000" b="1" dirty="0"/>
              <a:t>Next-generation survey for clients</a:t>
            </a:r>
          </a:p>
          <a:p>
            <a:pPr marL="0" indent="0">
              <a:lnSpc>
                <a:spcPct val="90000"/>
              </a:lnSpc>
              <a:spcBef>
                <a:spcPts val="800"/>
              </a:spcBef>
              <a:buNone/>
            </a:pPr>
            <a:r>
              <a:rPr lang="en-US" sz="2000" dirty="0"/>
              <a:t>A formal process to collect information about the next generation so you can serve the family</a:t>
            </a:r>
          </a:p>
          <a:p>
            <a:pPr>
              <a:lnSpc>
                <a:spcPct val="90000"/>
              </a:lnSpc>
              <a:spcBef>
                <a:spcPts val="800"/>
              </a:spcBef>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9120" y="2990431"/>
            <a:ext cx="2553750" cy="3304854"/>
          </a:xfrm>
          <a:prstGeom prst="rect">
            <a:avLst/>
          </a:prstGeom>
          <a:noFill/>
          <a:ln>
            <a:solidFill>
              <a:schemeClr val="accent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73A2B6DC-C9E9-40E0-B1D5-CDD929AE72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1370" y="2990431"/>
            <a:ext cx="2555013" cy="3304854"/>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677840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8" name="Rectangle 8"/>
          <p:cNvSpPr>
            <a:spLocks noGrp="1" noChangeArrowheads="1"/>
          </p:cNvSpPr>
          <p:nvPr>
            <p:ph type="title"/>
          </p:nvPr>
        </p:nvSpPr>
        <p:spPr/>
        <p:txBody>
          <a:bodyPr/>
          <a:lstStyle/>
          <a:p>
            <a:pPr>
              <a:defRPr/>
            </a:pPr>
            <a:r>
              <a:rPr lang="en-US" dirty="0"/>
              <a:t>The Value Book </a:t>
            </a:r>
          </a:p>
        </p:txBody>
      </p:sp>
      <p:pic>
        <p:nvPicPr>
          <p:cNvPr id="56322" name="Picture 9" descr="valuebook"/>
          <p:cNvPicPr>
            <a:picLocks noChangeAspect="1" noChangeArrowheads="1"/>
          </p:cNvPicPr>
          <p:nvPr/>
        </p:nvPicPr>
        <p:blipFill>
          <a:blip r:embed="rId3"/>
          <a:srcRect/>
          <a:stretch>
            <a:fillRect/>
          </a:stretch>
        </p:blipFill>
        <p:spPr bwMode="auto">
          <a:xfrm>
            <a:off x="2727743" y="1683427"/>
            <a:ext cx="3810751" cy="4190501"/>
          </a:xfrm>
          <a:prstGeom prst="rect">
            <a:avLst/>
          </a:prstGeom>
          <a:noFill/>
          <a:ln w="9525">
            <a:noFill/>
            <a:miter lim="800000"/>
            <a:headEnd/>
            <a:tailEnd/>
          </a:ln>
        </p:spPr>
      </p:pic>
      <p:sp>
        <p:nvSpPr>
          <p:cNvPr id="5" name="Slide Number Placeholder 2">
            <a:extLst>
              <a:ext uri="{FF2B5EF4-FFF2-40B4-BE49-F238E27FC236}">
                <a16:creationId xmlns:a16="http://schemas.microsoft.com/office/drawing/2014/main" id="{C2295EFD-243B-476A-B1A7-9853BEED3927}"/>
              </a:ext>
            </a:extLst>
          </p:cNvPr>
          <p:cNvSpPr>
            <a:spLocks noGrp="1"/>
          </p:cNvSpPr>
          <p:nvPr>
            <p:ph type="sldNum" sz="quarter" idx="4"/>
          </p:nvPr>
        </p:nvSpPr>
        <p:spPr>
          <a:xfrm>
            <a:off x="6705600" y="6492875"/>
            <a:ext cx="2133600" cy="365125"/>
          </a:xfrm>
        </p:spPr>
        <p:txBody>
          <a:bodyPr/>
          <a:lstStyle/>
          <a:p>
            <a:fld id="{6D1E9202-505F-48A5-9659-9946101D3FB3}" type="slidenum">
              <a:rPr lang="en-US" smtClean="0">
                <a:solidFill>
                  <a:srgbClr val="002D5B">
                    <a:tint val="75000"/>
                  </a:srgbClr>
                </a:solidFill>
              </a:rPr>
              <a:pPr/>
              <a:t>41</a:t>
            </a:fld>
            <a:endParaRPr lang="en-US" dirty="0">
              <a:solidFill>
                <a:srgbClr val="002D5B">
                  <a:tint val="75000"/>
                </a:srgbClr>
              </a:solidFill>
            </a:endParaRPr>
          </a:p>
        </p:txBody>
      </p:sp>
    </p:spTree>
    <p:extLst>
      <p:ext uri="{BB962C8B-B14F-4D97-AF65-F5344CB8AC3E}">
        <p14:creationId xmlns:p14="http://schemas.microsoft.com/office/powerpoint/2010/main" val="3080749940"/>
      </p:ext>
    </p:extLst>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Reinvention is the key to sustainability</a:t>
            </a: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b="7279"/>
          <a:stretch/>
        </p:blipFill>
        <p:spPr>
          <a:xfrm>
            <a:off x="6175177" y="1409700"/>
            <a:ext cx="2446012" cy="5137150"/>
          </a:xfrm>
          <a:prstGeom prst="rect">
            <a:avLst/>
          </a:prstGeom>
          <a:noFill/>
          <a:ln>
            <a:noFill/>
          </a:ln>
        </p:spPr>
      </p:pic>
      <p:sp>
        <p:nvSpPr>
          <p:cNvPr id="11" name="Content Placeholder 11"/>
          <p:cNvSpPr txBox="1">
            <a:spLocks/>
          </p:cNvSpPr>
          <p:nvPr/>
        </p:nvSpPr>
        <p:spPr>
          <a:xfrm>
            <a:off x="347666" y="1467757"/>
            <a:ext cx="5710234" cy="5384800"/>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0175" indent="-130175">
              <a:spcBef>
                <a:spcPts val="1200"/>
              </a:spcBef>
              <a:buFont typeface="Calibri" pitchFamily="34" charset="0"/>
              <a:buNone/>
              <a:tabLst>
                <a:tab pos="1944688" algn="l"/>
              </a:tabLst>
            </a:pPr>
            <a:r>
              <a:rPr lang="en-US" sz="2300" b="0" dirty="0"/>
              <a:t>“There was so much magic in Apple computer in the early 1980s that it is hard to believe that it may fade away. Apple went from hip </a:t>
            </a:r>
            <a:br>
              <a:rPr lang="en-US" sz="2300" b="0" dirty="0"/>
            </a:br>
            <a:r>
              <a:rPr lang="en-US" sz="2300" b="0" dirty="0"/>
              <a:t>to has-been in just 19 years.” </a:t>
            </a:r>
            <a:br>
              <a:rPr lang="en-US" sz="2300" b="0" dirty="0"/>
            </a:br>
            <a:r>
              <a:rPr lang="en-US" sz="2300" b="0" dirty="0"/>
              <a:t>	</a:t>
            </a:r>
            <a:r>
              <a:rPr lang="en-US" sz="2300" b="0" i="1" dirty="0"/>
              <a:t>BusinessWeek</a:t>
            </a:r>
            <a:r>
              <a:rPr lang="en-US" sz="2300" b="0" dirty="0"/>
              <a:t>, 2/5/96</a:t>
            </a:r>
          </a:p>
          <a:p>
            <a:pPr marL="130175" indent="-130175">
              <a:spcBef>
                <a:spcPts val="1200"/>
              </a:spcBef>
              <a:buFont typeface="Calibri" pitchFamily="34" charset="0"/>
              <a:buNone/>
              <a:tabLst>
                <a:tab pos="1944688" algn="l"/>
              </a:tabLst>
            </a:pPr>
            <a:r>
              <a:rPr lang="en-US" sz="2300" b="0" dirty="0"/>
              <a:t>“By the time you read this story, the quirky cult company . . . will end its wild ride as </a:t>
            </a:r>
            <a:br>
              <a:rPr lang="en-US" sz="2300" b="0" dirty="0"/>
            </a:br>
            <a:r>
              <a:rPr lang="en-US" sz="2300" b="0" dirty="0"/>
              <a:t>an independent enterprise.” </a:t>
            </a:r>
            <a:br>
              <a:rPr lang="en-US" sz="2300" b="0" dirty="0"/>
            </a:br>
            <a:r>
              <a:rPr lang="en-US" sz="2300" b="0" dirty="0"/>
              <a:t>	</a:t>
            </a:r>
            <a:r>
              <a:rPr lang="en-US" sz="2300" b="0" i="1" dirty="0"/>
              <a:t>Fortune</a:t>
            </a:r>
            <a:r>
              <a:rPr lang="en-US" sz="2300" b="0" dirty="0"/>
              <a:t>, 2/19/96</a:t>
            </a:r>
          </a:p>
          <a:p>
            <a:pPr marL="130175" indent="-130175">
              <a:spcBef>
                <a:spcPts val="1200"/>
              </a:spcBef>
              <a:buFont typeface="Calibri" pitchFamily="34" charset="0"/>
              <a:buNone/>
              <a:tabLst>
                <a:tab pos="1944688" algn="l"/>
              </a:tabLst>
            </a:pPr>
            <a:r>
              <a:rPr lang="en-US" sz="2300" b="0" dirty="0"/>
              <a:t>“Apple no longer plays a leading role . . . </a:t>
            </a:r>
            <a:br>
              <a:rPr lang="en-US" sz="2300" b="0" dirty="0"/>
            </a:br>
            <a:r>
              <a:rPr lang="en-US" sz="2300" b="0" dirty="0"/>
              <a:t>‘The idea that they’re going to go back to the past to hit a big home run . . . is delusional,’ Dave Winer, a software developer.” </a:t>
            </a:r>
            <a:br>
              <a:rPr lang="en-US" sz="2300" b="0" dirty="0"/>
            </a:br>
            <a:r>
              <a:rPr lang="en-US" sz="2300" b="0" dirty="0"/>
              <a:t>	</a:t>
            </a:r>
            <a:r>
              <a:rPr lang="en-US" sz="2300" b="0" i="1" dirty="0"/>
              <a:t>The Financial Times</a:t>
            </a:r>
            <a:r>
              <a:rPr lang="en-US" sz="2300" b="0" dirty="0"/>
              <a:t>, 7/11/97</a:t>
            </a:r>
          </a:p>
        </p:txBody>
      </p:sp>
      <p:sp>
        <p:nvSpPr>
          <p:cNvPr id="12" name="Rectangle 35">
            <a:extLst>
              <a:ext uri="{FF2B5EF4-FFF2-40B4-BE49-F238E27FC236}">
                <a16:creationId xmlns:a16="http://schemas.microsoft.com/office/drawing/2014/main" id="{99657BB2-2CA1-49BC-8FCA-939A775B81BB}"/>
              </a:ext>
            </a:extLst>
          </p:cNvPr>
          <p:cNvSpPr>
            <a:spLocks noChangeArrowheads="1"/>
          </p:cNvSpPr>
          <p:nvPr/>
        </p:nvSpPr>
        <p:spPr bwMode="auto">
          <a:xfrm>
            <a:off x="1066800" y="2192485"/>
            <a:ext cx="4512229" cy="3110596"/>
          </a:xfrm>
          <a:prstGeom prst="rect">
            <a:avLst/>
          </a:prstGeom>
          <a:solidFill>
            <a:schemeClr val="accent2"/>
          </a:solidFill>
          <a:ln w="9525">
            <a:noFill/>
            <a:miter lim="800000"/>
            <a:headEnd/>
            <a:tailEnd/>
          </a:ln>
          <a:effectLst>
            <a:outerShdw blurRad="50800" dist="38100" dir="2700000" algn="tl" rotWithShape="0">
              <a:prstClr val="black">
                <a:alpha val="40000"/>
              </a:prstClr>
            </a:outerShdw>
          </a:effectLst>
        </p:spPr>
        <p:txBody>
          <a:bodyPr lIns="274320" tIns="91440" rIns="0" bIns="91440" anchor="ctr"/>
          <a:lstStyle/>
          <a:p>
            <a:pPr marL="228600" indent="-228600" eaLnBrk="0" hangingPunct="0">
              <a:lnSpc>
                <a:spcPct val="95000"/>
              </a:lnSpc>
              <a:spcBef>
                <a:spcPts val="1200"/>
              </a:spcBef>
              <a:buClr>
                <a:srgbClr val="FFFFFF"/>
              </a:buClr>
              <a:buSzPct val="80000"/>
              <a:buFont typeface="Wingdings" panose="05000000000000000000" pitchFamily="2" charset="2"/>
              <a:buChar char="§"/>
              <a:defRPr/>
            </a:pPr>
            <a:r>
              <a:rPr lang="en-US" sz="2700" b="1" dirty="0">
                <a:solidFill>
                  <a:srgbClr val="FFFFFF"/>
                </a:solidFill>
              </a:rPr>
              <a:t>1997</a:t>
            </a:r>
            <a:r>
              <a:rPr lang="en-US" sz="2700" b="0" dirty="0">
                <a:solidFill>
                  <a:srgbClr val="FFFFFF"/>
                </a:solidFill>
              </a:rPr>
              <a:t> Steve Jobs rehired</a:t>
            </a:r>
          </a:p>
          <a:p>
            <a:pPr marL="228600" indent="-228600" eaLnBrk="0" hangingPunct="0">
              <a:lnSpc>
                <a:spcPct val="95000"/>
              </a:lnSpc>
              <a:spcBef>
                <a:spcPts val="1200"/>
              </a:spcBef>
              <a:buClr>
                <a:srgbClr val="FFFFFF"/>
              </a:buClr>
              <a:buSzPct val="80000"/>
              <a:buFont typeface="Wingdings" panose="05000000000000000000" pitchFamily="2" charset="2"/>
              <a:buChar char="§"/>
              <a:defRPr/>
            </a:pPr>
            <a:r>
              <a:rPr lang="en-US" sz="2700" b="1" dirty="0">
                <a:solidFill>
                  <a:srgbClr val="FFFFFF"/>
                </a:solidFill>
              </a:rPr>
              <a:t>Deal</a:t>
            </a:r>
            <a:r>
              <a:rPr lang="en-US" sz="2700" b="0" dirty="0">
                <a:solidFill>
                  <a:srgbClr val="FFFFFF"/>
                </a:solidFill>
              </a:rPr>
              <a:t> announced to offer </a:t>
            </a:r>
            <a:br>
              <a:rPr lang="en-US" sz="2700" b="0" dirty="0">
                <a:solidFill>
                  <a:srgbClr val="FFFFFF"/>
                </a:solidFill>
              </a:rPr>
            </a:br>
            <a:r>
              <a:rPr lang="en-US" sz="2700" b="0" dirty="0">
                <a:solidFill>
                  <a:srgbClr val="FFFFFF"/>
                </a:solidFill>
              </a:rPr>
              <a:t>Microsoft Office on Macs</a:t>
            </a:r>
          </a:p>
          <a:p>
            <a:pPr marL="228600" indent="-228600" eaLnBrk="0" hangingPunct="0">
              <a:lnSpc>
                <a:spcPct val="95000"/>
              </a:lnSpc>
              <a:spcBef>
                <a:spcPts val="1200"/>
              </a:spcBef>
              <a:buClr>
                <a:srgbClr val="FFFFFF"/>
              </a:buClr>
              <a:buSzPct val="80000"/>
              <a:buFont typeface="Wingdings" panose="05000000000000000000" pitchFamily="2" charset="2"/>
              <a:buChar char="§"/>
              <a:defRPr/>
            </a:pPr>
            <a:r>
              <a:rPr lang="en-US" sz="2700" b="1" dirty="0">
                <a:solidFill>
                  <a:srgbClr val="FFFFFF"/>
                </a:solidFill>
              </a:rPr>
              <a:t>2001</a:t>
            </a:r>
            <a:r>
              <a:rPr lang="en-US" sz="2700" b="0" dirty="0">
                <a:solidFill>
                  <a:srgbClr val="FFFFFF"/>
                </a:solidFill>
              </a:rPr>
              <a:t> iPod launched</a:t>
            </a:r>
          </a:p>
          <a:p>
            <a:pPr marL="228600" indent="-228600" eaLnBrk="0" hangingPunct="0">
              <a:lnSpc>
                <a:spcPct val="95000"/>
              </a:lnSpc>
              <a:spcBef>
                <a:spcPts val="1200"/>
              </a:spcBef>
              <a:buClr>
                <a:srgbClr val="FFFFFF"/>
              </a:buClr>
              <a:buSzPct val="80000"/>
              <a:buFont typeface="Wingdings" panose="05000000000000000000" pitchFamily="2" charset="2"/>
              <a:buChar char="§"/>
              <a:defRPr/>
            </a:pPr>
            <a:r>
              <a:rPr lang="en-US" sz="2700" b="1" dirty="0">
                <a:solidFill>
                  <a:srgbClr val="FFFFFF"/>
                </a:solidFill>
              </a:rPr>
              <a:t>2003</a:t>
            </a:r>
            <a:r>
              <a:rPr lang="en-US" sz="2700" b="0" dirty="0">
                <a:solidFill>
                  <a:srgbClr val="FFFFFF"/>
                </a:solidFill>
              </a:rPr>
              <a:t> iTunes launched</a:t>
            </a:r>
          </a:p>
          <a:p>
            <a:pPr marL="228600" indent="-228600" eaLnBrk="0" hangingPunct="0">
              <a:lnSpc>
                <a:spcPct val="95000"/>
              </a:lnSpc>
              <a:spcBef>
                <a:spcPts val="1200"/>
              </a:spcBef>
              <a:buClr>
                <a:srgbClr val="FFFFFF"/>
              </a:buClr>
              <a:buSzPct val="80000"/>
              <a:buFont typeface="Wingdings" panose="05000000000000000000" pitchFamily="2" charset="2"/>
              <a:buChar char="§"/>
              <a:defRPr/>
            </a:pPr>
            <a:r>
              <a:rPr lang="en-US" sz="2700" b="1" dirty="0">
                <a:solidFill>
                  <a:srgbClr val="FFFFFF"/>
                </a:solidFill>
              </a:rPr>
              <a:t>2007</a:t>
            </a:r>
            <a:r>
              <a:rPr lang="en-US" sz="2700" b="0" dirty="0">
                <a:solidFill>
                  <a:srgbClr val="FFFFFF"/>
                </a:solidFill>
              </a:rPr>
              <a:t> first iPhone delivered</a:t>
            </a:r>
          </a:p>
        </p:txBody>
      </p:sp>
      <p:sp>
        <p:nvSpPr>
          <p:cNvPr id="13" name="Rectangle 35">
            <a:extLst>
              <a:ext uri="{FF2B5EF4-FFF2-40B4-BE49-F238E27FC236}">
                <a16:creationId xmlns:a16="http://schemas.microsoft.com/office/drawing/2014/main" id="{E3B32B62-82B7-4646-94DB-ABF411125258}"/>
              </a:ext>
            </a:extLst>
          </p:cNvPr>
          <p:cNvSpPr>
            <a:spLocks noChangeArrowheads="1"/>
          </p:cNvSpPr>
          <p:nvPr/>
        </p:nvSpPr>
        <p:spPr bwMode="auto">
          <a:xfrm>
            <a:off x="1692107" y="2286336"/>
            <a:ext cx="5759787" cy="2476164"/>
          </a:xfrm>
          <a:prstGeom prst="rect">
            <a:avLst/>
          </a:prstGeom>
          <a:solidFill>
            <a:srgbClr val="5F1358"/>
          </a:solidFill>
          <a:ln w="9525">
            <a:noFill/>
            <a:miter lim="800000"/>
            <a:headEnd/>
            <a:tailEnd/>
          </a:ln>
          <a:effectLst>
            <a:outerShdw blurRad="50800" dist="38100" dir="2700000" algn="tl" rotWithShape="0">
              <a:prstClr val="black">
                <a:alpha val="40000"/>
              </a:prstClr>
            </a:outerShdw>
          </a:effectLst>
        </p:spPr>
        <p:txBody>
          <a:bodyPr lIns="274320" tIns="182880" rIns="274320" bIns="274320" anchor="ctr">
            <a:noAutofit/>
          </a:bodyPr>
          <a:lstStyle/>
          <a:p>
            <a:pPr algn="ctr" eaLnBrk="0" hangingPunct="0">
              <a:lnSpc>
                <a:spcPct val="150000"/>
              </a:lnSpc>
              <a:defRPr/>
            </a:pPr>
            <a:r>
              <a:rPr lang="en-US" sz="3200" b="0" dirty="0">
                <a:solidFill>
                  <a:srgbClr val="FFFFFF"/>
                </a:solidFill>
              </a:rPr>
              <a:t>Are you creating generational diversity in your practice to </a:t>
            </a:r>
            <a:r>
              <a:rPr lang="en-US" sz="3200" b="1" dirty="0">
                <a:solidFill>
                  <a:srgbClr val="FFFFFF"/>
                </a:solidFill>
              </a:rPr>
              <a:t>ensure success in the future?</a:t>
            </a:r>
          </a:p>
        </p:txBody>
      </p:sp>
    </p:spTree>
    <p:extLst>
      <p:ext uri="{BB962C8B-B14F-4D97-AF65-F5344CB8AC3E}">
        <p14:creationId xmlns:p14="http://schemas.microsoft.com/office/powerpoint/2010/main" val="399806373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1" nodeType="clickEffect">
                                  <p:stCondLst>
                                    <p:cond delay="0"/>
                                  </p:stCondLst>
                                  <p:childTnLst>
                                    <p:set>
                                      <p:cBhvr rctx="PPT">
                                        <p:cTn id="19" dur="indefinite"/>
                                        <p:tgtEl>
                                          <p:spTgt spid="11">
                                            <p:txEl>
                                              <p:pRg st="0" end="0"/>
                                            </p:txEl>
                                          </p:spTgt>
                                        </p:tgtEl>
                                        <p:attrNameLst>
                                          <p:attrName>style.opacity</p:attrName>
                                        </p:attrNameLst>
                                      </p:cBhvr>
                                      <p:to>
                                        <p:strVal val="0.25"/>
                                      </p:to>
                                    </p:set>
                                    <p:animEffect filter="image" prLst="opacity: 0.25">
                                      <p:cBhvr rctx="IE">
                                        <p:cTn id="20" dur="indefinite"/>
                                        <p:tgtEl>
                                          <p:spTgt spid="11">
                                            <p:txEl>
                                              <p:pRg st="0" end="0"/>
                                            </p:txEl>
                                          </p:spTgt>
                                        </p:tgtEl>
                                      </p:cBhvr>
                                    </p:animEffect>
                                  </p:childTnLst>
                                </p:cTn>
                              </p:par>
                              <p:par>
                                <p:cTn id="21" presetID="9" presetClass="emph" presetSubtype="0" grpId="1" nodeType="withEffect">
                                  <p:stCondLst>
                                    <p:cond delay="0"/>
                                  </p:stCondLst>
                                  <p:childTnLst>
                                    <p:set>
                                      <p:cBhvr rctx="PPT">
                                        <p:cTn id="22" dur="indefinite"/>
                                        <p:tgtEl>
                                          <p:spTgt spid="11">
                                            <p:txEl>
                                              <p:pRg st="1" end="1"/>
                                            </p:txEl>
                                          </p:spTgt>
                                        </p:tgtEl>
                                        <p:attrNameLst>
                                          <p:attrName>style.opacity</p:attrName>
                                        </p:attrNameLst>
                                      </p:cBhvr>
                                      <p:to>
                                        <p:strVal val="0.25"/>
                                      </p:to>
                                    </p:set>
                                    <p:animEffect filter="image" prLst="opacity: 0.25">
                                      <p:cBhvr rctx="IE">
                                        <p:cTn id="23" dur="indefinite"/>
                                        <p:tgtEl>
                                          <p:spTgt spid="11">
                                            <p:txEl>
                                              <p:pRg st="1" end="1"/>
                                            </p:txEl>
                                          </p:spTgt>
                                        </p:tgtEl>
                                      </p:cBhvr>
                                    </p:animEffect>
                                  </p:childTnLst>
                                </p:cTn>
                              </p:par>
                              <p:par>
                                <p:cTn id="24" presetID="9" presetClass="emph" presetSubtype="0" grpId="1" nodeType="withEffect">
                                  <p:stCondLst>
                                    <p:cond delay="0"/>
                                  </p:stCondLst>
                                  <p:childTnLst>
                                    <p:set>
                                      <p:cBhvr rctx="PPT">
                                        <p:cTn id="25" dur="indefinite"/>
                                        <p:tgtEl>
                                          <p:spTgt spid="11">
                                            <p:txEl>
                                              <p:pRg st="2" end="2"/>
                                            </p:txEl>
                                          </p:spTgt>
                                        </p:tgtEl>
                                        <p:attrNameLst>
                                          <p:attrName>style.opacity</p:attrName>
                                        </p:attrNameLst>
                                      </p:cBhvr>
                                      <p:to>
                                        <p:strVal val="0.25"/>
                                      </p:to>
                                    </p:set>
                                    <p:animEffect filter="image" prLst="opacity: 0.25">
                                      <p:cBhvr rctx="IE">
                                        <p:cTn id="26" dur="indefinite"/>
                                        <p:tgtEl>
                                          <p:spTgt spid="11">
                                            <p:txEl>
                                              <p:pRg st="2" end="2"/>
                                            </p:txEl>
                                          </p:spTgt>
                                        </p:tgtEl>
                                      </p:cBhvr>
                                    </p:animEffect>
                                  </p:childTnLst>
                                </p:cTn>
                              </p:par>
                            </p:childTnLst>
                          </p:cTn>
                        </p:par>
                        <p:par>
                          <p:cTn id="27" fill="hold">
                            <p:stCondLst>
                              <p:cond delay="0"/>
                            </p:stCondLst>
                            <p:childTnLst>
                              <p:par>
                                <p:cTn id="28" presetID="21" presetClass="entr" presetSubtype="1"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10" presetClass="entr" presetSubtype="0" fill="hold" nodeType="withEffect">
                                  <p:stCondLst>
                                    <p:cond delay="175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2" nodeType="clickEffect">
                                  <p:stCondLst>
                                    <p:cond delay="0"/>
                                  </p:stCondLst>
                                  <p:childTnLst>
                                    <p:set>
                                      <p:cBhvr>
                                        <p:cTn id="37" dur="1" fill="hold">
                                          <p:stCondLst>
                                            <p:cond delay="0"/>
                                          </p:stCondLst>
                                        </p:cTn>
                                        <p:tgtEl>
                                          <p:spTgt spid="11">
                                            <p:txEl>
                                              <p:pRg st="0" end="0"/>
                                            </p:txEl>
                                          </p:spTgt>
                                        </p:tgtEl>
                                        <p:attrNameLst>
                                          <p:attrName>style.visibility</p:attrName>
                                        </p:attrNameLst>
                                      </p:cBhvr>
                                      <p:to>
                                        <p:strVal val="hidden"/>
                                      </p:to>
                                    </p:set>
                                  </p:childTnLst>
                                </p:cTn>
                              </p:par>
                              <p:par>
                                <p:cTn id="38" presetID="1" presetClass="exit" presetSubtype="0" fill="hold" grpId="2" nodeType="withEffect">
                                  <p:stCondLst>
                                    <p:cond delay="250"/>
                                  </p:stCondLst>
                                  <p:childTnLst>
                                    <p:set>
                                      <p:cBhvr>
                                        <p:cTn id="39" dur="1" fill="hold">
                                          <p:stCondLst>
                                            <p:cond delay="0"/>
                                          </p:stCondLst>
                                        </p:cTn>
                                        <p:tgtEl>
                                          <p:spTgt spid="11">
                                            <p:txEl>
                                              <p:pRg st="1" end="1"/>
                                            </p:txEl>
                                          </p:spTgt>
                                        </p:tgtEl>
                                        <p:attrNameLst>
                                          <p:attrName>style.visibility</p:attrName>
                                        </p:attrNameLst>
                                      </p:cBhvr>
                                      <p:to>
                                        <p:strVal val="hidden"/>
                                      </p:to>
                                    </p:set>
                                  </p:childTnLst>
                                </p:cTn>
                              </p:par>
                              <p:par>
                                <p:cTn id="40" presetID="1" presetClass="exit" presetSubtype="0" fill="hold" grpId="2" nodeType="withEffect">
                                  <p:stCondLst>
                                    <p:cond delay="500"/>
                                  </p:stCondLst>
                                  <p:childTnLst>
                                    <p:set>
                                      <p:cBhvr>
                                        <p:cTn id="41" dur="1" fill="hold">
                                          <p:stCondLst>
                                            <p:cond delay="0"/>
                                          </p:stCondLst>
                                        </p:cTn>
                                        <p:tgtEl>
                                          <p:spTgt spid="11">
                                            <p:txEl>
                                              <p:pRg st="2" end="2"/>
                                            </p:txEl>
                                          </p:spTgt>
                                        </p:tgtEl>
                                        <p:attrNameLst>
                                          <p:attrName>style.visibility</p:attrName>
                                        </p:attrNameLst>
                                      </p:cBhvr>
                                      <p:to>
                                        <p:strVal val="hidden"/>
                                      </p:to>
                                    </p:set>
                                  </p:childTnLst>
                                </p:cTn>
                              </p:par>
                              <p:par>
                                <p:cTn id="42" presetID="10" presetClass="exit" presetSubtype="0" fill="hold" grpId="1" nodeType="withEffect">
                                  <p:stCondLst>
                                    <p:cond delay="750"/>
                                  </p:stCondLst>
                                  <p:childTnLst>
                                    <p:animEffect transition="out" filter="fade">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par>
                                <p:cTn id="45" presetID="10" presetClass="exit" presetSubtype="0" fill="hold" nodeType="withEffect">
                                  <p:stCondLst>
                                    <p:cond delay="100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6" presetClass="entr" presetSubtype="37" fill="hold" grpId="0" nodeType="withEffect">
                                  <p:stCondLst>
                                    <p:cond delay="1250"/>
                                  </p:stCondLst>
                                  <p:childTnLst>
                                    <p:set>
                                      <p:cBhvr>
                                        <p:cTn id="49" dur="1" fill="hold">
                                          <p:stCondLst>
                                            <p:cond delay="0"/>
                                          </p:stCondLst>
                                        </p:cTn>
                                        <p:tgtEl>
                                          <p:spTgt spid="13"/>
                                        </p:tgtEl>
                                        <p:attrNameLst>
                                          <p:attrName>style.visibility</p:attrName>
                                        </p:attrNameLst>
                                      </p:cBhvr>
                                      <p:to>
                                        <p:strVal val="visible"/>
                                      </p:to>
                                    </p:set>
                                    <p:animEffect transition="in" filter="barn(outVertical)">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1" grpId="1" build="allAtOnce"/>
      <p:bldP spid="11" grpId="2" build="allAtOnce"/>
      <p:bldP spid="12" grpId="0" animBg="1"/>
      <p:bldP spid="12" grpId="1"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9" name="Rectangle 15"/>
          <p:cNvSpPr>
            <a:spLocks noGrp="1" noChangeArrowheads="1"/>
          </p:cNvSpPr>
          <p:nvPr>
            <p:ph type="title"/>
          </p:nvPr>
        </p:nvSpPr>
        <p:spPr/>
        <p:txBody>
          <a:bodyPr/>
          <a:lstStyle/>
          <a:p>
            <a:pPr>
              <a:defRPr/>
            </a:pPr>
            <a:r>
              <a:rPr lang="en-US"/>
              <a:t>Take action!</a:t>
            </a:r>
          </a:p>
        </p:txBody>
      </p:sp>
      <p:sp>
        <p:nvSpPr>
          <p:cNvPr id="37898" name="Rectangle 35"/>
          <p:cNvSpPr>
            <a:spLocks noChangeArrowheads="1"/>
          </p:cNvSpPr>
          <p:nvPr/>
        </p:nvSpPr>
        <p:spPr bwMode="auto">
          <a:xfrm>
            <a:off x="625723" y="2052638"/>
            <a:ext cx="7921501" cy="1143000"/>
          </a:xfrm>
          <a:prstGeom prst="rect">
            <a:avLst/>
          </a:prstGeom>
          <a:solidFill>
            <a:schemeClr val="accent2"/>
          </a:solidFill>
          <a:ln w="9525">
            <a:noFill/>
            <a:miter lim="800000"/>
            <a:headEnd/>
            <a:tailEnd/>
          </a:ln>
          <a:effectLst/>
        </p:spPr>
        <p:txBody>
          <a:bodyPr lIns="274320" tIns="0" rIns="0" bIns="0" anchor="ctr"/>
          <a:lstStyle/>
          <a:p>
            <a:pPr eaLnBrk="0" hangingPunct="0">
              <a:defRPr/>
            </a:pPr>
            <a:r>
              <a:rPr lang="en-US" sz="2700" b="0" dirty="0">
                <a:solidFill>
                  <a:schemeClr val="tx2"/>
                </a:solidFill>
              </a:rPr>
              <a:t>Develop your core value funnels.</a:t>
            </a:r>
            <a:endParaRPr lang="en-US" sz="2700" b="0" dirty="0">
              <a:solidFill>
                <a:srgbClr val="FFFFFF"/>
              </a:solidFill>
            </a:endParaRPr>
          </a:p>
        </p:txBody>
      </p:sp>
      <p:sp>
        <p:nvSpPr>
          <p:cNvPr id="37896" name="Rectangle 35"/>
          <p:cNvSpPr>
            <a:spLocks noChangeArrowheads="1"/>
          </p:cNvSpPr>
          <p:nvPr/>
        </p:nvSpPr>
        <p:spPr bwMode="auto">
          <a:xfrm>
            <a:off x="625722" y="3544888"/>
            <a:ext cx="7921501" cy="1143000"/>
          </a:xfrm>
          <a:prstGeom prst="rect">
            <a:avLst/>
          </a:prstGeom>
          <a:solidFill>
            <a:schemeClr val="accent1"/>
          </a:solidFill>
          <a:ln w="9525">
            <a:noFill/>
            <a:miter lim="800000"/>
            <a:headEnd/>
            <a:tailEnd/>
          </a:ln>
          <a:effectLst/>
        </p:spPr>
        <p:txBody>
          <a:bodyPr lIns="274320" tIns="0" rIns="0" bIns="0" anchor="ctr"/>
          <a:lstStyle/>
          <a:p>
            <a:pPr eaLnBrk="0" hangingPunct="0">
              <a:defRPr/>
            </a:pPr>
            <a:r>
              <a:rPr lang="en-US" sz="2700" b="0" dirty="0">
                <a:solidFill>
                  <a:srgbClr val="FFFFFF"/>
                </a:solidFill>
              </a:rPr>
              <a:t>Communicate in ways that will reach the </a:t>
            </a:r>
            <a:br>
              <a:rPr lang="en-US" sz="2700" b="0" dirty="0">
                <a:solidFill>
                  <a:srgbClr val="FFFFFF"/>
                </a:solidFill>
              </a:rPr>
            </a:br>
            <a:r>
              <a:rPr lang="en-US" sz="2700" b="0" dirty="0">
                <a:solidFill>
                  <a:srgbClr val="FFFFFF"/>
                </a:solidFill>
              </a:rPr>
              <a:t>next generation.</a:t>
            </a:r>
          </a:p>
        </p:txBody>
      </p:sp>
      <p:sp>
        <p:nvSpPr>
          <p:cNvPr id="37894" name="Rectangle 35"/>
          <p:cNvSpPr>
            <a:spLocks noChangeArrowheads="1"/>
          </p:cNvSpPr>
          <p:nvPr/>
        </p:nvSpPr>
        <p:spPr bwMode="auto">
          <a:xfrm>
            <a:off x="625722" y="5037138"/>
            <a:ext cx="7921501" cy="1143000"/>
          </a:xfrm>
          <a:prstGeom prst="rect">
            <a:avLst/>
          </a:prstGeom>
          <a:solidFill>
            <a:schemeClr val="folHlink"/>
          </a:solidFill>
          <a:ln w="9525">
            <a:noFill/>
            <a:miter lim="800000"/>
            <a:headEnd/>
            <a:tailEnd/>
          </a:ln>
          <a:effectLst/>
        </p:spPr>
        <p:txBody>
          <a:bodyPr lIns="274320" tIns="0" rIns="0" bIns="0" anchor="ctr"/>
          <a:lstStyle/>
          <a:p>
            <a:pPr eaLnBrk="0" hangingPunct="0">
              <a:defRPr/>
            </a:pPr>
            <a:r>
              <a:rPr lang="en-US" sz="2700" b="0" dirty="0">
                <a:solidFill>
                  <a:srgbClr val="FFFFFF"/>
                </a:solidFill>
              </a:rPr>
              <a:t>Meet with your John Hancock Investments </a:t>
            </a:r>
            <a:br>
              <a:rPr lang="en-US" sz="2700" b="0" dirty="0">
                <a:solidFill>
                  <a:srgbClr val="FFFFFF"/>
                </a:solidFill>
              </a:rPr>
            </a:br>
            <a:r>
              <a:rPr lang="en-US" sz="2700" b="0" dirty="0">
                <a:solidFill>
                  <a:srgbClr val="FFFFFF"/>
                </a:solidFill>
              </a:rPr>
              <a:t>Business Consultant!</a:t>
            </a:r>
          </a:p>
        </p:txBody>
      </p:sp>
      <p:sp>
        <p:nvSpPr>
          <p:cNvPr id="2" name="Slide Number Placeholder 1"/>
          <p:cNvSpPr>
            <a:spLocks noGrp="1"/>
          </p:cNvSpPr>
          <p:nvPr>
            <p:ph type="sldNum" sz="quarter" idx="4"/>
          </p:nvPr>
        </p:nvSpPr>
        <p:spPr/>
        <p:txBody>
          <a:bodyPr/>
          <a:lstStyle/>
          <a:p>
            <a:fld id="{6D1E9202-505F-48A5-9659-9946101D3FB3}" type="slidenum">
              <a:rPr lang="en-US" smtClean="0">
                <a:solidFill>
                  <a:srgbClr val="002D5B">
                    <a:tint val="75000"/>
                  </a:srgbClr>
                </a:solidFill>
              </a:rPr>
              <a:pPr/>
              <a:t>43</a:t>
            </a:fld>
            <a:endParaRPr lang="en-US" dirty="0">
              <a:solidFill>
                <a:srgbClr val="002D5B">
                  <a:tint val="75000"/>
                </a:srgbClr>
              </a:solidFill>
            </a:endParaRPr>
          </a:p>
        </p:txBody>
      </p:sp>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5"/>
          <p:cNvSpPr txBox="1">
            <a:spLocks/>
          </p:cNvSpPr>
          <p:nvPr/>
        </p:nvSpPr>
        <p:spPr>
          <a:xfrm>
            <a:off x="594360" y="1463040"/>
            <a:ext cx="7821671" cy="4781550"/>
          </a:xfrm>
          <a:prstGeom prst="rect">
            <a:avLst/>
          </a:prstGeom>
        </p:spPr>
        <p:txBody>
          <a:bodyPr lIns="0" rIns="0"/>
          <a:lstStyle>
            <a:lvl1pPr marL="0" indent="0" algn="l" rtl="0" eaLnBrk="0" fontAlgn="base" hangingPunct="0">
              <a:spcBef>
                <a:spcPct val="20000"/>
              </a:spcBef>
              <a:spcAft>
                <a:spcPct val="0"/>
              </a:spcAft>
              <a:buClr>
                <a:schemeClr val="tx2"/>
              </a:buClr>
              <a:buSzPct val="80000"/>
              <a:defRPr sz="28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400" kern="1200">
                <a:solidFill>
                  <a:schemeClr val="tx1"/>
                </a:solidFill>
                <a:latin typeface="+mn-lt"/>
                <a:ea typeface="+mn-ea"/>
                <a:cs typeface="+mn-cs"/>
              </a:defRPr>
            </a:lvl2pPr>
            <a:lvl3pPr marL="862013" indent="-234950"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1201738" indent="-234950" algn="l" rtl="0" eaLnBrk="0" fontAlgn="base" hangingPunct="0">
              <a:spcBef>
                <a:spcPts val="600"/>
              </a:spcBef>
              <a:spcAft>
                <a:spcPct val="0"/>
              </a:spcAft>
              <a:buClr>
                <a:schemeClr val="accent2"/>
              </a:buClr>
              <a:buSzPct val="100000"/>
              <a:buFont typeface="Calibri" panose="020F0502020204030204" pitchFamily="34" charset="0"/>
              <a:buChar char="‒"/>
              <a:defRPr kern="1200">
                <a:solidFill>
                  <a:schemeClr val="tx1"/>
                </a:solidFill>
                <a:latin typeface="+mn-lt"/>
                <a:ea typeface="+mn-ea"/>
                <a:cs typeface="+mn-cs"/>
              </a:defRPr>
            </a:lvl4pPr>
            <a:lvl5pPr marL="1541463" indent="-222250" algn="l" rtl="0" eaLnBrk="0" fontAlgn="base" hangingPunct="0">
              <a:spcBef>
                <a:spcPts val="600"/>
              </a:spcBef>
              <a:spcAft>
                <a:spcPct val="0"/>
              </a:spcAft>
              <a:buClr>
                <a:schemeClr val="accent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sz="1600" b="1" dirty="0">
                <a:solidFill>
                  <a:schemeClr val="accent1"/>
                </a:solidFill>
              </a:rPr>
              <a:t>A trusted brand</a:t>
            </a:r>
          </a:p>
          <a:p>
            <a:pPr>
              <a:spcBef>
                <a:spcPts val="0"/>
              </a:spcBef>
            </a:pPr>
            <a:r>
              <a:rPr lang="en-US" sz="1600" b="0" dirty="0"/>
              <a:t>John Hancock Investments is a premier asset manager representing one of America’s most trusted brands, with a heritage of financial stewardship dating back to 1862. Helping our shareholders pursue their financial goals is at the core of everything we do. It’s why we support the role of professional financial advice and operate with the highest standards of conduct and integrity. </a:t>
            </a:r>
          </a:p>
          <a:p>
            <a:pPr>
              <a:spcBef>
                <a:spcPts val="0"/>
              </a:spcBef>
            </a:pPr>
            <a:endParaRPr lang="en-US" sz="1600" dirty="0"/>
          </a:p>
          <a:p>
            <a:pPr>
              <a:spcBef>
                <a:spcPts val="0"/>
              </a:spcBef>
            </a:pPr>
            <a:r>
              <a:rPr lang="en-US" altLang="en-US" sz="1600" b="1" dirty="0">
                <a:solidFill>
                  <a:schemeClr val="accent1"/>
                </a:solidFill>
              </a:rPr>
              <a:t>A better way to invest</a:t>
            </a:r>
          </a:p>
          <a:p>
            <a:pPr>
              <a:spcBef>
                <a:spcPts val="0"/>
              </a:spcBef>
            </a:pPr>
            <a:r>
              <a:rPr lang="en-US" sz="1600" b="0" dirty="0"/>
              <a:t>We serve investors globally through a unique multimanager approach: We</a:t>
            </a:r>
          </a:p>
          <a:p>
            <a:pPr>
              <a:spcBef>
                <a:spcPts val="0"/>
              </a:spcBef>
            </a:pPr>
            <a:r>
              <a:rPr lang="en-US" sz="1600" b="0" dirty="0"/>
              <a:t>search the world to find proven portfolio teams with specialized expertise for every strategy we offer, then we apply robust investment oversight to ensure they continue to meet our uncompromising standards and serve the best interests of our shareholders.</a:t>
            </a:r>
          </a:p>
          <a:p>
            <a:pPr>
              <a:spcBef>
                <a:spcPts val="0"/>
              </a:spcBef>
            </a:pPr>
            <a:endParaRPr lang="en-US" altLang="en-US" sz="1600" b="0" dirty="0">
              <a:solidFill>
                <a:schemeClr val="accent1"/>
              </a:solidFill>
            </a:endParaRPr>
          </a:p>
          <a:p>
            <a:pPr>
              <a:spcBef>
                <a:spcPts val="0"/>
              </a:spcBef>
            </a:pPr>
            <a:r>
              <a:rPr lang="en-US" altLang="en-US" sz="1600" b="1" dirty="0">
                <a:solidFill>
                  <a:schemeClr val="accent1"/>
                </a:solidFill>
              </a:rPr>
              <a:t>Results for investors</a:t>
            </a:r>
          </a:p>
          <a:p>
            <a:pPr>
              <a:spcBef>
                <a:spcPts val="0"/>
              </a:spcBef>
            </a:pPr>
            <a:r>
              <a:rPr lang="en-US" sz="1600" b="0" dirty="0"/>
              <a:t>Our unique approach to asset management enables us to provide a diverse set of investments backed by some of the world’s best managers, along with strong risk-adjusted returns across asset classes. </a:t>
            </a:r>
            <a:endParaRPr lang="en-US" altLang="en-US" sz="1600" b="0" dirty="0">
              <a:solidFill>
                <a:schemeClr val="accent2"/>
              </a:solidFill>
            </a:endParaRPr>
          </a:p>
        </p:txBody>
      </p:sp>
      <p:sp>
        <p:nvSpPr>
          <p:cNvPr id="3" name="Title 2"/>
          <p:cNvSpPr>
            <a:spLocks noGrp="1"/>
          </p:cNvSpPr>
          <p:nvPr>
            <p:ph type="title"/>
          </p:nvPr>
        </p:nvSpPr>
        <p:spPr>
          <a:xfrm>
            <a:off x="594360" y="391990"/>
            <a:ext cx="8243408" cy="969767"/>
          </a:xfrm>
        </p:spPr>
        <p:txBody>
          <a:bodyPr/>
          <a:lstStyle/>
          <a:p>
            <a:r>
              <a:rPr lang="en-US" altLang="en-US"/>
              <a:t>John Hancock Investments</a:t>
            </a:r>
            <a:endParaRPr lang="en-US" dirty="0"/>
          </a:p>
        </p:txBody>
      </p:sp>
    </p:spTree>
    <p:extLst>
      <p:ext uri="{BB962C8B-B14F-4D97-AF65-F5344CB8AC3E}">
        <p14:creationId xmlns:p14="http://schemas.microsoft.com/office/powerpoint/2010/main" val="1624042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3"/>
          <p:cNvSpPr>
            <a:spLocks noChangeArrowheads="1"/>
          </p:cNvSpPr>
          <p:nvPr/>
        </p:nvSpPr>
        <p:spPr bwMode="auto">
          <a:xfrm>
            <a:off x="0" y="6607175"/>
            <a:ext cx="9144000" cy="250825"/>
          </a:xfrm>
          <a:prstGeom prst="rect">
            <a:avLst/>
          </a:prstGeom>
          <a:solidFill>
            <a:schemeClr val="bg1"/>
          </a:solidFill>
          <a:ln w="9525">
            <a:noFill/>
            <a:miter lim="800000"/>
            <a:headEnd/>
            <a:tailEnd/>
          </a:ln>
        </p:spPr>
        <p:txBody>
          <a:bodyPr wrap="none" anchor="ctr"/>
          <a:lstStyle/>
          <a:p>
            <a:endParaRPr lang="en-US"/>
          </a:p>
        </p:txBody>
      </p:sp>
      <p:sp>
        <p:nvSpPr>
          <p:cNvPr id="95248" name="Rectangle 16"/>
          <p:cNvSpPr>
            <a:spLocks noGrp="1" noChangeArrowheads="1"/>
          </p:cNvSpPr>
          <p:nvPr>
            <p:ph type="title"/>
          </p:nvPr>
        </p:nvSpPr>
        <p:spPr/>
        <p:txBody>
          <a:bodyPr/>
          <a:lstStyle/>
          <a:p>
            <a:pPr>
              <a:defRPr/>
            </a:pPr>
            <a:r>
              <a:rPr lang="en-US"/>
              <a:t>More information</a:t>
            </a:r>
          </a:p>
        </p:txBody>
      </p:sp>
      <p:grpSp>
        <p:nvGrpSpPr>
          <p:cNvPr id="95235" name="Group 2"/>
          <p:cNvGrpSpPr>
            <a:grpSpLocks/>
          </p:cNvGrpSpPr>
          <p:nvPr/>
        </p:nvGrpSpPr>
        <p:grpSpPr bwMode="auto">
          <a:xfrm>
            <a:off x="622300" y="5475288"/>
            <a:ext cx="8216900" cy="909480"/>
            <a:chOff x="622300" y="5475288"/>
            <a:chExt cx="8216900" cy="909480"/>
          </a:xfrm>
        </p:grpSpPr>
        <p:pic>
          <p:nvPicPr>
            <p:cNvPr id="95240" name="Picture 20" descr="JHI_bk"/>
            <p:cNvPicPr>
              <a:picLocks noChangeAspect="1" noChangeArrowheads="1"/>
            </p:cNvPicPr>
            <p:nvPr/>
          </p:nvPicPr>
          <p:blipFill>
            <a:blip r:embed="rId3"/>
            <a:srcRect/>
            <a:stretch>
              <a:fillRect/>
            </a:stretch>
          </p:blipFill>
          <p:spPr bwMode="black">
            <a:xfrm>
              <a:off x="622300" y="5510213"/>
              <a:ext cx="1493838" cy="500063"/>
            </a:xfrm>
            <a:prstGeom prst="rect">
              <a:avLst/>
            </a:prstGeom>
            <a:noFill/>
            <a:ln w="9525">
              <a:noFill/>
              <a:miter lim="800000"/>
              <a:headEnd/>
              <a:tailEnd/>
            </a:ln>
          </p:spPr>
        </p:pic>
        <p:sp>
          <p:nvSpPr>
            <p:cNvPr id="95241" name="Text Box 21"/>
            <p:cNvSpPr txBox="1">
              <a:spLocks noChangeArrowheads="1"/>
            </p:cNvSpPr>
            <p:nvPr/>
          </p:nvSpPr>
          <p:spPr bwMode="auto">
            <a:xfrm>
              <a:off x="2492375" y="5475288"/>
              <a:ext cx="6346825" cy="909480"/>
            </a:xfrm>
            <a:prstGeom prst="rect">
              <a:avLst/>
            </a:prstGeom>
            <a:noFill/>
            <a:ln w="9525">
              <a:noFill/>
              <a:miter lim="800000"/>
              <a:headEnd/>
              <a:tailEnd/>
            </a:ln>
          </p:spPr>
          <p:txBody>
            <a:bodyPr lIns="0" tIns="0" rIns="0" bIns="0">
              <a:spAutoFit/>
            </a:bodyPr>
            <a:lstStyle/>
            <a:p>
              <a:pPr eaLnBrk="0" hangingPunct="0"/>
              <a:r>
                <a:rPr lang="en-US" sz="1000" b="0" dirty="0">
                  <a:solidFill>
                    <a:srgbClr val="000000"/>
                  </a:solidFill>
                </a:rPr>
                <a:t>John Hancock Funds, LLC </a:t>
              </a:r>
              <a:r>
                <a:rPr lang="en-US" sz="1200" b="0" dirty="0">
                  <a:solidFill>
                    <a:srgbClr val="868A8E"/>
                  </a:solidFill>
                </a:rPr>
                <a:t>▪</a:t>
              </a:r>
              <a:r>
                <a:rPr lang="en-US" sz="1000" b="0" dirty="0">
                  <a:solidFill>
                    <a:srgbClr val="000000"/>
                  </a:solidFill>
                </a:rPr>
                <a:t> Member FINRA, SIPC</a:t>
              </a:r>
            </a:p>
            <a:p>
              <a:pPr eaLnBrk="0" hangingPunct="0"/>
              <a:r>
                <a:rPr lang="en-US" sz="1000" b="0" dirty="0">
                  <a:solidFill>
                    <a:srgbClr val="000000"/>
                  </a:solidFill>
                </a:rPr>
                <a:t>601 Congress Street </a:t>
              </a:r>
              <a:r>
                <a:rPr lang="en-US" sz="1200" b="0" dirty="0">
                  <a:solidFill>
                    <a:srgbClr val="868A8E"/>
                  </a:solidFill>
                </a:rPr>
                <a:t>▪</a:t>
              </a:r>
              <a:r>
                <a:rPr lang="en-US" sz="1000" b="0" dirty="0">
                  <a:solidFill>
                    <a:srgbClr val="000000"/>
                  </a:solidFill>
                </a:rPr>
                <a:t> Boston, MA 02210-2805 </a:t>
              </a:r>
              <a:r>
                <a:rPr lang="en-US" sz="1200" b="0" dirty="0">
                  <a:solidFill>
                    <a:srgbClr val="868A8E"/>
                  </a:solidFill>
                </a:rPr>
                <a:t>▪</a:t>
              </a:r>
              <a:r>
                <a:rPr lang="en-US" sz="1000" b="0" dirty="0">
                  <a:solidFill>
                    <a:srgbClr val="000000"/>
                  </a:solidFill>
                </a:rPr>
                <a:t> 800-225-6020 </a:t>
              </a:r>
              <a:r>
                <a:rPr lang="en-US" sz="1200" b="0" dirty="0">
                  <a:solidFill>
                    <a:srgbClr val="868A8E"/>
                  </a:solidFill>
                </a:rPr>
                <a:t>▪</a:t>
              </a:r>
              <a:r>
                <a:rPr lang="en-US" sz="1000" b="0" dirty="0">
                  <a:solidFill>
                    <a:srgbClr val="000000"/>
                  </a:solidFill>
                </a:rPr>
                <a:t> jhinvestments.com</a:t>
              </a:r>
            </a:p>
            <a:p>
              <a:pPr eaLnBrk="0" hangingPunct="0">
                <a:spcBef>
                  <a:spcPct val="50000"/>
                </a:spcBef>
              </a:pPr>
              <a:r>
                <a:rPr lang="en-US" sz="900" b="0" dirty="0">
                  <a:solidFill>
                    <a:srgbClr val="000000"/>
                  </a:solidFill>
                </a:rPr>
                <a:t>NOT FDIC INSURED. MAY LOSE VALUE. NO BANK GUARANTEE. NOT INSURED BY ANY GOVERNMENT AGENCY.</a:t>
              </a:r>
            </a:p>
            <a:p>
              <a:pPr eaLnBrk="0" hangingPunct="0">
                <a:spcBef>
                  <a:spcPct val="20000"/>
                </a:spcBef>
              </a:pPr>
              <a:r>
                <a:rPr lang="en-US" sz="900" dirty="0">
                  <a:solidFill>
                    <a:srgbClr val="000000"/>
                  </a:solidFill>
                </a:rPr>
                <a:t>THIS MATERIAL IS FOR INSTITUTIONAL/BROKER-DEALER USE ONLY. NOT FOR DISTRIBUTION OR USE WITH THE PUBLIC.</a:t>
              </a:r>
            </a:p>
            <a:p>
              <a:pPr eaLnBrk="0" hangingPunct="0">
                <a:spcBef>
                  <a:spcPct val="35000"/>
                </a:spcBef>
              </a:pPr>
              <a:r>
                <a:rPr lang="en-US" sz="800" b="0" dirty="0">
                  <a:solidFill>
                    <a:srgbClr val="000000"/>
                  </a:solidFill>
                </a:rPr>
                <a:t>MF559743						  CYV3PPT  12/18</a:t>
              </a:r>
            </a:p>
          </p:txBody>
        </p:sp>
      </p:grpSp>
      <p:sp>
        <p:nvSpPr>
          <p:cNvPr id="95236" name="Text Box 3"/>
          <p:cNvSpPr txBox="1">
            <a:spLocks noChangeArrowheads="1"/>
          </p:cNvSpPr>
          <p:nvPr/>
        </p:nvSpPr>
        <p:spPr bwMode="auto">
          <a:xfrm>
            <a:off x="479425" y="4458817"/>
            <a:ext cx="8253413" cy="794064"/>
          </a:xfrm>
          <a:prstGeom prst="rect">
            <a:avLst/>
          </a:prstGeom>
          <a:noFill/>
          <a:ln w="9525">
            <a:noFill/>
            <a:miter lim="800000"/>
            <a:headEnd/>
            <a:tailEnd/>
          </a:ln>
        </p:spPr>
        <p:txBody>
          <a:bodyPr>
            <a:spAutoFit/>
          </a:bodyPr>
          <a:lstStyle/>
          <a:p>
            <a:pPr algn="just" eaLnBrk="0" hangingPunct="0">
              <a:lnSpc>
                <a:spcPct val="95000"/>
              </a:lnSpc>
            </a:pPr>
            <a:r>
              <a:rPr lang="en-US" b="0" dirty="0"/>
              <a:t>For more information, contact your John Hancock Investments Business Consultant at 800-225-6020, or visit jhinvestments.com.</a:t>
            </a: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opportunity</a:t>
            </a:r>
            <a:endParaRPr lang="en-US" dirty="0"/>
          </a:p>
        </p:txBody>
      </p:sp>
      <p:sp>
        <p:nvSpPr>
          <p:cNvPr id="8" name="TextBox 3"/>
          <p:cNvSpPr txBox="1">
            <a:spLocks noChangeArrowheads="1"/>
          </p:cNvSpPr>
          <p:nvPr>
            <p:custDataLst>
              <p:tags r:id="rId1"/>
            </p:custDataLst>
          </p:nvPr>
        </p:nvSpPr>
        <p:spPr bwMode="auto">
          <a:xfrm>
            <a:off x="455944" y="6295818"/>
            <a:ext cx="8186737" cy="244682"/>
          </a:xfrm>
          <a:prstGeom prst="rect">
            <a:avLst/>
          </a:prstGeom>
          <a:noFill/>
          <a:ln w="9525">
            <a:noFill/>
            <a:miter lim="800000"/>
            <a:headEnd/>
            <a:tailEnd/>
          </a:ln>
        </p:spPr>
        <p:txBody>
          <a:bodyPr anchor="b">
            <a:spAutoFit/>
          </a:bodyPr>
          <a:lstStyle/>
          <a:p>
            <a:pPr algn="just" eaLnBrk="0" hangingPunct="0">
              <a:lnSpc>
                <a:spcPct val="90000"/>
              </a:lnSpc>
              <a:spcBef>
                <a:spcPct val="30000"/>
              </a:spcBef>
            </a:pPr>
            <a:r>
              <a:rPr lang="en-US" sz="1100" b="0" dirty="0"/>
              <a:t>Source: “The ‘Greater’ Wealth Transfer,” Accenture, 2015.</a:t>
            </a:r>
          </a:p>
        </p:txBody>
      </p:sp>
      <p:graphicFrame>
        <p:nvGraphicFramePr>
          <p:cNvPr id="9" name="Chart 8"/>
          <p:cNvGraphicFramePr/>
          <p:nvPr>
            <p:extLst/>
          </p:nvPr>
        </p:nvGraphicFramePr>
        <p:xfrm>
          <a:off x="0" y="2260600"/>
          <a:ext cx="9144000" cy="4089400"/>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 Box 16"/>
          <p:cNvSpPr txBox="1">
            <a:spLocks noChangeArrowheads="1"/>
          </p:cNvSpPr>
          <p:nvPr>
            <p:custDataLst>
              <p:tags r:id="rId2"/>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Intergenerational wealth transfer—</a:t>
            </a:r>
            <a:r>
              <a:rPr lang="en-US" sz="2800" i="1" dirty="0">
                <a:solidFill>
                  <a:srgbClr val="002D5B"/>
                </a:solidFill>
              </a:rPr>
              <a:t>it’s just starting</a:t>
            </a:r>
            <a:endParaRPr lang="en-US" altLang="en-US" sz="2800" i="1" dirty="0">
              <a:solidFill>
                <a:srgbClr val="002D5B"/>
              </a:solidFill>
            </a:endParaRPr>
          </a:p>
        </p:txBody>
      </p:sp>
      <p:sp>
        <p:nvSpPr>
          <p:cNvPr id="11" name="Content Placeholder 2"/>
          <p:cNvSpPr txBox="1">
            <a:spLocks/>
          </p:cNvSpPr>
          <p:nvPr/>
        </p:nvSpPr>
        <p:spPr bwMode="auto">
          <a:xfrm>
            <a:off x="441568" y="1840971"/>
            <a:ext cx="8237538" cy="36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33363" indent="-233363" algn="l" rtl="0" eaLnBrk="0" fontAlgn="base" hangingPunct="0">
              <a:spcBef>
                <a:spcPts val="250"/>
              </a:spcBef>
              <a:spcAft>
                <a:spcPct val="0"/>
              </a:spcAft>
              <a:buClr>
                <a:schemeClr val="tx2"/>
              </a:buClr>
              <a:buSzPct val="80000"/>
              <a:buFont typeface="Wingdings" panose="05000000000000000000" pitchFamily="2" charset="2"/>
              <a:buChar char="§"/>
              <a:defRPr sz="2800" kern="1200">
                <a:solidFill>
                  <a:schemeClr val="tx1"/>
                </a:solidFill>
                <a:latin typeface="+mn-lt"/>
                <a:ea typeface="+mn-ea"/>
                <a:cs typeface="+mn-cs"/>
              </a:defRPr>
            </a:lvl1pPr>
            <a:lvl2pPr marL="690563" indent="-233363" algn="l" rtl="0" eaLnBrk="0" fontAlgn="base" hangingPunct="0">
              <a:spcBef>
                <a:spcPts val="250"/>
              </a:spcBef>
              <a:spcAft>
                <a:spcPct val="0"/>
              </a:spcAft>
              <a:buClr>
                <a:schemeClr val="tx2"/>
              </a:buClr>
              <a:buSzPct val="80000"/>
              <a:buFont typeface="Wingdings" panose="05000000000000000000" pitchFamily="2" charset="2"/>
              <a:buChar char="§"/>
              <a:defRPr sz="2400" kern="1200">
                <a:solidFill>
                  <a:schemeClr val="tx1"/>
                </a:solidFill>
                <a:latin typeface="+mn-lt"/>
                <a:ea typeface="+mn-ea"/>
                <a:cs typeface="+mn-cs"/>
              </a:defRPr>
            </a:lvl2pPr>
            <a:lvl3pPr marL="1030288" indent="-231775" algn="l" rtl="0" eaLnBrk="0" fontAlgn="base" hangingPunct="0">
              <a:spcBef>
                <a:spcPts val="250"/>
              </a:spcBef>
              <a:spcAft>
                <a:spcPct val="0"/>
              </a:spcAft>
              <a:buClr>
                <a:schemeClr val="tx2"/>
              </a:buClr>
              <a:buSzPct val="80000"/>
              <a:buFont typeface="Wingdings" panose="05000000000000000000" pitchFamily="2" charset="2"/>
              <a:buChar char="§"/>
              <a:defRPr sz="2000" kern="1200">
                <a:solidFill>
                  <a:schemeClr val="tx1"/>
                </a:solidFill>
                <a:latin typeface="+mn-lt"/>
                <a:ea typeface="+mn-ea"/>
                <a:cs typeface="+mn-cs"/>
              </a:defRPr>
            </a:lvl3pPr>
            <a:lvl4pPr marL="1371600" indent="-223838" algn="l" rtl="0" eaLnBrk="0" fontAlgn="base" hangingPunct="0">
              <a:spcBef>
                <a:spcPts val="25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4pPr>
            <a:lvl5pPr marL="1712913" indent="-225425" algn="l" rtl="0" eaLnBrk="0" fontAlgn="base" hangingPunct="0">
              <a:spcBef>
                <a:spcPts val="25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016000">
              <a:lnSpc>
                <a:spcPct val="90000"/>
              </a:lnSpc>
              <a:buNone/>
            </a:pPr>
            <a:r>
              <a:rPr lang="en-US" sz="2000" b="0" dirty="0">
                <a:latin typeface="Calibri" panose="020F0502020204030204" pitchFamily="34" charset="0"/>
                <a:cs typeface="Calibri" panose="020F0502020204030204" pitchFamily="34" charset="0"/>
              </a:rPr>
              <a:t>U.S. investable assets transferred by year</a:t>
            </a:r>
            <a:endParaRPr lang="en-US" altLang="en-US" sz="2000"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422756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32" name="Rectangle 24"/>
          <p:cNvSpPr>
            <a:spLocks noGrp="1" noChangeArrowheads="1"/>
          </p:cNvSpPr>
          <p:nvPr>
            <p:ph type="title"/>
          </p:nvPr>
        </p:nvSpPr>
        <p:spPr/>
        <p:txBody>
          <a:bodyPr/>
          <a:lstStyle/>
          <a:p>
            <a:pPr>
              <a:defRPr/>
            </a:pPr>
            <a:r>
              <a:rPr lang="en-US" dirty="0"/>
              <a:t>Today’s objectives</a:t>
            </a:r>
          </a:p>
        </p:txBody>
      </p:sp>
      <p:grpSp>
        <p:nvGrpSpPr>
          <p:cNvPr id="17410" name="Group 23"/>
          <p:cNvGrpSpPr>
            <a:grpSpLocks/>
          </p:cNvGrpSpPr>
          <p:nvPr/>
        </p:nvGrpSpPr>
        <p:grpSpPr bwMode="auto">
          <a:xfrm>
            <a:off x="623888" y="1838325"/>
            <a:ext cx="7793037" cy="4421188"/>
            <a:chOff x="363" y="1188"/>
            <a:chExt cx="4909" cy="2785"/>
          </a:xfrm>
        </p:grpSpPr>
        <p:grpSp>
          <p:nvGrpSpPr>
            <p:cNvPr id="17411" name="Group 22"/>
            <p:cNvGrpSpPr>
              <a:grpSpLocks/>
            </p:cNvGrpSpPr>
            <p:nvPr/>
          </p:nvGrpSpPr>
          <p:grpSpPr bwMode="auto">
            <a:xfrm>
              <a:off x="363" y="1188"/>
              <a:ext cx="4909" cy="902"/>
              <a:chOff x="347" y="988"/>
              <a:chExt cx="4973" cy="934"/>
            </a:xfrm>
          </p:grpSpPr>
          <p:sp>
            <p:nvSpPr>
              <p:cNvPr id="17422" name="Rectangle 23"/>
              <p:cNvSpPr>
                <a:spLocks noChangeArrowheads="1"/>
              </p:cNvSpPr>
              <p:nvPr/>
            </p:nvSpPr>
            <p:spPr bwMode="auto">
              <a:xfrm>
                <a:off x="347" y="988"/>
                <a:ext cx="4973" cy="934"/>
              </a:xfrm>
              <a:prstGeom prst="rect">
                <a:avLst/>
              </a:prstGeom>
              <a:gradFill rotWithShape="1">
                <a:gsLst>
                  <a:gs pos="0">
                    <a:srgbClr val="FFFFFF">
                      <a:alpha val="0"/>
                    </a:srgbClr>
                  </a:gs>
                  <a:gs pos="100000">
                    <a:srgbClr val="C2DBF2">
                      <a:alpha val="84000"/>
                    </a:srgbClr>
                  </a:gs>
                </a:gsLst>
                <a:lin ang="0" scaled="1"/>
              </a:gradFill>
              <a:ln w="9525" algn="ctr">
                <a:noFill/>
                <a:miter lim="800000"/>
                <a:headEnd/>
                <a:tailEnd/>
              </a:ln>
            </p:spPr>
            <p:txBody>
              <a:bodyPr wrap="none" anchor="ctr"/>
              <a:lstStyle/>
              <a:p>
                <a:pPr algn="ctr" eaLnBrk="0" hangingPunct="0"/>
                <a:endParaRPr lang="en-US" b="0" dirty="0"/>
              </a:p>
            </p:txBody>
          </p:sp>
          <p:sp>
            <p:nvSpPr>
              <p:cNvPr id="17423" name="Rectangle 24"/>
              <p:cNvSpPr>
                <a:spLocks noChangeArrowheads="1"/>
              </p:cNvSpPr>
              <p:nvPr/>
            </p:nvSpPr>
            <p:spPr bwMode="auto">
              <a:xfrm>
                <a:off x="347" y="988"/>
                <a:ext cx="68" cy="934"/>
              </a:xfrm>
              <a:prstGeom prst="rect">
                <a:avLst/>
              </a:prstGeom>
              <a:solidFill>
                <a:schemeClr val="accent1"/>
              </a:solidFill>
              <a:ln w="9525" algn="ctr">
                <a:solidFill>
                  <a:schemeClr val="accent1"/>
                </a:solidFill>
                <a:miter lim="800000"/>
                <a:headEnd/>
                <a:tailEnd/>
              </a:ln>
            </p:spPr>
            <p:txBody>
              <a:bodyPr wrap="none" anchor="ctr"/>
              <a:lstStyle/>
              <a:p>
                <a:pPr algn="ctr" eaLnBrk="0" hangingPunct="0"/>
                <a:endParaRPr lang="en-US" b="0" dirty="0"/>
              </a:p>
            </p:txBody>
          </p:sp>
          <p:sp>
            <p:nvSpPr>
              <p:cNvPr id="17424" name="Rectangle 35"/>
              <p:cNvSpPr>
                <a:spLocks noChangeArrowheads="1"/>
              </p:cNvSpPr>
              <p:nvPr/>
            </p:nvSpPr>
            <p:spPr bwMode="auto">
              <a:xfrm>
                <a:off x="986" y="1318"/>
                <a:ext cx="3922" cy="289"/>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chemeClr val="accent1"/>
                    </a:solidFill>
                  </a:rPr>
                  <a:t>Generational intelligence</a:t>
                </a:r>
              </a:p>
            </p:txBody>
          </p:sp>
          <p:sp>
            <p:nvSpPr>
              <p:cNvPr id="17425" name="Rectangle 35"/>
              <p:cNvSpPr>
                <a:spLocks noChangeArrowheads="1"/>
              </p:cNvSpPr>
              <p:nvPr/>
            </p:nvSpPr>
            <p:spPr bwMode="auto">
              <a:xfrm>
                <a:off x="530" y="1186"/>
                <a:ext cx="370" cy="481"/>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chemeClr val="accent1"/>
                    </a:solidFill>
                    <a:cs typeface="Calibri" panose="020F0502020204030204" pitchFamily="34" charset="0"/>
                  </a:rPr>
                  <a:t>1</a:t>
                </a:r>
              </a:p>
            </p:txBody>
          </p:sp>
        </p:grpSp>
        <p:grpSp>
          <p:nvGrpSpPr>
            <p:cNvPr id="17412" name="Group 21"/>
            <p:cNvGrpSpPr>
              <a:grpSpLocks/>
            </p:cNvGrpSpPr>
            <p:nvPr/>
          </p:nvGrpSpPr>
          <p:grpSpPr bwMode="auto">
            <a:xfrm>
              <a:off x="363" y="2129"/>
              <a:ext cx="4909" cy="902"/>
              <a:chOff x="347" y="2013"/>
              <a:chExt cx="4973" cy="934"/>
            </a:xfrm>
          </p:grpSpPr>
          <p:sp>
            <p:nvSpPr>
              <p:cNvPr id="17418" name="Rectangle 29"/>
              <p:cNvSpPr>
                <a:spLocks noChangeArrowheads="1"/>
              </p:cNvSpPr>
              <p:nvPr/>
            </p:nvSpPr>
            <p:spPr bwMode="auto">
              <a:xfrm>
                <a:off x="347" y="2013"/>
                <a:ext cx="4973" cy="934"/>
              </a:xfrm>
              <a:prstGeom prst="rect">
                <a:avLst/>
              </a:prstGeom>
              <a:gradFill rotWithShape="1">
                <a:gsLst>
                  <a:gs pos="0">
                    <a:srgbClr val="FFFFFF">
                      <a:alpha val="0"/>
                    </a:srgbClr>
                  </a:gs>
                  <a:gs pos="100000">
                    <a:srgbClr val="C2DBF2">
                      <a:alpha val="84000"/>
                    </a:srgbClr>
                  </a:gs>
                </a:gsLst>
                <a:lin ang="0" scaled="1"/>
              </a:gradFill>
              <a:ln w="9525" algn="ctr">
                <a:noFill/>
                <a:miter lim="800000"/>
                <a:headEnd/>
                <a:tailEnd/>
              </a:ln>
            </p:spPr>
            <p:txBody>
              <a:bodyPr wrap="none" anchor="ctr"/>
              <a:lstStyle/>
              <a:p>
                <a:pPr algn="ctr" eaLnBrk="0" hangingPunct="0"/>
                <a:endParaRPr lang="en-US" b="0" dirty="0"/>
              </a:p>
            </p:txBody>
          </p:sp>
          <p:sp>
            <p:nvSpPr>
              <p:cNvPr id="17419" name="Rectangle 30"/>
              <p:cNvSpPr>
                <a:spLocks noChangeArrowheads="1"/>
              </p:cNvSpPr>
              <p:nvPr/>
            </p:nvSpPr>
            <p:spPr bwMode="auto">
              <a:xfrm>
                <a:off x="347" y="2013"/>
                <a:ext cx="68" cy="934"/>
              </a:xfrm>
              <a:prstGeom prst="rect">
                <a:avLst/>
              </a:prstGeom>
              <a:solidFill>
                <a:schemeClr val="accent2"/>
              </a:solidFill>
              <a:ln w="9525" algn="ctr">
                <a:solidFill>
                  <a:schemeClr val="accent2"/>
                </a:solidFill>
                <a:miter lim="800000"/>
                <a:headEnd/>
                <a:tailEnd/>
              </a:ln>
            </p:spPr>
            <p:txBody>
              <a:bodyPr wrap="none" anchor="ctr"/>
              <a:lstStyle/>
              <a:p>
                <a:pPr algn="ctr" eaLnBrk="0" hangingPunct="0"/>
                <a:endParaRPr lang="en-US" b="0" dirty="0"/>
              </a:p>
            </p:txBody>
          </p:sp>
          <p:sp>
            <p:nvSpPr>
              <p:cNvPr id="17420" name="Rectangle 35"/>
              <p:cNvSpPr>
                <a:spLocks noChangeArrowheads="1"/>
              </p:cNvSpPr>
              <p:nvPr/>
            </p:nvSpPr>
            <p:spPr bwMode="auto">
              <a:xfrm>
                <a:off x="986" y="2206"/>
                <a:ext cx="3915" cy="57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chemeClr val="accent2"/>
                    </a:solidFill>
                  </a:rPr>
                  <a:t>Multigenerational communication </a:t>
                </a:r>
                <a:br>
                  <a:rPr lang="en-US" sz="3000" b="0" dirty="0">
                    <a:solidFill>
                      <a:schemeClr val="accent2"/>
                    </a:solidFill>
                  </a:rPr>
                </a:br>
                <a:r>
                  <a:rPr lang="en-US" sz="3000" b="0" dirty="0">
                    <a:solidFill>
                      <a:schemeClr val="accent2"/>
                    </a:solidFill>
                  </a:rPr>
                  <a:t>of value</a:t>
                </a:r>
                <a:endParaRPr lang="en-US" sz="3000" dirty="0">
                  <a:solidFill>
                    <a:schemeClr val="accent2"/>
                  </a:solidFill>
                </a:endParaRPr>
              </a:p>
            </p:txBody>
          </p:sp>
          <p:sp>
            <p:nvSpPr>
              <p:cNvPr id="17421" name="Rectangle 35"/>
              <p:cNvSpPr>
                <a:spLocks noChangeArrowheads="1"/>
              </p:cNvSpPr>
              <p:nvPr/>
            </p:nvSpPr>
            <p:spPr bwMode="auto">
              <a:xfrm>
                <a:off x="530" y="2211"/>
                <a:ext cx="369" cy="481"/>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chemeClr val="accent2"/>
                    </a:solidFill>
                    <a:cs typeface="Calibri" panose="020F0502020204030204" pitchFamily="34" charset="0"/>
                  </a:rPr>
                  <a:t>2</a:t>
                </a:r>
              </a:p>
            </p:txBody>
          </p:sp>
        </p:grpSp>
        <p:grpSp>
          <p:nvGrpSpPr>
            <p:cNvPr id="17413" name="Group 20"/>
            <p:cNvGrpSpPr>
              <a:grpSpLocks/>
            </p:cNvGrpSpPr>
            <p:nvPr/>
          </p:nvGrpSpPr>
          <p:grpSpPr bwMode="auto">
            <a:xfrm>
              <a:off x="363" y="3071"/>
              <a:ext cx="4909" cy="902"/>
              <a:chOff x="347" y="3039"/>
              <a:chExt cx="4973" cy="934"/>
            </a:xfrm>
          </p:grpSpPr>
          <p:sp>
            <p:nvSpPr>
              <p:cNvPr id="17414" name="Rectangle 35"/>
              <p:cNvSpPr>
                <a:spLocks noChangeArrowheads="1"/>
              </p:cNvSpPr>
              <p:nvPr/>
            </p:nvSpPr>
            <p:spPr bwMode="auto">
              <a:xfrm>
                <a:off x="347" y="3039"/>
                <a:ext cx="4973" cy="934"/>
              </a:xfrm>
              <a:prstGeom prst="rect">
                <a:avLst/>
              </a:prstGeom>
              <a:gradFill rotWithShape="1">
                <a:gsLst>
                  <a:gs pos="0">
                    <a:srgbClr val="FFFFFF">
                      <a:alpha val="0"/>
                    </a:srgbClr>
                  </a:gs>
                  <a:gs pos="100000">
                    <a:srgbClr val="C2DBF2">
                      <a:alpha val="84000"/>
                    </a:srgbClr>
                  </a:gs>
                </a:gsLst>
                <a:lin ang="0" scaled="1"/>
              </a:gradFill>
              <a:ln w="9525" algn="ctr">
                <a:noFill/>
                <a:miter lim="800000"/>
                <a:headEnd/>
                <a:tailEnd/>
              </a:ln>
            </p:spPr>
            <p:txBody>
              <a:bodyPr wrap="none" anchor="ctr"/>
              <a:lstStyle/>
              <a:p>
                <a:pPr algn="ctr" eaLnBrk="0" hangingPunct="0"/>
                <a:endParaRPr lang="en-US" b="0" dirty="0"/>
              </a:p>
            </p:txBody>
          </p:sp>
          <p:sp>
            <p:nvSpPr>
              <p:cNvPr id="17415" name="Rectangle 36"/>
              <p:cNvSpPr>
                <a:spLocks noChangeArrowheads="1"/>
              </p:cNvSpPr>
              <p:nvPr/>
            </p:nvSpPr>
            <p:spPr bwMode="auto">
              <a:xfrm>
                <a:off x="347" y="3039"/>
                <a:ext cx="68" cy="934"/>
              </a:xfrm>
              <a:prstGeom prst="rect">
                <a:avLst/>
              </a:prstGeom>
              <a:solidFill>
                <a:srgbClr val="5F1358"/>
              </a:solidFill>
              <a:ln w="9525" algn="ctr">
                <a:solidFill>
                  <a:schemeClr val="hlink"/>
                </a:solidFill>
                <a:miter lim="800000"/>
                <a:headEnd/>
                <a:tailEnd/>
              </a:ln>
            </p:spPr>
            <p:txBody>
              <a:bodyPr wrap="none" anchor="ctr"/>
              <a:lstStyle/>
              <a:p>
                <a:pPr algn="ctr" eaLnBrk="0" hangingPunct="0"/>
                <a:endParaRPr lang="en-US" b="0" dirty="0"/>
              </a:p>
            </p:txBody>
          </p:sp>
          <p:sp>
            <p:nvSpPr>
              <p:cNvPr id="17416" name="Rectangle 35"/>
              <p:cNvSpPr>
                <a:spLocks noChangeArrowheads="1"/>
              </p:cNvSpPr>
              <p:nvPr/>
            </p:nvSpPr>
            <p:spPr bwMode="auto">
              <a:xfrm>
                <a:off x="986" y="3232"/>
                <a:ext cx="3900" cy="575"/>
              </a:xfrm>
              <a:prstGeom prst="rect">
                <a:avLst/>
              </a:prstGeom>
              <a:noFill/>
              <a:ln w="9525">
                <a:noFill/>
                <a:miter lim="800000"/>
                <a:headEnd/>
                <a:tailEnd/>
              </a:ln>
            </p:spPr>
            <p:txBody>
              <a:bodyPr lIns="0" tIns="0" rIns="0" bIns="0">
                <a:spAutoFit/>
              </a:bodyPr>
              <a:lstStyle/>
              <a:p>
                <a:pPr>
                  <a:lnSpc>
                    <a:spcPct val="95000"/>
                  </a:lnSpc>
                  <a:spcBef>
                    <a:spcPct val="50000"/>
                  </a:spcBef>
                  <a:buClr>
                    <a:srgbClr val="AFC068"/>
                  </a:buClr>
                  <a:buSzPct val="75000"/>
                  <a:buFont typeface="Calibri" pitchFamily="34" charset="0"/>
                  <a:buNone/>
                </a:pPr>
                <a:r>
                  <a:rPr lang="en-US" sz="3000" b="0" dirty="0">
                    <a:solidFill>
                      <a:srgbClr val="5F1358"/>
                    </a:solidFill>
                  </a:rPr>
                  <a:t>Strategies for retaining assets through the next generation</a:t>
                </a:r>
                <a:endParaRPr lang="en-US" sz="3000" dirty="0">
                  <a:solidFill>
                    <a:srgbClr val="5F1358"/>
                  </a:solidFill>
                </a:endParaRPr>
              </a:p>
            </p:txBody>
          </p:sp>
          <p:sp>
            <p:nvSpPr>
              <p:cNvPr id="17417" name="Rectangle 35"/>
              <p:cNvSpPr>
                <a:spLocks noChangeArrowheads="1"/>
              </p:cNvSpPr>
              <p:nvPr/>
            </p:nvSpPr>
            <p:spPr bwMode="auto">
              <a:xfrm>
                <a:off x="530" y="3237"/>
                <a:ext cx="368" cy="481"/>
              </a:xfrm>
              <a:prstGeom prst="rect">
                <a:avLst/>
              </a:prstGeom>
              <a:noFill/>
              <a:ln w="9525">
                <a:noFill/>
                <a:miter lim="800000"/>
                <a:headEnd/>
                <a:tailEnd/>
              </a:ln>
            </p:spPr>
            <p:txBody>
              <a:bodyPr lIns="0" tIns="0" rIns="0" bIns="0">
                <a:spAutoFit/>
              </a:bodyPr>
              <a:lstStyle/>
              <a:p>
                <a:pPr algn="ctr">
                  <a:lnSpc>
                    <a:spcPct val="95000"/>
                  </a:lnSpc>
                  <a:spcBef>
                    <a:spcPct val="50000"/>
                  </a:spcBef>
                  <a:buClr>
                    <a:srgbClr val="AFC068"/>
                  </a:buClr>
                  <a:buSzPct val="75000"/>
                  <a:buFont typeface="Calibri" pitchFamily="34" charset="0"/>
                  <a:buNone/>
                </a:pPr>
                <a:r>
                  <a:rPr lang="en-US" sz="5000" dirty="0">
                    <a:solidFill>
                      <a:srgbClr val="5F1358"/>
                    </a:solidFill>
                    <a:cs typeface="Calibri" panose="020F0502020204030204" pitchFamily="34" charset="0"/>
                  </a:rPr>
                  <a:t>3</a:t>
                </a:r>
              </a:p>
            </p:txBody>
          </p:sp>
        </p:grpSp>
      </p:grpSp>
    </p:spTree>
    <p:extLst>
      <p:ext uri="{BB962C8B-B14F-4D97-AF65-F5344CB8AC3E}">
        <p14:creationId xmlns:p14="http://schemas.microsoft.com/office/powerpoint/2010/main" val="459100576"/>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What is your generational intelligence?</a:t>
            </a:r>
          </a:p>
        </p:txBody>
      </p:sp>
      <p:sp>
        <p:nvSpPr>
          <p:cNvPr id="10"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Starter quiz</a:t>
            </a:r>
          </a:p>
        </p:txBody>
      </p:sp>
      <p:sp>
        <p:nvSpPr>
          <p:cNvPr id="11" name="TextBox 10"/>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12" name="Content Placeholder 9"/>
          <p:cNvSpPr txBox="1">
            <a:spLocks/>
          </p:cNvSpPr>
          <p:nvPr/>
        </p:nvSpPr>
        <p:spPr>
          <a:xfrm>
            <a:off x="4648200" y="2006600"/>
            <a:ext cx="4038600" cy="4525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a:t>2. Which generation feels strongest that the position they’re in is based on their hard work?</a:t>
            </a:r>
          </a:p>
          <a:p>
            <a:pPr marL="0" indent="0">
              <a:spcBef>
                <a:spcPts val="1200"/>
              </a:spcBef>
              <a:buFont typeface="Calibri" pitchFamily="34" charset="0"/>
              <a:buNone/>
            </a:pPr>
            <a:r>
              <a:rPr lang="en-US" sz="2400" b="0"/>
              <a:t>A. Baby Boomer</a:t>
            </a:r>
          </a:p>
          <a:p>
            <a:pPr marL="0" indent="0">
              <a:spcBef>
                <a:spcPts val="1200"/>
              </a:spcBef>
              <a:buFont typeface="Calibri" pitchFamily="34" charset="0"/>
              <a:buNone/>
            </a:pPr>
            <a:r>
              <a:rPr lang="en-US" sz="2400" b="0"/>
              <a:t>B. Gen X</a:t>
            </a:r>
          </a:p>
          <a:p>
            <a:pPr marL="0" indent="0">
              <a:spcBef>
                <a:spcPts val="1200"/>
              </a:spcBef>
              <a:buFont typeface="Calibri" pitchFamily="34" charset="0"/>
              <a:buNone/>
            </a:pPr>
            <a:r>
              <a:rPr lang="en-US" sz="2400" b="0"/>
              <a:t>C. Millennial</a:t>
            </a:r>
          </a:p>
          <a:p>
            <a:pPr marL="0" indent="0">
              <a:spcBef>
                <a:spcPts val="1200"/>
              </a:spcBef>
              <a:buFont typeface="Calibri" pitchFamily="34" charset="0"/>
              <a:buNone/>
            </a:pPr>
            <a:r>
              <a:rPr lang="en-US" sz="2400" b="0"/>
              <a:t>D. Silent Generation</a:t>
            </a:r>
            <a:endParaRPr lang="en-US" sz="2400" b="0" dirty="0"/>
          </a:p>
        </p:txBody>
      </p:sp>
      <p:sp>
        <p:nvSpPr>
          <p:cNvPr id="13" name="Content Placeholder 20"/>
          <p:cNvSpPr txBox="1">
            <a:spLocks/>
          </p:cNvSpPr>
          <p:nvPr/>
        </p:nvSpPr>
        <p:spPr>
          <a:xfrm>
            <a:off x="457200" y="2006600"/>
            <a:ext cx="4038600" cy="4525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dirty="0"/>
              <a:t>1. Which generation likes control the most?</a:t>
            </a:r>
          </a:p>
          <a:p>
            <a:pPr marL="0" indent="0">
              <a:spcBef>
                <a:spcPts val="1200"/>
              </a:spcBef>
              <a:buFont typeface="Calibri" pitchFamily="34" charset="0"/>
              <a:buNone/>
            </a:pPr>
            <a:r>
              <a:rPr lang="en-US" sz="2400" b="0" dirty="0"/>
              <a:t>A. Baby Boomer</a:t>
            </a:r>
          </a:p>
          <a:p>
            <a:pPr marL="0" indent="0">
              <a:spcBef>
                <a:spcPts val="1200"/>
              </a:spcBef>
              <a:buFont typeface="Calibri" pitchFamily="34" charset="0"/>
              <a:buNone/>
            </a:pPr>
            <a:r>
              <a:rPr lang="en-US" sz="2400" b="0" dirty="0"/>
              <a:t>B. Gen X</a:t>
            </a:r>
          </a:p>
          <a:p>
            <a:pPr marL="0" indent="0">
              <a:spcBef>
                <a:spcPts val="1200"/>
              </a:spcBef>
              <a:buFont typeface="Calibri" pitchFamily="34" charset="0"/>
              <a:buNone/>
            </a:pPr>
            <a:r>
              <a:rPr lang="en-US" sz="2400" b="0" dirty="0"/>
              <a:t>C. Millennial</a:t>
            </a:r>
          </a:p>
          <a:p>
            <a:pPr marL="0" indent="0">
              <a:spcBef>
                <a:spcPts val="1200"/>
              </a:spcBef>
              <a:buFont typeface="Calibri" pitchFamily="34" charset="0"/>
              <a:buNone/>
            </a:pPr>
            <a:r>
              <a:rPr lang="en-US" sz="2400" b="0" dirty="0"/>
              <a:t>D. Silent Generation</a:t>
            </a:r>
          </a:p>
        </p:txBody>
      </p:sp>
      <p:sp>
        <p:nvSpPr>
          <p:cNvPr id="14" name="Rectangle 13"/>
          <p:cNvSpPr/>
          <p:nvPr/>
        </p:nvSpPr>
        <p:spPr bwMode="auto">
          <a:xfrm>
            <a:off x="434594" y="3873500"/>
            <a:ext cx="2066684" cy="377072"/>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endParaRPr>
          </a:p>
        </p:txBody>
      </p:sp>
      <p:sp>
        <p:nvSpPr>
          <p:cNvPr id="15" name="Rectangle 14"/>
          <p:cNvSpPr/>
          <p:nvPr/>
        </p:nvSpPr>
        <p:spPr bwMode="auto">
          <a:xfrm>
            <a:off x="4612894" y="3555750"/>
            <a:ext cx="2295906" cy="400164"/>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15961039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What is your generational intelligence?</a:t>
            </a:r>
          </a:p>
        </p:txBody>
      </p:sp>
      <p:sp>
        <p:nvSpPr>
          <p:cNvPr id="11"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Starter quiz</a:t>
            </a:r>
          </a:p>
        </p:txBody>
      </p:sp>
      <p:sp>
        <p:nvSpPr>
          <p:cNvPr id="12" name="TextBox 11"/>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13" name="Content Placeholder 9"/>
          <p:cNvSpPr txBox="1">
            <a:spLocks/>
          </p:cNvSpPr>
          <p:nvPr/>
        </p:nvSpPr>
        <p:spPr>
          <a:xfrm>
            <a:off x="4648200" y="2006600"/>
            <a:ext cx="4038600" cy="4144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a:t>4. Which generation of these four is the largest?</a:t>
            </a:r>
          </a:p>
          <a:p>
            <a:pPr marL="0" indent="0">
              <a:spcBef>
                <a:spcPts val="1200"/>
              </a:spcBef>
              <a:buFont typeface="Calibri" pitchFamily="34" charset="0"/>
              <a:buNone/>
            </a:pPr>
            <a:r>
              <a:rPr lang="en-US" sz="2400" b="0"/>
              <a:t>A. Baby Boomer</a:t>
            </a:r>
          </a:p>
          <a:p>
            <a:pPr marL="0" indent="0">
              <a:spcBef>
                <a:spcPts val="1200"/>
              </a:spcBef>
              <a:buFont typeface="Calibri" pitchFamily="34" charset="0"/>
              <a:buNone/>
            </a:pPr>
            <a:r>
              <a:rPr lang="en-US" sz="2400" b="0"/>
              <a:t>B. Gen X</a:t>
            </a:r>
          </a:p>
          <a:p>
            <a:pPr marL="0" indent="0">
              <a:spcBef>
                <a:spcPts val="1200"/>
              </a:spcBef>
              <a:buFont typeface="Calibri" pitchFamily="34" charset="0"/>
              <a:buNone/>
            </a:pPr>
            <a:r>
              <a:rPr lang="en-US" sz="2400" b="0"/>
              <a:t>C. Millennial</a:t>
            </a:r>
          </a:p>
          <a:p>
            <a:pPr marL="0" indent="0">
              <a:spcBef>
                <a:spcPts val="1200"/>
              </a:spcBef>
              <a:buFont typeface="Calibri" pitchFamily="34" charset="0"/>
              <a:buNone/>
            </a:pPr>
            <a:r>
              <a:rPr lang="en-US" sz="2400" b="0"/>
              <a:t>D. Silent Generation</a:t>
            </a:r>
            <a:endParaRPr lang="en-US" sz="2400" b="0" dirty="0"/>
          </a:p>
        </p:txBody>
      </p:sp>
      <p:sp>
        <p:nvSpPr>
          <p:cNvPr id="14" name="Content Placeholder 19"/>
          <p:cNvSpPr txBox="1">
            <a:spLocks/>
          </p:cNvSpPr>
          <p:nvPr/>
        </p:nvSpPr>
        <p:spPr>
          <a:xfrm>
            <a:off x="457200" y="2006600"/>
            <a:ext cx="4038600" cy="4144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dirty="0"/>
              <a:t>3. Which generation has </a:t>
            </a:r>
            <a:br>
              <a:rPr lang="en-US" sz="2400" b="1" dirty="0"/>
            </a:br>
            <a:r>
              <a:rPr lang="en-US" sz="2400" b="1" dirty="0"/>
              <a:t>the highest number </a:t>
            </a:r>
            <a:br>
              <a:rPr lang="en-US" sz="2400" b="1" dirty="0"/>
            </a:br>
            <a:r>
              <a:rPr lang="en-US" sz="2400" b="1" dirty="0"/>
              <a:t>of billionaires?</a:t>
            </a:r>
          </a:p>
          <a:p>
            <a:pPr marL="0" indent="0">
              <a:spcBef>
                <a:spcPts val="1200"/>
              </a:spcBef>
              <a:buFont typeface="Calibri" pitchFamily="34" charset="0"/>
              <a:buNone/>
            </a:pPr>
            <a:r>
              <a:rPr lang="en-US" sz="2400" b="0" dirty="0"/>
              <a:t>A. Baby Boomer</a:t>
            </a:r>
          </a:p>
          <a:p>
            <a:pPr marL="0" indent="0">
              <a:spcBef>
                <a:spcPts val="1200"/>
              </a:spcBef>
              <a:buFont typeface="Calibri" pitchFamily="34" charset="0"/>
              <a:buNone/>
            </a:pPr>
            <a:r>
              <a:rPr lang="en-US" sz="2400" b="0" dirty="0"/>
              <a:t>B. Gen X</a:t>
            </a:r>
          </a:p>
          <a:p>
            <a:pPr marL="0" indent="0">
              <a:spcBef>
                <a:spcPts val="1200"/>
              </a:spcBef>
              <a:buFont typeface="Calibri" pitchFamily="34" charset="0"/>
              <a:buNone/>
            </a:pPr>
            <a:r>
              <a:rPr lang="en-US" sz="2400" b="0" dirty="0"/>
              <a:t>C. Millennial</a:t>
            </a:r>
          </a:p>
          <a:p>
            <a:pPr marL="0" indent="0">
              <a:spcBef>
                <a:spcPts val="1200"/>
              </a:spcBef>
              <a:buFont typeface="Calibri" pitchFamily="34" charset="0"/>
              <a:buNone/>
            </a:pPr>
            <a:r>
              <a:rPr lang="en-US" sz="2400" b="0" dirty="0"/>
              <a:t>D. Silent Generation</a:t>
            </a:r>
          </a:p>
        </p:txBody>
      </p:sp>
      <p:sp>
        <p:nvSpPr>
          <p:cNvPr id="15" name="Rectangle 14"/>
          <p:cNvSpPr/>
          <p:nvPr/>
        </p:nvSpPr>
        <p:spPr bwMode="auto">
          <a:xfrm>
            <a:off x="436235" y="4243808"/>
            <a:ext cx="2066684" cy="353592"/>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a:endParaRPr lang="en-US" sz="2400" dirty="0"/>
          </a:p>
        </p:txBody>
      </p:sp>
      <p:sp>
        <p:nvSpPr>
          <p:cNvPr id="16" name="Rectangle 15"/>
          <p:cNvSpPr/>
          <p:nvPr/>
        </p:nvSpPr>
        <p:spPr bwMode="auto">
          <a:xfrm>
            <a:off x="4627235" y="3900835"/>
            <a:ext cx="2066684" cy="353592"/>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a:endParaRPr lang="en-US" sz="2400" dirty="0"/>
          </a:p>
        </p:txBody>
      </p:sp>
    </p:spTree>
    <p:extLst>
      <p:ext uri="{BB962C8B-B14F-4D97-AF65-F5344CB8AC3E}">
        <p14:creationId xmlns:p14="http://schemas.microsoft.com/office/powerpoint/2010/main" val="186862477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61" name="Rectangle 13"/>
          <p:cNvSpPr>
            <a:spLocks noGrp="1" noChangeArrowheads="1"/>
          </p:cNvSpPr>
          <p:nvPr>
            <p:ph type="title"/>
          </p:nvPr>
        </p:nvSpPr>
        <p:spPr/>
        <p:txBody>
          <a:bodyPr/>
          <a:lstStyle/>
          <a:p>
            <a:pPr>
              <a:defRPr/>
            </a:pPr>
            <a:r>
              <a:rPr lang="en-US" dirty="0"/>
              <a:t>What is your generational intelligence?</a:t>
            </a:r>
          </a:p>
        </p:txBody>
      </p:sp>
      <p:sp>
        <p:nvSpPr>
          <p:cNvPr id="10" name="Text Box 16"/>
          <p:cNvSpPr txBox="1">
            <a:spLocks noChangeArrowheads="1"/>
          </p:cNvSpPr>
          <p:nvPr>
            <p:custDataLst>
              <p:tags r:id="rId1"/>
            </p:custDataLst>
          </p:nvPr>
        </p:nvSpPr>
        <p:spPr bwMode="auto">
          <a:xfrm>
            <a:off x="442697" y="1409700"/>
            <a:ext cx="8308975" cy="501676"/>
          </a:xfrm>
          <a:prstGeom prst="rect">
            <a:avLst/>
          </a:prstGeom>
          <a:noFill/>
          <a:ln w="9525">
            <a:noFill/>
            <a:miter lim="800000"/>
            <a:headEnd/>
            <a:tailEnd/>
          </a:ln>
        </p:spPr>
        <p:txBody>
          <a:bodyPr>
            <a:spAutoFit/>
          </a:bodyPr>
          <a:lstStyle/>
          <a:p>
            <a:pPr defTabSz="1016000" eaLnBrk="0" hangingPunct="0">
              <a:lnSpc>
                <a:spcPct val="95000"/>
              </a:lnSpc>
              <a:buClr>
                <a:srgbClr val="FFFFFF"/>
              </a:buClr>
              <a:buSzPct val="100000"/>
            </a:pPr>
            <a:r>
              <a:rPr lang="en-US" sz="2800" dirty="0">
                <a:solidFill>
                  <a:srgbClr val="002D5B"/>
                </a:solidFill>
              </a:rPr>
              <a:t>Starter quiz</a:t>
            </a:r>
          </a:p>
        </p:txBody>
      </p:sp>
      <p:sp>
        <p:nvSpPr>
          <p:cNvPr id="11" name="TextBox 10"/>
          <p:cNvSpPr txBox="1"/>
          <p:nvPr/>
        </p:nvSpPr>
        <p:spPr>
          <a:xfrm>
            <a:off x="321733" y="6312633"/>
            <a:ext cx="5262979" cy="261610"/>
          </a:xfrm>
          <a:prstGeom prst="rect">
            <a:avLst/>
          </a:prstGeom>
          <a:noFill/>
        </p:spPr>
        <p:txBody>
          <a:bodyPr wrap="none" rtlCol="0">
            <a:spAutoFit/>
          </a:bodyPr>
          <a:lstStyle/>
          <a:p>
            <a:r>
              <a:rPr lang="en-US" sz="1100" b="0" dirty="0"/>
              <a:t>Source: Collaborative Coaching research for John Hancock Investments, November 2015.</a:t>
            </a:r>
          </a:p>
        </p:txBody>
      </p:sp>
      <p:sp>
        <p:nvSpPr>
          <p:cNvPr id="12" name="Content Placeholder 9"/>
          <p:cNvSpPr txBox="1">
            <a:spLocks/>
          </p:cNvSpPr>
          <p:nvPr/>
        </p:nvSpPr>
        <p:spPr>
          <a:xfrm>
            <a:off x="4648200" y="2006600"/>
            <a:ext cx="4038600" cy="4525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dirty="0"/>
              <a:t>6. Which generation wants the most education from their financial advisor?</a:t>
            </a:r>
          </a:p>
          <a:p>
            <a:pPr marL="0" lvl="1" indent="0">
              <a:spcBef>
                <a:spcPts val="1200"/>
              </a:spcBef>
              <a:buFont typeface="Calibri" pitchFamily="34" charset="0"/>
              <a:buNone/>
            </a:pPr>
            <a:r>
              <a:rPr lang="en-US" sz="2000" b="0" dirty="0"/>
              <a:t>A. Baby Boomer</a:t>
            </a:r>
          </a:p>
          <a:p>
            <a:pPr marL="0" lvl="1" indent="0">
              <a:spcBef>
                <a:spcPts val="1200"/>
              </a:spcBef>
              <a:buFont typeface="Calibri" pitchFamily="34" charset="0"/>
              <a:buNone/>
            </a:pPr>
            <a:r>
              <a:rPr lang="en-US" sz="2000" b="0" dirty="0"/>
              <a:t>B. Gen X</a:t>
            </a:r>
          </a:p>
          <a:p>
            <a:pPr marL="0" lvl="1" indent="0">
              <a:spcBef>
                <a:spcPts val="1200"/>
              </a:spcBef>
              <a:buFont typeface="Calibri" pitchFamily="34" charset="0"/>
              <a:buNone/>
            </a:pPr>
            <a:r>
              <a:rPr lang="en-US" sz="2000" b="0" dirty="0"/>
              <a:t>C. Millennial</a:t>
            </a:r>
          </a:p>
          <a:p>
            <a:pPr marL="0" lvl="1" indent="0">
              <a:spcBef>
                <a:spcPts val="1200"/>
              </a:spcBef>
              <a:buFont typeface="Calibri" pitchFamily="34" charset="0"/>
              <a:buNone/>
            </a:pPr>
            <a:r>
              <a:rPr lang="en-US" sz="2000" b="0" dirty="0"/>
              <a:t>D. Silent Generation</a:t>
            </a:r>
          </a:p>
        </p:txBody>
      </p:sp>
      <p:sp>
        <p:nvSpPr>
          <p:cNvPr id="13" name="Content Placeholder 18"/>
          <p:cNvSpPr txBox="1">
            <a:spLocks/>
          </p:cNvSpPr>
          <p:nvPr/>
        </p:nvSpPr>
        <p:spPr>
          <a:xfrm>
            <a:off x="457200" y="2006600"/>
            <a:ext cx="4038600" cy="4525963"/>
          </a:xfrm>
          <a:prstGeom prst="rect">
            <a:avLst/>
          </a:prstGeom>
        </p:spPr>
        <p:txBody>
          <a:bodyPr/>
          <a:lstStyle>
            <a:lvl1pPr marL="406400" indent="-406400" algn="l" rtl="0" eaLnBrk="0" fontAlgn="base" hangingPunct="0">
              <a:lnSpc>
                <a:spcPct val="95000"/>
              </a:lnSpc>
              <a:spcBef>
                <a:spcPct val="50000"/>
              </a:spcBef>
              <a:spcAft>
                <a:spcPct val="0"/>
              </a:spcAft>
              <a:buClr>
                <a:schemeClr val="accent1"/>
              </a:buClr>
              <a:buFont typeface="Calibri" pitchFamily="34" charset="0"/>
              <a:buBlip>
                <a:blip r:embed="rId4"/>
              </a:buBlip>
              <a:defRPr sz="2600" kern="1200">
                <a:solidFill>
                  <a:schemeClr val="tx1"/>
                </a:solidFill>
                <a:latin typeface="Calibri" pitchFamily="34" charset="0"/>
                <a:ea typeface="+mn-ea"/>
                <a:cs typeface="+mn-cs"/>
              </a:defRPr>
            </a:lvl1pPr>
            <a:lvl2pPr marL="744538" indent="-223838" algn="l" rtl="0" eaLnBrk="0" fontAlgn="base" hangingPunct="0">
              <a:lnSpc>
                <a:spcPct val="95000"/>
              </a:lnSpc>
              <a:spcBef>
                <a:spcPct val="25000"/>
              </a:spcBef>
              <a:spcAft>
                <a:spcPct val="0"/>
              </a:spcAft>
              <a:buClr>
                <a:schemeClr val="accent2"/>
              </a:buClr>
              <a:buSzPct val="110000"/>
              <a:buFont typeface="Calibri" pitchFamily="34" charset="0"/>
              <a:buChar char="▪"/>
              <a:defRPr sz="2400" kern="1200">
                <a:solidFill>
                  <a:schemeClr val="tx1"/>
                </a:solidFill>
                <a:latin typeface="Calibri" pitchFamily="34" charset="0"/>
                <a:ea typeface="+mn-ea"/>
                <a:cs typeface="+mn-cs"/>
              </a:defRPr>
            </a:lvl2pPr>
            <a:lvl3pPr marL="1084263" indent="-225425" algn="l" rtl="0" eaLnBrk="0" fontAlgn="base" hangingPunct="0">
              <a:lnSpc>
                <a:spcPct val="95000"/>
              </a:lnSpc>
              <a:spcBef>
                <a:spcPct val="25000"/>
              </a:spcBef>
              <a:spcAft>
                <a:spcPct val="0"/>
              </a:spcAft>
              <a:buClr>
                <a:schemeClr val="hlink"/>
              </a:buClr>
              <a:buSzPct val="110000"/>
              <a:buFont typeface="Calibri" pitchFamily="34" charset="0"/>
              <a:buChar char="▪"/>
              <a:defRPr sz="2200" kern="1200">
                <a:solidFill>
                  <a:schemeClr val="tx1"/>
                </a:solidFill>
                <a:latin typeface="Calibri" pitchFamily="34" charset="0"/>
                <a:ea typeface="+mn-ea"/>
                <a:cs typeface="+mn-cs"/>
              </a:defRPr>
            </a:lvl3pPr>
            <a:lvl4pPr marL="1420813" indent="-222250" algn="l" rtl="0" eaLnBrk="0" fontAlgn="base" hangingPunct="0">
              <a:lnSpc>
                <a:spcPct val="95000"/>
              </a:lnSpc>
              <a:spcBef>
                <a:spcPct val="25000"/>
              </a:spcBef>
              <a:spcAft>
                <a:spcPct val="0"/>
              </a:spcAft>
              <a:buClr>
                <a:schemeClr val="folHlink"/>
              </a:buClr>
              <a:buSzPct val="110000"/>
              <a:buFont typeface="Calibri" pitchFamily="34" charset="0"/>
              <a:buChar char="▪"/>
              <a:defRPr sz="2000" kern="1200">
                <a:solidFill>
                  <a:schemeClr val="tx1"/>
                </a:solidFill>
                <a:latin typeface="Calibri" pitchFamily="34" charset="0"/>
                <a:ea typeface="+mn-ea"/>
                <a:cs typeface="+mn-cs"/>
              </a:defRPr>
            </a:lvl4pPr>
            <a:lvl5pPr marL="1744663" indent="-209550" algn="l" rtl="0" eaLnBrk="0" fontAlgn="base" hangingPunct="0">
              <a:lnSpc>
                <a:spcPct val="95000"/>
              </a:lnSpc>
              <a:spcBef>
                <a:spcPct val="25000"/>
              </a:spcBef>
              <a:spcAft>
                <a:spcPct val="0"/>
              </a:spcAft>
              <a:buClr>
                <a:schemeClr val="hlink"/>
              </a:buClr>
              <a:buSzPct val="110000"/>
              <a:buFont typeface="Calibri"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alibri" pitchFamily="34" charset="0"/>
              <a:buNone/>
            </a:pPr>
            <a:r>
              <a:rPr lang="en-US" sz="2400" b="1" dirty="0"/>
              <a:t>5. The Silent Generation and Baby Boomers are the most conservative investors. Which generation is the next most conservative?</a:t>
            </a:r>
          </a:p>
          <a:p>
            <a:pPr marL="0" lvl="1" indent="0">
              <a:spcBef>
                <a:spcPts val="1200"/>
              </a:spcBef>
              <a:buFont typeface="Calibri" pitchFamily="34" charset="0"/>
              <a:buNone/>
            </a:pPr>
            <a:r>
              <a:rPr lang="en-US" sz="2000" b="0" dirty="0"/>
              <a:t>A. Gen X</a:t>
            </a:r>
          </a:p>
          <a:p>
            <a:pPr marL="0" lvl="1" indent="0">
              <a:spcBef>
                <a:spcPts val="1200"/>
              </a:spcBef>
              <a:buFont typeface="Calibri" pitchFamily="34" charset="0"/>
              <a:buNone/>
            </a:pPr>
            <a:r>
              <a:rPr lang="en-US" sz="2000" b="0" dirty="0"/>
              <a:t>B. Millennial</a:t>
            </a:r>
          </a:p>
          <a:p>
            <a:pPr marL="0" lvl="1" indent="0">
              <a:spcBef>
                <a:spcPts val="1200"/>
              </a:spcBef>
              <a:buFont typeface="Calibri" pitchFamily="34" charset="0"/>
              <a:buNone/>
            </a:pPr>
            <a:r>
              <a:rPr lang="en-US" sz="2000" b="0" dirty="0"/>
              <a:t>C. All of the above</a:t>
            </a:r>
          </a:p>
        </p:txBody>
      </p:sp>
      <p:sp>
        <p:nvSpPr>
          <p:cNvPr id="14" name="Rectangle 13"/>
          <p:cNvSpPr/>
          <p:nvPr/>
        </p:nvSpPr>
        <p:spPr bwMode="auto">
          <a:xfrm>
            <a:off x="408473" y="4340647"/>
            <a:ext cx="2066684" cy="374904"/>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a:endParaRPr lang="en-US" sz="2400" dirty="0"/>
          </a:p>
        </p:txBody>
      </p:sp>
      <p:sp>
        <p:nvSpPr>
          <p:cNvPr id="15" name="Rectangle 14"/>
          <p:cNvSpPr/>
          <p:nvPr/>
        </p:nvSpPr>
        <p:spPr bwMode="auto">
          <a:xfrm>
            <a:off x="4599473" y="3640968"/>
            <a:ext cx="2290828" cy="374904"/>
          </a:xfrm>
          <a:prstGeom prst="rect">
            <a:avLst/>
          </a:prstGeom>
          <a:noFill/>
          <a:ln w="38100" cap="flat" cmpd="sng" algn="ctr">
            <a:solidFill>
              <a:schemeClr val="accent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a:endParaRPr lang="en-US" sz="2400" dirty="0"/>
          </a:p>
        </p:txBody>
      </p:sp>
    </p:spTree>
    <p:extLst>
      <p:ext uri="{BB962C8B-B14F-4D97-AF65-F5344CB8AC3E}">
        <p14:creationId xmlns:p14="http://schemas.microsoft.com/office/powerpoint/2010/main" val="119665823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RNRSTYLE" val="_TEMP"/>
</p:tagLst>
</file>

<file path=ppt/tags/tag10.xml><?xml version="1.0" encoding="utf-8"?>
<p:tagLst xmlns:a="http://schemas.openxmlformats.org/drawingml/2006/main" xmlns:r="http://schemas.openxmlformats.org/officeDocument/2006/relationships" xmlns:p="http://schemas.openxmlformats.org/presentationml/2006/main">
  <p:tag name="RNRSTYLE" val="_TEMP"/>
</p:tagLst>
</file>

<file path=ppt/tags/tag11.xml><?xml version="1.0" encoding="utf-8"?>
<p:tagLst xmlns:a="http://schemas.openxmlformats.org/drawingml/2006/main" xmlns:r="http://schemas.openxmlformats.org/officeDocument/2006/relationships" xmlns:p="http://schemas.openxmlformats.org/presentationml/2006/main">
  <p:tag name="RNRSTYLE" val="_TEMP"/>
</p:tagLst>
</file>

<file path=ppt/tags/tag12.xml><?xml version="1.0" encoding="utf-8"?>
<p:tagLst xmlns:a="http://schemas.openxmlformats.org/drawingml/2006/main" xmlns:r="http://schemas.openxmlformats.org/officeDocument/2006/relationships" xmlns:p="http://schemas.openxmlformats.org/presentationml/2006/main">
  <p:tag name="RNRSTYLE" val="_TEMP"/>
</p:tagLst>
</file>

<file path=ppt/tags/tag13.xml><?xml version="1.0" encoding="utf-8"?>
<p:tagLst xmlns:a="http://schemas.openxmlformats.org/drawingml/2006/main" xmlns:r="http://schemas.openxmlformats.org/officeDocument/2006/relationships" xmlns:p="http://schemas.openxmlformats.org/presentationml/2006/main">
  <p:tag name="RNRSTYLE" val="_TEMP"/>
</p:tagLst>
</file>

<file path=ppt/tags/tag14.xml><?xml version="1.0" encoding="utf-8"?>
<p:tagLst xmlns:a="http://schemas.openxmlformats.org/drawingml/2006/main" xmlns:r="http://schemas.openxmlformats.org/officeDocument/2006/relationships" xmlns:p="http://schemas.openxmlformats.org/presentationml/2006/main">
  <p:tag name="RNRSTYLE" val="_TEMP"/>
</p:tagLst>
</file>

<file path=ppt/tags/tag15.xml><?xml version="1.0" encoding="utf-8"?>
<p:tagLst xmlns:a="http://schemas.openxmlformats.org/drawingml/2006/main" xmlns:r="http://schemas.openxmlformats.org/officeDocument/2006/relationships" xmlns:p="http://schemas.openxmlformats.org/presentationml/2006/main">
  <p:tag name="RNRSTYLE" val="_TEMP"/>
</p:tagLst>
</file>

<file path=ppt/tags/tag16.xml><?xml version="1.0" encoding="utf-8"?>
<p:tagLst xmlns:a="http://schemas.openxmlformats.org/drawingml/2006/main" xmlns:r="http://schemas.openxmlformats.org/officeDocument/2006/relationships" xmlns:p="http://schemas.openxmlformats.org/presentationml/2006/main">
  <p:tag name="RNRSTYLE" val="_TEMP"/>
</p:tagLst>
</file>

<file path=ppt/tags/tag2.xml><?xml version="1.0" encoding="utf-8"?>
<p:tagLst xmlns:a="http://schemas.openxmlformats.org/drawingml/2006/main" xmlns:r="http://schemas.openxmlformats.org/officeDocument/2006/relationships" xmlns:p="http://schemas.openxmlformats.org/presentationml/2006/main">
  <p:tag name="RNRSTYLE" val="_TEMP"/>
</p:tagLst>
</file>

<file path=ppt/tags/tag3.xml><?xml version="1.0" encoding="utf-8"?>
<p:tagLst xmlns:a="http://schemas.openxmlformats.org/drawingml/2006/main" xmlns:r="http://schemas.openxmlformats.org/officeDocument/2006/relationships" xmlns:p="http://schemas.openxmlformats.org/presentationml/2006/main">
  <p:tag name="RNRSTYLE" val="_TEMP"/>
</p:tagLst>
</file>

<file path=ppt/tags/tag4.xml><?xml version="1.0" encoding="utf-8"?>
<p:tagLst xmlns:a="http://schemas.openxmlformats.org/drawingml/2006/main" xmlns:r="http://schemas.openxmlformats.org/officeDocument/2006/relationships" xmlns:p="http://schemas.openxmlformats.org/presentationml/2006/main">
  <p:tag name="RNRSTYLE" val="_TEMP"/>
</p:tagLst>
</file>

<file path=ppt/tags/tag5.xml><?xml version="1.0" encoding="utf-8"?>
<p:tagLst xmlns:a="http://schemas.openxmlformats.org/drawingml/2006/main" xmlns:r="http://schemas.openxmlformats.org/officeDocument/2006/relationships" xmlns:p="http://schemas.openxmlformats.org/presentationml/2006/main">
  <p:tag name="RNRSTYLE" val="_TEMP"/>
</p:tagLst>
</file>

<file path=ppt/tags/tag6.xml><?xml version="1.0" encoding="utf-8"?>
<p:tagLst xmlns:a="http://schemas.openxmlformats.org/drawingml/2006/main" xmlns:r="http://schemas.openxmlformats.org/officeDocument/2006/relationships" xmlns:p="http://schemas.openxmlformats.org/presentationml/2006/main">
  <p:tag name="RNRSTYLE" val="_TEMP"/>
</p:tagLst>
</file>

<file path=ppt/tags/tag7.xml><?xml version="1.0" encoding="utf-8"?>
<p:tagLst xmlns:a="http://schemas.openxmlformats.org/drawingml/2006/main" xmlns:r="http://schemas.openxmlformats.org/officeDocument/2006/relationships" xmlns:p="http://schemas.openxmlformats.org/presentationml/2006/main">
  <p:tag name="RNRSTYLE" val="_TEMP"/>
</p:tagLst>
</file>

<file path=ppt/tags/tag8.xml><?xml version="1.0" encoding="utf-8"?>
<p:tagLst xmlns:a="http://schemas.openxmlformats.org/drawingml/2006/main" xmlns:r="http://schemas.openxmlformats.org/officeDocument/2006/relationships" xmlns:p="http://schemas.openxmlformats.org/presentationml/2006/main">
  <p:tag name="RNRSTYLE" val="_TEMP"/>
</p:tagLst>
</file>

<file path=ppt/tags/tag9.xml><?xml version="1.0" encoding="utf-8"?>
<p:tagLst xmlns:a="http://schemas.openxmlformats.org/drawingml/2006/main" xmlns:r="http://schemas.openxmlformats.org/officeDocument/2006/relationships" xmlns:p="http://schemas.openxmlformats.org/presentationml/2006/main">
  <p:tag name="RNRSTYLE" val="_TEMP"/>
</p:tagLst>
</file>

<file path=ppt/theme/theme1.xml><?xml version="1.0" encoding="utf-8"?>
<a:theme xmlns:a="http://schemas.openxmlformats.org/drawingml/2006/main" name="Default Design">
  <a:themeElements>
    <a:clrScheme name="Default Design 1">
      <a:dk1>
        <a:srgbClr val="002D5B"/>
      </a:dk1>
      <a:lt1>
        <a:srgbClr val="FFFFFF"/>
      </a:lt1>
      <a:dk2>
        <a:srgbClr val="FFFFFF"/>
      </a:dk2>
      <a:lt2>
        <a:srgbClr val="A5A5A5"/>
      </a:lt2>
      <a:accent1>
        <a:srgbClr val="D29847"/>
      </a:accent1>
      <a:accent2>
        <a:srgbClr val="002D5B"/>
      </a:accent2>
      <a:accent3>
        <a:srgbClr val="FFFFFF"/>
      </a:accent3>
      <a:accent4>
        <a:srgbClr val="00254C"/>
      </a:accent4>
      <a:accent5>
        <a:srgbClr val="E5CAB1"/>
      </a:accent5>
      <a:accent6>
        <a:srgbClr val="002852"/>
      </a:accent6>
      <a:hlink>
        <a:srgbClr val="797D82"/>
      </a:hlink>
      <a:folHlink>
        <a:srgbClr val="5F1358"/>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Default Design 1">
        <a:dk1>
          <a:srgbClr val="002D5B"/>
        </a:dk1>
        <a:lt1>
          <a:srgbClr val="FFFFFF"/>
        </a:lt1>
        <a:dk2>
          <a:srgbClr val="FFFFFF"/>
        </a:dk2>
        <a:lt2>
          <a:srgbClr val="A5A5A5"/>
        </a:lt2>
        <a:accent1>
          <a:srgbClr val="D29847"/>
        </a:accent1>
        <a:accent2>
          <a:srgbClr val="002D5B"/>
        </a:accent2>
        <a:accent3>
          <a:srgbClr val="FFFFFF"/>
        </a:accent3>
        <a:accent4>
          <a:srgbClr val="00254C"/>
        </a:accent4>
        <a:accent5>
          <a:srgbClr val="E5CAB1"/>
        </a:accent5>
        <a:accent6>
          <a:srgbClr val="002852"/>
        </a:accent6>
        <a:hlink>
          <a:srgbClr val="797D82"/>
        </a:hlink>
        <a:folHlink>
          <a:srgbClr val="5F135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2">
    <a:dk1>
      <a:srgbClr val="002D5B"/>
    </a:dk1>
    <a:lt1>
      <a:srgbClr val="FFFFFF"/>
    </a:lt1>
    <a:dk2>
      <a:srgbClr val="002D5B"/>
    </a:dk2>
    <a:lt2>
      <a:srgbClr val="A5A5A5"/>
    </a:lt2>
    <a:accent1>
      <a:srgbClr val="D29847"/>
    </a:accent1>
    <a:accent2>
      <a:srgbClr val="002D5B"/>
    </a:accent2>
    <a:accent3>
      <a:srgbClr val="FFFFFF"/>
    </a:accent3>
    <a:accent4>
      <a:srgbClr val="00254C"/>
    </a:accent4>
    <a:accent5>
      <a:srgbClr val="E5CAB1"/>
    </a:accent5>
    <a:accent6>
      <a:srgbClr val="002852"/>
    </a:accent6>
    <a:hlink>
      <a:srgbClr val="797D82"/>
    </a:hlink>
    <a:folHlink>
      <a:srgbClr val="5F1358"/>
    </a:folHlink>
  </a:clrScheme>
</a:themeOverride>
</file>

<file path=docProps/app.xml><?xml version="1.0" encoding="utf-8"?>
<Properties xmlns="http://schemas.openxmlformats.org/officeDocument/2006/extended-properties" xmlns:vt="http://schemas.openxmlformats.org/officeDocument/2006/docPropsVTypes">
  <Template/>
  <TotalTime>76532</TotalTime>
  <Words>8986</Words>
  <Application>Microsoft Office PowerPoint</Application>
  <PresentationFormat>On-screen Show (4:3)</PresentationFormat>
  <Paragraphs>801</Paragraphs>
  <Slides>45</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Verdana</vt:lpstr>
      <vt:lpstr>Wingdings</vt:lpstr>
      <vt:lpstr>Default Design</vt:lpstr>
      <vt:lpstr>PowerPoint Presentation</vt:lpstr>
      <vt:lpstr>Changing times</vt:lpstr>
      <vt:lpstr>Is this the financial services’ “Kodak moment?”</vt:lpstr>
      <vt:lpstr>The challenge</vt:lpstr>
      <vt:lpstr>The opportunity</vt:lpstr>
      <vt:lpstr>Today’s objectives</vt:lpstr>
      <vt:lpstr>What is your generational intelligence?</vt:lpstr>
      <vt:lpstr>What is your generational intelligence?</vt:lpstr>
      <vt:lpstr>What is your generational intelligence?</vt:lpstr>
      <vt:lpstr>Generational quadrant</vt:lpstr>
      <vt:lpstr>Segment your clients by generation</vt:lpstr>
      <vt:lpstr>Segment your team of advisors by generation</vt:lpstr>
      <vt:lpstr>What is your generational risk factor?</vt:lpstr>
      <vt:lpstr>Reducing your generational risk factor</vt:lpstr>
      <vt:lpstr>PowerPoint Presentation</vt:lpstr>
      <vt:lpstr>Disclaimer…</vt:lpstr>
      <vt:lpstr>Generational diversity—basic premises</vt:lpstr>
      <vt:lpstr>The Silent Generation: formative events  and heroes</vt:lpstr>
      <vt:lpstr>Major differences between generations</vt:lpstr>
      <vt:lpstr>Baby Boomers: formative events and heroes</vt:lpstr>
      <vt:lpstr>Major differences between generations</vt:lpstr>
      <vt:lpstr>Gen X: formative events and heroes</vt:lpstr>
      <vt:lpstr>Major differences between generations</vt:lpstr>
      <vt:lpstr>Gen Xers as investors: what to keep in mind</vt:lpstr>
      <vt:lpstr>Millennials: formative events and heroes</vt:lpstr>
      <vt:lpstr>Major differences between generations</vt:lpstr>
      <vt:lpstr>Opportunities for each generations</vt:lpstr>
      <vt:lpstr>Today’s objectives</vt:lpstr>
      <vt:lpstr>Why do your clients pay you a fee?</vt:lpstr>
      <vt:lpstr>Your core story</vt:lpstr>
      <vt:lpstr>Your core story—Baby Boomers </vt:lpstr>
      <vt:lpstr>Your core story—Generation X</vt:lpstr>
      <vt:lpstr>Your core story—Millennials </vt:lpstr>
      <vt:lpstr>Why do your clients pay you a fee?</vt:lpstr>
      <vt:lpstr>Today’s objectives</vt:lpstr>
      <vt:lpstr>Developing initial relationships with  the next generation</vt:lpstr>
      <vt:lpstr>Strategy 1: family meeting</vt:lpstr>
      <vt:lpstr>Strategy 2: lunch and learns</vt:lpstr>
      <vt:lpstr>Strategy 3: hiring the next generation</vt:lpstr>
      <vt:lpstr>Additional resources</vt:lpstr>
      <vt:lpstr>The Value Book </vt:lpstr>
      <vt:lpstr>Reinvention is the key to sustainability</vt:lpstr>
      <vt:lpstr>Take action!</vt:lpstr>
      <vt:lpstr>John Hancock Investments</vt:lpstr>
      <vt:lpstr>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your value 2013</dc:title>
  <dc:creator>Loree Nelson</dc:creator>
  <cp:lastModifiedBy>Stephanie Cogan</cp:lastModifiedBy>
  <cp:revision>1543</cp:revision>
  <cp:lastPrinted>2016-10-18T16:30:11Z</cp:lastPrinted>
  <dcterms:created xsi:type="dcterms:W3CDTF">2000-10-13T16:08:47Z</dcterms:created>
  <dcterms:modified xsi:type="dcterms:W3CDTF">2019-05-13T12:56:18Z</dcterms:modified>
</cp:coreProperties>
</file>