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98" r:id="rId2"/>
    <p:sldId id="332" r:id="rId3"/>
    <p:sldId id="317" r:id="rId4"/>
    <p:sldId id="333" r:id="rId5"/>
    <p:sldId id="334" r:id="rId6"/>
    <p:sldId id="335" r:id="rId7"/>
    <p:sldId id="336" r:id="rId8"/>
    <p:sldId id="337" r:id="rId9"/>
    <p:sldId id="338" r:id="rId10"/>
    <p:sldId id="339" r:id="rId11"/>
    <p:sldId id="340" r:id="rId12"/>
    <p:sldId id="341" r:id="rId13"/>
    <p:sldId id="342" r:id="rId14"/>
    <p:sldId id="343" r:id="rId15"/>
    <p:sldId id="344" r:id="rId16"/>
    <p:sldId id="345" r:id="rId17"/>
    <p:sldId id="331" r:id="rId1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28">
          <p15:clr>
            <a:srgbClr val="A4A3A4"/>
          </p15:clr>
        </p15:guide>
        <p15:guide id="2" orient="horz" pos="3216">
          <p15:clr>
            <a:srgbClr val="A4A3A4"/>
          </p15:clr>
        </p15:guide>
        <p15:guide id="3" orient="horz" pos="3408">
          <p15:clr>
            <a:srgbClr val="A4A3A4"/>
          </p15:clr>
        </p15:guide>
        <p15:guide id="4" orient="horz" pos="2160">
          <p15:clr>
            <a:srgbClr val="A4A3A4"/>
          </p15:clr>
        </p15:guide>
        <p15:guide id="5" orient="horz" pos="1776">
          <p15:clr>
            <a:srgbClr val="A4A3A4"/>
          </p15:clr>
        </p15:guide>
        <p15:guide id="6" orient="horz" pos="336">
          <p15:clr>
            <a:srgbClr val="A4A3A4"/>
          </p15:clr>
        </p15:guide>
        <p15:guide id="7" orient="horz" pos="508">
          <p15:clr>
            <a:srgbClr val="A4A3A4"/>
          </p15:clr>
        </p15:guide>
        <p15:guide id="8" orient="horz" pos="1104">
          <p15:clr>
            <a:srgbClr val="A4A3A4"/>
          </p15:clr>
        </p15:guide>
        <p15:guide id="9" orient="horz" pos="467">
          <p15:clr>
            <a:srgbClr val="A4A3A4"/>
          </p15:clr>
        </p15:guide>
        <p15:guide id="10" pos="2880">
          <p15:clr>
            <a:srgbClr val="A4A3A4"/>
          </p15:clr>
        </p15:guide>
        <p15:guide id="11" pos="5472">
          <p15:clr>
            <a:srgbClr val="A4A3A4"/>
          </p15:clr>
        </p15:guide>
        <p15:guide id="12" pos="288">
          <p15:clr>
            <a:srgbClr val="A4A3A4"/>
          </p15:clr>
        </p15:guide>
        <p15:guide id="13" pos="528">
          <p15:clr>
            <a:srgbClr val="A4A3A4"/>
          </p15:clr>
        </p15:guide>
        <p15:guide id="14" pos="5232">
          <p15:clr>
            <a:srgbClr val="A4A3A4"/>
          </p15:clr>
        </p15:guide>
        <p15:guide id="15" pos="3456">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126"/>
    <a:srgbClr val="E5E6E7"/>
    <a:srgbClr val="777777"/>
    <a:srgbClr val="004F8A"/>
    <a:srgbClr val="006C74"/>
    <a:srgbClr val="005490"/>
    <a:srgbClr val="DE9900"/>
    <a:srgbClr val="000000"/>
    <a:srgbClr val="003366"/>
    <a:srgbClr val="9541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47" autoAdjust="0"/>
    <p:restoredTop sz="71735" autoAdjust="0"/>
  </p:normalViewPr>
  <p:slideViewPr>
    <p:cSldViewPr showGuides="1">
      <p:cViewPr varScale="1">
        <p:scale>
          <a:sx n="55" d="100"/>
          <a:sy n="55" d="100"/>
        </p:scale>
        <p:origin x="2256" y="54"/>
      </p:cViewPr>
      <p:guideLst>
        <p:guide orient="horz" pos="4128"/>
        <p:guide orient="horz" pos="3216"/>
        <p:guide orient="horz" pos="3408"/>
        <p:guide orient="horz" pos="2160"/>
        <p:guide orient="horz" pos="1776"/>
        <p:guide orient="horz" pos="336"/>
        <p:guide orient="horz" pos="508"/>
        <p:guide orient="horz" pos="1104"/>
        <p:guide orient="horz" pos="467"/>
        <p:guide pos="2880"/>
        <p:guide pos="5472"/>
        <p:guide pos="288"/>
        <p:guide pos="528"/>
        <p:guide pos="5232"/>
        <p:guide pos="345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95" d="100"/>
          <a:sy n="95" d="100"/>
        </p:scale>
        <p:origin x="2568" y="8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3169920" cy="480060"/>
          </a:xfrm>
          <a:prstGeom prst="rect">
            <a:avLst/>
          </a:prstGeom>
        </p:spPr>
        <p:txBody>
          <a:bodyPr vert="horz" lIns="96572" tIns="48285" rIns="96572" bIns="48285" rtlCol="0"/>
          <a:lstStyle>
            <a:lvl1pPr algn="l">
              <a:defRPr sz="1200"/>
            </a:lvl1pPr>
          </a:lstStyle>
          <a:p>
            <a:endParaRPr lang="en-US" dirty="0"/>
          </a:p>
        </p:txBody>
      </p:sp>
      <p:sp>
        <p:nvSpPr>
          <p:cNvPr id="3" name="Date Placeholder 2"/>
          <p:cNvSpPr>
            <a:spLocks noGrp="1"/>
          </p:cNvSpPr>
          <p:nvPr>
            <p:ph type="dt" sz="quarter" idx="1"/>
          </p:nvPr>
        </p:nvSpPr>
        <p:spPr>
          <a:xfrm>
            <a:off x="4143590" y="4"/>
            <a:ext cx="3169920" cy="480060"/>
          </a:xfrm>
          <a:prstGeom prst="rect">
            <a:avLst/>
          </a:prstGeom>
        </p:spPr>
        <p:txBody>
          <a:bodyPr vert="horz" lIns="96572" tIns="48285" rIns="96572" bIns="48285" rtlCol="0"/>
          <a:lstStyle>
            <a:lvl1pPr algn="r">
              <a:defRPr sz="1200"/>
            </a:lvl1pPr>
          </a:lstStyle>
          <a:p>
            <a:fld id="{6C11F933-96F7-4944-BBD0-F01A9F758FA5}" type="datetimeFigureOut">
              <a:rPr lang="en-US" smtClean="0"/>
              <a:pPr/>
              <a:t>5/13/2019</a:t>
            </a:fld>
            <a:endParaRPr lang="en-US" dirty="0"/>
          </a:p>
        </p:txBody>
      </p:sp>
      <p:sp>
        <p:nvSpPr>
          <p:cNvPr id="4" name="Footer Placeholder 3"/>
          <p:cNvSpPr>
            <a:spLocks noGrp="1"/>
          </p:cNvSpPr>
          <p:nvPr>
            <p:ph type="ftr" sz="quarter" idx="2"/>
          </p:nvPr>
        </p:nvSpPr>
        <p:spPr>
          <a:xfrm>
            <a:off x="0" y="9119480"/>
            <a:ext cx="3169920" cy="480060"/>
          </a:xfrm>
          <a:prstGeom prst="rect">
            <a:avLst/>
          </a:prstGeom>
        </p:spPr>
        <p:txBody>
          <a:bodyPr vert="horz" lIns="96572" tIns="48285" rIns="96572" bIns="48285"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3590" y="9119480"/>
            <a:ext cx="3169920" cy="480060"/>
          </a:xfrm>
          <a:prstGeom prst="rect">
            <a:avLst/>
          </a:prstGeom>
        </p:spPr>
        <p:txBody>
          <a:bodyPr vert="horz" lIns="96572" tIns="48285" rIns="96572" bIns="48285" rtlCol="0" anchor="b"/>
          <a:lstStyle>
            <a:lvl1pPr algn="r">
              <a:defRPr sz="1200"/>
            </a:lvl1pPr>
          </a:lstStyle>
          <a:p>
            <a:fld id="{9E1FED28-4080-48B7-A382-196CDE86550B}" type="slidenum">
              <a:rPr lang="en-US" smtClean="0"/>
              <a:pPr/>
              <a:t>‹#›</a:t>
            </a:fld>
            <a:endParaRPr lang="en-US" dirty="0"/>
          </a:p>
        </p:txBody>
      </p:sp>
    </p:spTree>
    <p:extLst>
      <p:ext uri="{BB962C8B-B14F-4D97-AF65-F5344CB8AC3E}">
        <p14:creationId xmlns:p14="http://schemas.microsoft.com/office/powerpoint/2010/main" val="17069819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3169920" cy="480060"/>
          </a:xfrm>
          <a:prstGeom prst="rect">
            <a:avLst/>
          </a:prstGeom>
        </p:spPr>
        <p:txBody>
          <a:bodyPr vert="horz" lIns="96572" tIns="48285" rIns="96572" bIns="48285" rtlCol="0"/>
          <a:lstStyle>
            <a:lvl1pPr algn="l">
              <a:defRPr sz="1200"/>
            </a:lvl1pPr>
          </a:lstStyle>
          <a:p>
            <a:endParaRPr lang="en-US" dirty="0"/>
          </a:p>
        </p:txBody>
      </p:sp>
      <p:sp>
        <p:nvSpPr>
          <p:cNvPr id="3" name="Date Placeholder 2"/>
          <p:cNvSpPr>
            <a:spLocks noGrp="1"/>
          </p:cNvSpPr>
          <p:nvPr>
            <p:ph type="dt" idx="1"/>
          </p:nvPr>
        </p:nvSpPr>
        <p:spPr>
          <a:xfrm>
            <a:off x="4143590" y="4"/>
            <a:ext cx="3169920" cy="480060"/>
          </a:xfrm>
          <a:prstGeom prst="rect">
            <a:avLst/>
          </a:prstGeom>
        </p:spPr>
        <p:txBody>
          <a:bodyPr vert="horz" lIns="96572" tIns="48285" rIns="96572" bIns="48285" rtlCol="0"/>
          <a:lstStyle>
            <a:lvl1pPr algn="r">
              <a:defRPr sz="1200"/>
            </a:lvl1pPr>
          </a:lstStyle>
          <a:p>
            <a:fld id="{0EE15349-39DA-46E1-822C-FE4710D12C15}" type="datetimeFigureOut">
              <a:rPr lang="en-US" smtClean="0"/>
              <a:pPr/>
              <a:t>5/13/2019</a:t>
            </a:fld>
            <a:endParaRPr lang="en-US" dirty="0"/>
          </a:p>
        </p:txBody>
      </p:sp>
      <p:sp>
        <p:nvSpPr>
          <p:cNvPr id="4" name="Slide Image Placeholder 3"/>
          <p:cNvSpPr>
            <a:spLocks noGrp="1" noRot="1" noChangeAspect="1"/>
          </p:cNvSpPr>
          <p:nvPr>
            <p:ph type="sldImg" idx="2"/>
          </p:nvPr>
        </p:nvSpPr>
        <p:spPr>
          <a:xfrm>
            <a:off x="658813" y="687388"/>
            <a:ext cx="5997575" cy="4498975"/>
          </a:xfrm>
          <a:prstGeom prst="rect">
            <a:avLst/>
          </a:prstGeom>
          <a:noFill/>
          <a:ln w="12700">
            <a:solidFill>
              <a:prstClr val="black"/>
            </a:solidFill>
          </a:ln>
        </p:spPr>
        <p:txBody>
          <a:bodyPr vert="horz" lIns="96572" tIns="48285" rIns="96572" bIns="48285" rtlCol="0" anchor="ctr"/>
          <a:lstStyle/>
          <a:p>
            <a:endParaRPr lang="en-US" dirty="0"/>
          </a:p>
        </p:txBody>
      </p:sp>
      <p:sp>
        <p:nvSpPr>
          <p:cNvPr id="5" name="Notes Placeholder 4"/>
          <p:cNvSpPr>
            <a:spLocks noGrp="1"/>
          </p:cNvSpPr>
          <p:nvPr>
            <p:ph type="body" sz="quarter" idx="3"/>
          </p:nvPr>
        </p:nvSpPr>
        <p:spPr>
          <a:xfrm>
            <a:off x="324096" y="5394112"/>
            <a:ext cx="6667019" cy="3597488"/>
          </a:xfrm>
          <a:prstGeom prst="rect">
            <a:avLst/>
          </a:prstGeom>
        </p:spPr>
        <p:txBody>
          <a:bodyPr vert="horz" lIns="96572" tIns="48285" rIns="96572" bIns="48285"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80"/>
            <a:ext cx="3169920" cy="480060"/>
          </a:xfrm>
          <a:prstGeom prst="rect">
            <a:avLst/>
          </a:prstGeom>
        </p:spPr>
        <p:txBody>
          <a:bodyPr vert="horz" lIns="96572" tIns="48285" rIns="96572" bIns="48285"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90" y="9119480"/>
            <a:ext cx="3169920" cy="480060"/>
          </a:xfrm>
          <a:prstGeom prst="rect">
            <a:avLst/>
          </a:prstGeom>
        </p:spPr>
        <p:txBody>
          <a:bodyPr vert="horz" lIns="96572" tIns="48285" rIns="96572" bIns="48285" rtlCol="0" anchor="b"/>
          <a:lstStyle>
            <a:lvl1pPr algn="r">
              <a:defRPr sz="1200"/>
            </a:lvl1pPr>
          </a:lstStyle>
          <a:p>
            <a:fld id="{179C1881-88C7-4F50-809A-025228E3C159}" type="slidenum">
              <a:rPr lang="en-US" smtClean="0"/>
              <a:pPr/>
              <a:t>‹#›</a:t>
            </a:fld>
            <a:endParaRPr lang="en-US" dirty="0"/>
          </a:p>
        </p:txBody>
      </p:sp>
    </p:spTree>
    <p:extLst>
      <p:ext uri="{BB962C8B-B14F-4D97-AF65-F5344CB8AC3E}">
        <p14:creationId xmlns:p14="http://schemas.microsoft.com/office/powerpoint/2010/main" val="4252916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7225" y="687388"/>
            <a:ext cx="6000750" cy="4500562"/>
          </a:xfrm>
        </p:spPr>
      </p:sp>
      <p:sp>
        <p:nvSpPr>
          <p:cNvPr id="3" name="Notes Placeholder 2"/>
          <p:cNvSpPr>
            <a:spLocks noGrp="1"/>
          </p:cNvSpPr>
          <p:nvPr>
            <p:ph type="body" idx="1"/>
          </p:nvPr>
        </p:nvSpPr>
        <p:spPr>
          <a:xfrm>
            <a:off x="731520" y="5486400"/>
            <a:ext cx="6100850" cy="3394714"/>
          </a:xfrm>
        </p:spPr>
        <p:txBody>
          <a:bodyPr>
            <a:normAutofit/>
          </a:bodyPr>
          <a:lstStyle/>
          <a:p>
            <a:r>
              <a:rPr lang="en-US" sz="1000" dirty="0">
                <a:latin typeface="Arial" pitchFamily="34" charset="0"/>
                <a:cs typeface="Arial" pitchFamily="34" charset="0"/>
              </a:rPr>
              <a:t>Hello. Thank you for coming today to “Road Map to Retirement: 12 IRA Planning Mistakes to Avoid. “</a:t>
            </a:r>
          </a:p>
        </p:txBody>
      </p:sp>
      <p:sp>
        <p:nvSpPr>
          <p:cNvPr id="4" name="Slide Number Placeholder 3"/>
          <p:cNvSpPr>
            <a:spLocks noGrp="1"/>
          </p:cNvSpPr>
          <p:nvPr>
            <p:ph type="sldNum" sz="quarter" idx="10"/>
          </p:nvPr>
        </p:nvSpPr>
        <p:spPr/>
        <p:txBody>
          <a:bodyPr/>
          <a:lstStyle/>
          <a:p>
            <a:fld id="{179C1881-88C7-4F50-809A-025228E3C159}" type="slidenum">
              <a:rPr lang="en-US" smtClean="0"/>
              <a:pPr/>
              <a:t>1</a:t>
            </a:fld>
            <a:endParaRPr lang="en-US" dirty="0"/>
          </a:p>
        </p:txBody>
      </p:sp>
    </p:spTree>
    <p:extLst>
      <p:ext uri="{BB962C8B-B14F-4D97-AF65-F5344CB8AC3E}">
        <p14:creationId xmlns:p14="http://schemas.microsoft.com/office/powerpoint/2010/main" val="1484171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eaLnBrk="0" fontAlgn="base" hangingPunct="0">
              <a:lnSpc>
                <a:spcPct val="90000"/>
              </a:lnSpc>
              <a:spcBef>
                <a:spcPct val="20000"/>
              </a:spcBef>
              <a:spcAft>
                <a:spcPct val="0"/>
              </a:spcAft>
            </a:pPr>
            <a:r>
              <a:rPr lang="en-US" sz="1400" dirty="0">
                <a:solidFill>
                  <a:srgbClr val="000000"/>
                </a:solidFill>
                <a:latin typeface="Arial" pitchFamily="34" charset="0"/>
              </a:rPr>
              <a:t>8. Mistake number eight is assuming a nonworking spouse cannot contribute to an IRA.</a:t>
            </a:r>
          </a:p>
          <a:p>
            <a:pPr lvl="0" eaLnBrk="0" fontAlgn="base" hangingPunct="0">
              <a:lnSpc>
                <a:spcPct val="90000"/>
              </a:lnSpc>
              <a:spcBef>
                <a:spcPct val="20000"/>
              </a:spcBef>
              <a:spcAft>
                <a:spcPct val="0"/>
              </a:spcAft>
            </a:pPr>
            <a:endParaRPr lang="en-US" sz="1400" dirty="0">
              <a:solidFill>
                <a:srgbClr val="000000"/>
              </a:solidFill>
              <a:latin typeface="Arial" pitchFamily="34" charset="0"/>
            </a:endParaRPr>
          </a:p>
          <a:p>
            <a:pPr marL="359612" lvl="1" indent="-175701" defTabSz="945829" eaLnBrk="0" fontAlgn="base" hangingPunct="0">
              <a:lnSpc>
                <a:spcPct val="90000"/>
              </a:lnSpc>
              <a:spcBef>
                <a:spcPct val="20000"/>
              </a:spcBef>
              <a:spcAft>
                <a:spcPct val="0"/>
              </a:spcAft>
              <a:buFont typeface="Wingdings" pitchFamily="2" charset="2"/>
              <a:buChar char="§"/>
            </a:pPr>
            <a:r>
              <a:rPr lang="en-US" sz="1400" dirty="0">
                <a:solidFill>
                  <a:srgbClr val="000000"/>
                </a:solidFill>
                <a:latin typeface="Arial" pitchFamily="34" charset="0"/>
              </a:rPr>
              <a:t>You need earned income to make an IRA contribution, which makes it seem as if a nonworking spouse can’t make an IRA contribution.</a:t>
            </a:r>
          </a:p>
          <a:p>
            <a:pPr marL="359819" lvl="1" indent="-175802" eaLnBrk="0" fontAlgn="base" hangingPunct="0">
              <a:lnSpc>
                <a:spcPct val="90000"/>
              </a:lnSpc>
              <a:spcBef>
                <a:spcPct val="20000"/>
              </a:spcBef>
              <a:spcAft>
                <a:spcPct val="0"/>
              </a:spcAft>
              <a:buFont typeface="Wingdings" pitchFamily="2" charset="2"/>
              <a:buChar char="§"/>
            </a:pPr>
            <a:r>
              <a:rPr lang="en-US" sz="1400" dirty="0">
                <a:solidFill>
                  <a:srgbClr val="000000"/>
                </a:solidFill>
                <a:latin typeface="Arial" pitchFamily="34" charset="0"/>
              </a:rPr>
              <a:t>A nonworking spouse can open and contribute to an IRA up to the same limits as a working spouse by using the working spouse's earned income to qualify:</a:t>
            </a:r>
          </a:p>
          <a:p>
            <a:pPr marL="816896" lvl="2" indent="-175802" eaLnBrk="0" fontAlgn="base" hangingPunct="0">
              <a:lnSpc>
                <a:spcPct val="90000"/>
              </a:lnSpc>
              <a:spcBef>
                <a:spcPct val="20000"/>
              </a:spcBef>
              <a:spcAft>
                <a:spcPct val="0"/>
              </a:spcAft>
              <a:buFont typeface="Wingdings" pitchFamily="2" charset="2"/>
              <a:buChar char="§"/>
            </a:pPr>
            <a:r>
              <a:rPr lang="en-US" sz="1400" dirty="0">
                <a:solidFill>
                  <a:srgbClr val="000000"/>
                </a:solidFill>
                <a:latin typeface="Arial" pitchFamily="34" charset="0"/>
              </a:rPr>
              <a:t>Their filing status must be married filing jointly</a:t>
            </a:r>
          </a:p>
          <a:p>
            <a:pPr marL="816896" lvl="2" indent="-175802" eaLnBrk="0" fontAlgn="base" hangingPunct="0">
              <a:lnSpc>
                <a:spcPct val="90000"/>
              </a:lnSpc>
              <a:spcBef>
                <a:spcPct val="20000"/>
              </a:spcBef>
              <a:spcAft>
                <a:spcPct val="0"/>
              </a:spcAft>
              <a:buFont typeface="Wingdings" pitchFamily="2" charset="2"/>
              <a:buChar char="§"/>
            </a:pPr>
            <a:r>
              <a:rPr lang="en-US" sz="1400" dirty="0">
                <a:solidFill>
                  <a:srgbClr val="000000"/>
                </a:solidFill>
                <a:latin typeface="Arial" pitchFamily="34" charset="0"/>
              </a:rPr>
              <a:t>The working spouse needs enough earned income to cover the contributions made by both spouses. </a:t>
            </a: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p:txBody>
      </p:sp>
      <p:sp>
        <p:nvSpPr>
          <p:cNvPr id="4" name="Slide Number Placeholder 3"/>
          <p:cNvSpPr>
            <a:spLocks noGrp="1"/>
          </p:cNvSpPr>
          <p:nvPr>
            <p:ph type="sldNum" sz="quarter" idx="10"/>
          </p:nvPr>
        </p:nvSpPr>
        <p:spPr/>
        <p:txBody>
          <a:bodyPr/>
          <a:lstStyle/>
          <a:p>
            <a:fld id="{179C1881-88C7-4F50-809A-025228E3C159}" type="slidenum">
              <a:rPr lang="en-US" smtClean="0"/>
              <a:pPr/>
              <a:t>10</a:t>
            </a:fld>
            <a:endParaRPr lang="en-US" dirty="0"/>
          </a:p>
        </p:txBody>
      </p:sp>
    </p:spTree>
    <p:extLst>
      <p:ext uri="{BB962C8B-B14F-4D97-AF65-F5344CB8AC3E}">
        <p14:creationId xmlns:p14="http://schemas.microsoft.com/office/powerpoint/2010/main" val="1832768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25433" y="5307903"/>
            <a:ext cx="6784968" cy="3912299"/>
          </a:xfrm>
        </p:spPr>
        <p:txBody>
          <a:bodyPr>
            <a:noAutofit/>
          </a:bodyPr>
          <a:lstStyle/>
          <a:p>
            <a:pPr lvl="0" eaLnBrk="0" fontAlgn="base" hangingPunct="0">
              <a:lnSpc>
                <a:spcPct val="90000"/>
              </a:lnSpc>
              <a:spcBef>
                <a:spcPct val="20000"/>
              </a:spcBef>
              <a:spcAft>
                <a:spcPct val="0"/>
              </a:spcAft>
            </a:pPr>
            <a:r>
              <a:rPr lang="en-US" sz="900" dirty="0">
                <a:solidFill>
                  <a:srgbClr val="000000"/>
                </a:solidFill>
                <a:latin typeface="Arial" pitchFamily="34" charset="0"/>
              </a:rPr>
              <a:t>9. Beneficiaries missing important dates</a:t>
            </a:r>
          </a:p>
          <a:p>
            <a:pPr lvl="0" eaLnBrk="0" fontAlgn="base" hangingPunct="0">
              <a:lnSpc>
                <a:spcPct val="90000"/>
              </a:lnSpc>
              <a:spcBef>
                <a:spcPct val="20000"/>
              </a:spcBef>
              <a:spcAft>
                <a:spcPct val="0"/>
              </a:spcAft>
            </a:pPr>
            <a:endParaRPr lang="en-US" sz="900" dirty="0">
              <a:solidFill>
                <a:srgbClr val="000000"/>
              </a:solidFill>
              <a:latin typeface="Arial" pitchFamily="34" charset="0"/>
            </a:endParaRPr>
          </a:p>
          <a:p>
            <a:pPr eaLnBrk="0" fontAlgn="base" hangingPunct="0">
              <a:lnSpc>
                <a:spcPct val="90000"/>
              </a:lnSpc>
              <a:spcBef>
                <a:spcPct val="20000"/>
              </a:spcBef>
              <a:spcAft>
                <a:spcPts val="621"/>
              </a:spcAft>
            </a:pPr>
            <a:r>
              <a:rPr lang="en-US" sz="900" dirty="0">
                <a:solidFill>
                  <a:srgbClr val="000000"/>
                </a:solidFill>
                <a:latin typeface="Arial" pitchFamily="34" charset="0"/>
              </a:rPr>
              <a:t>The first deadline is nine months after the IRA owner’s death. </a:t>
            </a:r>
          </a:p>
          <a:p>
            <a:pPr marL="359819" lvl="1" indent="-175802" eaLnBrk="0" fontAlgn="base" hangingPunct="0">
              <a:lnSpc>
                <a:spcPct val="90000"/>
              </a:lnSpc>
              <a:spcBef>
                <a:spcPct val="20000"/>
              </a:spcBef>
              <a:spcAft>
                <a:spcPct val="0"/>
              </a:spcAft>
              <a:buFont typeface="Wingdings" pitchFamily="2" charset="2"/>
              <a:buChar char="§"/>
            </a:pPr>
            <a:r>
              <a:rPr lang="en-US" sz="900" dirty="0">
                <a:solidFill>
                  <a:srgbClr val="000000"/>
                </a:solidFill>
                <a:latin typeface="Arial" pitchFamily="34" charset="0"/>
              </a:rPr>
              <a:t>Any beneficiary who wishes to disclaim must do so.</a:t>
            </a:r>
          </a:p>
          <a:p>
            <a:pPr marL="641093" lvl="2" eaLnBrk="0" fontAlgn="base" hangingPunct="0">
              <a:lnSpc>
                <a:spcPct val="90000"/>
              </a:lnSpc>
              <a:spcBef>
                <a:spcPct val="20000"/>
              </a:spcBef>
              <a:spcAft>
                <a:spcPct val="0"/>
              </a:spcAft>
            </a:pPr>
            <a:r>
              <a:rPr lang="en-US" sz="900" dirty="0">
                <a:solidFill>
                  <a:srgbClr val="000000"/>
                </a:solidFill>
                <a:latin typeface="Arial" pitchFamily="34" charset="0"/>
              </a:rPr>
              <a:t>- As mentioned earlier, you should consult your attorney and tax advisory about disclaimer guidelines</a:t>
            </a:r>
          </a:p>
          <a:p>
            <a:pPr marL="359819" lvl="1" indent="-175802" eaLnBrk="0" fontAlgn="base" hangingPunct="0">
              <a:lnSpc>
                <a:spcPct val="90000"/>
              </a:lnSpc>
              <a:spcBef>
                <a:spcPct val="20000"/>
              </a:spcBef>
              <a:spcAft>
                <a:spcPct val="0"/>
              </a:spcAft>
              <a:buFont typeface="Wingdings" pitchFamily="2" charset="2"/>
              <a:buChar char="§"/>
            </a:pPr>
            <a:r>
              <a:rPr lang="en-US" sz="900" dirty="0">
                <a:solidFill>
                  <a:srgbClr val="000000"/>
                </a:solidFill>
                <a:latin typeface="Arial" pitchFamily="34" charset="0"/>
              </a:rPr>
              <a:t>Estate taxes, if applicable, are due by this date.</a:t>
            </a:r>
          </a:p>
          <a:p>
            <a:pPr marL="359819" lvl="1" indent="-175802" eaLnBrk="0" fontAlgn="base" hangingPunct="0">
              <a:lnSpc>
                <a:spcPct val="90000"/>
              </a:lnSpc>
              <a:spcBef>
                <a:spcPct val="20000"/>
              </a:spcBef>
              <a:spcAft>
                <a:spcPct val="0"/>
              </a:spcAft>
              <a:buFont typeface="Wingdings" pitchFamily="2" charset="2"/>
              <a:buChar char="§"/>
            </a:pPr>
            <a:r>
              <a:rPr lang="en-US" sz="900" dirty="0">
                <a:solidFill>
                  <a:srgbClr val="000000"/>
                </a:solidFill>
                <a:latin typeface="Arial" pitchFamily="34" charset="0"/>
              </a:rPr>
              <a:t>The next deadline is September 30 of the year following the year of the owner’s death. </a:t>
            </a:r>
          </a:p>
          <a:p>
            <a:pPr marL="706493" lvl="2" indent="-180731" eaLnBrk="0" fontAlgn="base" hangingPunct="0">
              <a:lnSpc>
                <a:spcPct val="90000"/>
              </a:lnSpc>
              <a:spcBef>
                <a:spcPct val="20000"/>
              </a:spcBef>
              <a:spcAft>
                <a:spcPct val="0"/>
              </a:spcAft>
              <a:buFont typeface="Arial" pitchFamily="34" charset="0"/>
              <a:buChar char="–"/>
            </a:pPr>
            <a:r>
              <a:rPr lang="en-US" sz="900" dirty="0">
                <a:solidFill>
                  <a:srgbClr val="000000"/>
                </a:solidFill>
                <a:latin typeface="Arial" pitchFamily="34" charset="0"/>
              </a:rPr>
              <a:t>Any beneficiary who disclaims or cashes out his or her entire interest by this date is disregarded in calculating the payout period for any remaining beneficiaries.</a:t>
            </a:r>
          </a:p>
          <a:p>
            <a:pPr marL="706493" lvl="2" indent="-180731" eaLnBrk="0" fontAlgn="base" hangingPunct="0">
              <a:lnSpc>
                <a:spcPct val="90000"/>
              </a:lnSpc>
              <a:spcBef>
                <a:spcPct val="20000"/>
              </a:spcBef>
              <a:spcAft>
                <a:spcPct val="0"/>
              </a:spcAft>
              <a:buFont typeface="Arial" pitchFamily="34" charset="0"/>
              <a:buChar char="–"/>
            </a:pPr>
            <a:r>
              <a:rPr lang="en-US" sz="900" dirty="0">
                <a:solidFill>
                  <a:srgbClr val="000000"/>
                </a:solidFill>
                <a:latin typeface="Arial" pitchFamily="34" charset="0"/>
              </a:rPr>
              <a:t>The beneficiary whose life expectancy will be used to control payout is based on who remains a beneficiary as of this date.</a:t>
            </a:r>
          </a:p>
          <a:p>
            <a:pPr marL="359819" lvl="1" indent="-175802" eaLnBrk="0" fontAlgn="base" hangingPunct="0">
              <a:lnSpc>
                <a:spcPct val="90000"/>
              </a:lnSpc>
              <a:spcBef>
                <a:spcPct val="20000"/>
              </a:spcBef>
              <a:spcAft>
                <a:spcPct val="0"/>
              </a:spcAft>
              <a:buFont typeface="Wingdings" pitchFamily="2" charset="2"/>
              <a:buChar char="§"/>
            </a:pPr>
            <a:r>
              <a:rPr lang="en-US" sz="900" dirty="0">
                <a:solidFill>
                  <a:srgbClr val="000000"/>
                </a:solidFill>
                <a:latin typeface="Arial" pitchFamily="34" charset="0"/>
              </a:rPr>
              <a:t>For IRAs with multiple beneficiaries, there are regulations to determine how IRA assets will </a:t>
            </a:r>
            <a:br>
              <a:rPr lang="en-US" sz="900" dirty="0">
                <a:solidFill>
                  <a:srgbClr val="000000"/>
                </a:solidFill>
                <a:latin typeface="Arial" pitchFamily="34" charset="0"/>
              </a:rPr>
            </a:br>
            <a:r>
              <a:rPr lang="en-US" sz="900" dirty="0">
                <a:solidFill>
                  <a:srgbClr val="000000"/>
                </a:solidFill>
                <a:latin typeface="Arial" pitchFamily="34" charset="0"/>
              </a:rPr>
              <a:t>be paid:</a:t>
            </a:r>
          </a:p>
          <a:p>
            <a:pPr marL="706493" lvl="2" indent="-180731" eaLnBrk="0" fontAlgn="base" hangingPunct="0">
              <a:lnSpc>
                <a:spcPct val="90000"/>
              </a:lnSpc>
              <a:spcBef>
                <a:spcPct val="20000"/>
              </a:spcBef>
              <a:spcAft>
                <a:spcPct val="0"/>
              </a:spcAft>
              <a:buFont typeface="Arial" pitchFamily="34" charset="0"/>
              <a:buChar char="–"/>
            </a:pPr>
            <a:r>
              <a:rPr lang="en-US" sz="900" dirty="0">
                <a:solidFill>
                  <a:srgbClr val="000000"/>
                </a:solidFill>
                <a:latin typeface="Arial" pitchFamily="34" charset="0"/>
              </a:rPr>
              <a:t>The payout period is based on the life expectancy of the oldest beneficiary who remains a beneficiary as of September 30 of the year after the year of the owner’s death.</a:t>
            </a:r>
          </a:p>
          <a:p>
            <a:pPr marL="706493" lvl="2" indent="-180731" eaLnBrk="0" fontAlgn="base" hangingPunct="0">
              <a:lnSpc>
                <a:spcPct val="90000"/>
              </a:lnSpc>
              <a:spcBef>
                <a:spcPct val="20000"/>
              </a:spcBef>
              <a:spcAft>
                <a:spcPct val="0"/>
              </a:spcAft>
              <a:buFont typeface="Arial" pitchFamily="34" charset="0"/>
              <a:buChar char="–"/>
            </a:pPr>
            <a:r>
              <a:rPr lang="en-US" sz="900" dirty="0">
                <a:solidFill>
                  <a:srgbClr val="000000"/>
                </a:solidFill>
                <a:latin typeface="Arial" pitchFamily="34" charset="0"/>
              </a:rPr>
              <a:t>An exception to this rule occurs if the IRA is split into separate accounts for each beneficiary by December 31 of the year following the year of death. (The MFS</a:t>
            </a:r>
            <a:r>
              <a:rPr lang="en-US" sz="900" baseline="30000" dirty="0">
                <a:solidFill>
                  <a:srgbClr val="000000"/>
                </a:solidFill>
                <a:latin typeface="Arial" pitchFamily="34" charset="0"/>
              </a:rPr>
              <a:t>®</a:t>
            </a:r>
            <a:r>
              <a:rPr lang="en-US" sz="900" dirty="0">
                <a:solidFill>
                  <a:srgbClr val="000000"/>
                </a:solidFill>
                <a:latin typeface="Arial" pitchFamily="34" charset="0"/>
              </a:rPr>
              <a:t> IRA document provides that separate accounts are established for each beneficiary on the owner’s death.) Then, each beneficiary can use his or her own life expectancy. However, if the beneficiary is a trust, the trust beneficiaries must use the life expectancy of the oldest beneficiary to determine the payout period.</a:t>
            </a:r>
          </a:p>
          <a:p>
            <a:pPr marL="706493" lvl="2" indent="-180731" eaLnBrk="0" fontAlgn="base" hangingPunct="0">
              <a:lnSpc>
                <a:spcPct val="90000"/>
              </a:lnSpc>
              <a:spcBef>
                <a:spcPct val="20000"/>
              </a:spcBef>
              <a:spcAft>
                <a:spcPct val="0"/>
              </a:spcAft>
              <a:buFont typeface="Arial" pitchFamily="34" charset="0"/>
              <a:buChar char="–"/>
            </a:pPr>
            <a:r>
              <a:rPr lang="en-US" sz="900" dirty="0">
                <a:solidFill>
                  <a:srgbClr val="000000"/>
                </a:solidFill>
                <a:latin typeface="Arial" pitchFamily="34" charset="0"/>
              </a:rPr>
              <a:t>Finally, December 31 of the year following the year of the IRA owner’s death is another important deadline. By this date beneficiaries must take the total RMD due to them for that year. Failing to do so may result in a 50% penalty on the amount that should have been taken, or they could lose the right to use the life expectancy method and be required to take their entire interest within five years. (Note: If the owner dies after 70½ years of age, his or her RMD for year of death must be paid out in the year of death, not the following year.)</a:t>
            </a:r>
          </a:p>
          <a:p>
            <a:pPr lvl="0" eaLnBrk="0" fontAlgn="base" hangingPunct="0">
              <a:lnSpc>
                <a:spcPct val="90000"/>
              </a:lnSpc>
              <a:spcBef>
                <a:spcPct val="20000"/>
              </a:spcBef>
              <a:spcAft>
                <a:spcPct val="0"/>
              </a:spcAft>
            </a:pPr>
            <a:endParaRPr lang="en-US" sz="900" dirty="0">
              <a:solidFill>
                <a:srgbClr val="000000"/>
              </a:solidFill>
              <a:latin typeface="Arial" pitchFamily="34" charset="0"/>
            </a:endParaRPr>
          </a:p>
        </p:txBody>
      </p:sp>
      <p:sp>
        <p:nvSpPr>
          <p:cNvPr id="4" name="Slide Number Placeholder 3"/>
          <p:cNvSpPr>
            <a:spLocks noGrp="1"/>
          </p:cNvSpPr>
          <p:nvPr>
            <p:ph type="sldNum" sz="quarter" idx="10"/>
          </p:nvPr>
        </p:nvSpPr>
        <p:spPr/>
        <p:txBody>
          <a:bodyPr/>
          <a:lstStyle/>
          <a:p>
            <a:fld id="{179C1881-88C7-4F50-809A-025228E3C159}" type="slidenum">
              <a:rPr lang="en-US" smtClean="0"/>
              <a:pPr/>
              <a:t>11</a:t>
            </a:fld>
            <a:endParaRPr lang="en-US" dirty="0"/>
          </a:p>
        </p:txBody>
      </p:sp>
    </p:spTree>
    <p:extLst>
      <p:ext uri="{BB962C8B-B14F-4D97-AF65-F5344CB8AC3E}">
        <p14:creationId xmlns:p14="http://schemas.microsoft.com/office/powerpoint/2010/main" val="1577764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lvl="0" eaLnBrk="0" fontAlgn="base" hangingPunct="0">
              <a:lnSpc>
                <a:spcPct val="90000"/>
              </a:lnSpc>
              <a:spcBef>
                <a:spcPct val="20000"/>
              </a:spcBef>
              <a:spcAft>
                <a:spcPct val="0"/>
              </a:spcAft>
            </a:pPr>
            <a:r>
              <a:rPr lang="en-US" sz="1100" dirty="0">
                <a:latin typeface="Arial" pitchFamily="34" charset="0"/>
              </a:rPr>
              <a:t>10. The number-10 IRA mistake is taking the wrong required minimum distribution or RMD.</a:t>
            </a:r>
          </a:p>
          <a:p>
            <a:pPr lvl="0" eaLnBrk="0" fontAlgn="base" hangingPunct="0">
              <a:lnSpc>
                <a:spcPct val="90000"/>
              </a:lnSpc>
              <a:spcBef>
                <a:spcPct val="20000"/>
              </a:spcBef>
              <a:spcAft>
                <a:spcPct val="0"/>
              </a:spcAft>
            </a:pPr>
            <a:endParaRPr lang="en-US" sz="1100" dirty="0">
              <a:latin typeface="Arial" pitchFamily="34" charset="0"/>
            </a:endParaRPr>
          </a:p>
          <a:p>
            <a:pPr lvl="0" eaLnBrk="0" fontAlgn="base" hangingPunct="0">
              <a:lnSpc>
                <a:spcPct val="90000"/>
              </a:lnSpc>
              <a:spcBef>
                <a:spcPct val="20000"/>
              </a:spcBef>
              <a:spcAft>
                <a:spcPct val="0"/>
              </a:spcAft>
            </a:pPr>
            <a:r>
              <a:rPr lang="en-US" sz="1100" dirty="0">
                <a:latin typeface="Arial" pitchFamily="34" charset="0"/>
              </a:rPr>
              <a:t>There’s good reason to be careful when calculating RMDs. If you take out too little, a 50% penalty could be owed to the IRS on the amount that should have been distributed.</a:t>
            </a:r>
          </a:p>
          <a:p>
            <a:pPr lvl="0" eaLnBrk="0" fontAlgn="base" hangingPunct="0">
              <a:lnSpc>
                <a:spcPct val="90000"/>
              </a:lnSpc>
              <a:spcBef>
                <a:spcPct val="20000"/>
              </a:spcBef>
              <a:spcAft>
                <a:spcPct val="0"/>
              </a:spcAft>
            </a:pPr>
            <a:endParaRPr lang="en-US" sz="1100" dirty="0">
              <a:latin typeface="Arial" pitchFamily="34" charset="0"/>
            </a:endParaRPr>
          </a:p>
          <a:p>
            <a:pPr lvl="0" eaLnBrk="0" fontAlgn="base" hangingPunct="0">
              <a:lnSpc>
                <a:spcPct val="90000"/>
              </a:lnSpc>
              <a:spcBef>
                <a:spcPct val="20000"/>
              </a:spcBef>
              <a:spcAft>
                <a:spcPct val="0"/>
              </a:spcAft>
            </a:pPr>
            <a:r>
              <a:rPr lang="en-US" sz="1100" dirty="0">
                <a:latin typeface="Arial" pitchFamily="34" charset="0"/>
              </a:rPr>
              <a:t>Here’s another reason to be careful: IRA trustees are required to do more thorough reporting to the IRS, including reporting RMDs due and year-end IRA balances through Form 5498, making it easier for the IRS to spot individuals who are taking out too little. </a:t>
            </a:r>
            <a:br>
              <a:rPr lang="en-US" sz="1100" dirty="0">
                <a:latin typeface="Arial" pitchFamily="34" charset="0"/>
              </a:rPr>
            </a:br>
            <a:endParaRPr lang="en-US" sz="1100" dirty="0">
              <a:latin typeface="Arial" pitchFamily="34" charset="0"/>
            </a:endParaRPr>
          </a:p>
          <a:p>
            <a:pPr lvl="0" eaLnBrk="0" fontAlgn="base" hangingPunct="0">
              <a:lnSpc>
                <a:spcPct val="90000"/>
              </a:lnSpc>
              <a:spcBef>
                <a:spcPct val="20000"/>
              </a:spcBef>
              <a:spcAft>
                <a:spcPct val="0"/>
              </a:spcAft>
            </a:pPr>
            <a:r>
              <a:rPr lang="en-US" sz="1100" dirty="0">
                <a:latin typeface="Arial" pitchFamily="34" charset="0"/>
              </a:rPr>
              <a:t>No one wants to pay a 50% penalty on anything, especially on hard-earned retirement assets. </a:t>
            </a:r>
          </a:p>
          <a:p>
            <a:pPr lvl="0" eaLnBrk="0" fontAlgn="base" hangingPunct="0">
              <a:lnSpc>
                <a:spcPct val="90000"/>
              </a:lnSpc>
              <a:spcBef>
                <a:spcPct val="20000"/>
              </a:spcBef>
              <a:spcAft>
                <a:spcPct val="0"/>
              </a:spcAft>
            </a:pPr>
            <a:endParaRPr lang="en-US" sz="1100" dirty="0">
              <a:latin typeface="Arial" pitchFamily="34" charset="0"/>
            </a:endParaRPr>
          </a:p>
          <a:p>
            <a:pPr eaLnBrk="0" fontAlgn="base" hangingPunct="0">
              <a:lnSpc>
                <a:spcPct val="90000"/>
              </a:lnSpc>
              <a:spcBef>
                <a:spcPct val="20000"/>
              </a:spcBef>
              <a:spcAft>
                <a:spcPts val="621"/>
              </a:spcAft>
            </a:pPr>
            <a:r>
              <a:rPr lang="en-US" sz="1100" dirty="0">
                <a:latin typeface="Arial" pitchFamily="34" charset="0"/>
              </a:rPr>
              <a:t>Here are three tips to avoid the 50% penalty.</a:t>
            </a:r>
          </a:p>
          <a:p>
            <a:pPr marL="524158" lvl="1" indent="-232244" eaLnBrk="0" fontAlgn="base" hangingPunct="0">
              <a:lnSpc>
                <a:spcPct val="90000"/>
              </a:lnSpc>
              <a:spcBef>
                <a:spcPct val="20000"/>
              </a:spcBef>
              <a:spcAft>
                <a:spcPct val="0"/>
              </a:spcAft>
              <a:buFont typeface="Wingdings" panose="05000000000000000000" pitchFamily="2" charset="2"/>
              <a:buChar char="§"/>
            </a:pPr>
            <a:r>
              <a:rPr lang="en-US" sz="1100" dirty="0">
                <a:latin typeface="Arial" pitchFamily="34" charset="0"/>
              </a:rPr>
              <a:t>The amount of your RMD each year is based on the balances of all your non-Roth IRAs. </a:t>
            </a:r>
            <a:r>
              <a:rPr lang="en-US" sz="1050" dirty="0"/>
              <a:t>Although all your non-Roth IRAs are considered in calculating your total RMD, you may withdraw the RMD from whichever non-Roth IRA(s) you choose. </a:t>
            </a:r>
            <a:r>
              <a:rPr lang="en-US" sz="1100" dirty="0">
                <a:latin typeface="Arial" pitchFamily="34" charset="0"/>
              </a:rPr>
              <a:t>Multiple IRAs at multiple firms may make it harder to remember and calculate RMDs. Consider consolidating IRAs to minimize this risk.</a:t>
            </a:r>
          </a:p>
          <a:p>
            <a:pPr marL="524158" lvl="1" indent="-232244" eaLnBrk="0" fontAlgn="base" hangingPunct="0">
              <a:lnSpc>
                <a:spcPct val="90000"/>
              </a:lnSpc>
              <a:spcBef>
                <a:spcPct val="20000"/>
              </a:spcBef>
              <a:spcAft>
                <a:spcPct val="0"/>
              </a:spcAft>
              <a:buFont typeface="Wingdings" panose="05000000000000000000" pitchFamily="2" charset="2"/>
              <a:buChar char="§"/>
            </a:pPr>
            <a:r>
              <a:rPr lang="en-US" sz="1100" dirty="0">
                <a:latin typeface="Arial" pitchFamily="34" charset="0"/>
              </a:rPr>
              <a:t>Some investors take regular distributions prior to age 70½, then at 70½ assume they are taking enough. They don’t realize they may need to take more to meet RMD requirements. For example, an investor who was previously taking $600 per month turns 70½ and is subject to an RMD that equals $700 per month. Neglecting that additional $100 per month could result in a 50% penalty on a $1,200 shortfall for the year, or a $600 penalty. </a:t>
            </a:r>
          </a:p>
          <a:p>
            <a:pPr marL="524158" lvl="1" indent="-232244" eaLnBrk="0" fontAlgn="base" hangingPunct="0">
              <a:lnSpc>
                <a:spcPct val="90000"/>
              </a:lnSpc>
              <a:spcBef>
                <a:spcPct val="20000"/>
              </a:spcBef>
              <a:spcAft>
                <a:spcPct val="0"/>
              </a:spcAft>
              <a:buFont typeface="Wingdings" panose="05000000000000000000" pitchFamily="2" charset="2"/>
              <a:buChar char="§"/>
            </a:pPr>
            <a:r>
              <a:rPr lang="en-US" sz="1100" dirty="0">
                <a:latin typeface="Arial" pitchFamily="34" charset="0"/>
              </a:rPr>
              <a:t>RMD requirements from a 401(k) or other employer-sponsored retirement plan cannot be satisfied with a distribution from your IRA or vice versa.  If you still have assets in a former employer’s plan, be careful and talk to your tax advisor.</a:t>
            </a:r>
          </a:p>
          <a:p>
            <a:pPr marL="524158" lvl="1" indent="-232244" eaLnBrk="0" fontAlgn="base" hangingPunct="0">
              <a:lnSpc>
                <a:spcPct val="90000"/>
              </a:lnSpc>
              <a:spcBef>
                <a:spcPct val="20000"/>
              </a:spcBef>
              <a:spcAft>
                <a:spcPct val="0"/>
              </a:spcAft>
              <a:buFont typeface="Wingdings" panose="05000000000000000000" pitchFamily="2" charset="2"/>
              <a:buChar char="§"/>
            </a:pPr>
            <a:r>
              <a:rPr lang="en-US" sz="1100" dirty="0">
                <a:latin typeface="Arial" pitchFamily="34" charset="0"/>
              </a:rPr>
              <a:t>Might want to mention that some firms may offer an automated service which provides automated calculation and distribution of your RMD each year.</a:t>
            </a:r>
          </a:p>
          <a:p>
            <a:pPr marL="524158" lvl="1" indent="-232244" eaLnBrk="0" fontAlgn="base" hangingPunct="0">
              <a:lnSpc>
                <a:spcPct val="90000"/>
              </a:lnSpc>
              <a:spcBef>
                <a:spcPct val="20000"/>
              </a:spcBef>
              <a:spcAft>
                <a:spcPct val="0"/>
              </a:spcAft>
              <a:buFont typeface="Wingdings" panose="05000000000000000000" pitchFamily="2" charset="2"/>
              <a:buChar char="§"/>
            </a:pPr>
            <a:endParaRPr lang="en-US" sz="1000" dirty="0">
              <a:solidFill>
                <a:srgbClr val="000000"/>
              </a:solidFill>
              <a:latin typeface="Arial" pitchFamily="34" charset="0"/>
            </a:endParaRPr>
          </a:p>
        </p:txBody>
      </p:sp>
      <p:sp>
        <p:nvSpPr>
          <p:cNvPr id="4" name="Slide Number Placeholder 3"/>
          <p:cNvSpPr>
            <a:spLocks noGrp="1"/>
          </p:cNvSpPr>
          <p:nvPr>
            <p:ph type="sldNum" sz="quarter" idx="10"/>
          </p:nvPr>
        </p:nvSpPr>
        <p:spPr/>
        <p:txBody>
          <a:bodyPr/>
          <a:lstStyle/>
          <a:p>
            <a:fld id="{179C1881-88C7-4F50-809A-025228E3C159}" type="slidenum">
              <a:rPr lang="en-US" smtClean="0"/>
              <a:pPr/>
              <a:t>12</a:t>
            </a:fld>
            <a:endParaRPr lang="en-US" dirty="0"/>
          </a:p>
        </p:txBody>
      </p:sp>
    </p:spTree>
    <p:extLst>
      <p:ext uri="{BB962C8B-B14F-4D97-AF65-F5344CB8AC3E}">
        <p14:creationId xmlns:p14="http://schemas.microsoft.com/office/powerpoint/2010/main" val="2598251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eaLnBrk="0" fontAlgn="base" hangingPunct="0">
              <a:lnSpc>
                <a:spcPct val="90000"/>
              </a:lnSpc>
              <a:spcBef>
                <a:spcPct val="20000"/>
              </a:spcBef>
              <a:spcAft>
                <a:spcPct val="0"/>
              </a:spcAft>
            </a:pPr>
            <a:r>
              <a:rPr lang="en-US" sz="1000" dirty="0">
                <a:solidFill>
                  <a:srgbClr val="000000"/>
                </a:solidFill>
                <a:latin typeface="Arial" pitchFamily="34" charset="0"/>
              </a:rPr>
              <a:t>11. Placing the title of an IRA into a trust.  </a:t>
            </a:r>
            <a:endParaRPr lang="en-US" sz="1000" baseline="30000" dirty="0">
              <a:solidFill>
                <a:srgbClr val="000000"/>
              </a:solidFill>
              <a:latin typeface="Arial" pitchFamily="34" charset="0"/>
            </a:endParaRP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Transferring ownership of an IRA to a trust will cause its assets to become immediately taxable and result in a 10% penalty if the owner is younger than age 59½.</a:t>
            </a: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You may consider naming the trust as a beneficiary; however, there may even be reasons not to name a trust as beneficiary because it could limit the payout options available to trust beneficiaries.</a:t>
            </a: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Be sure to talk to an estate planning professional who is knowledgeable about IRAs before deciding to name a trust as an IRA beneficiary.</a:t>
            </a: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p:txBody>
      </p:sp>
      <p:sp>
        <p:nvSpPr>
          <p:cNvPr id="4" name="Slide Number Placeholder 3"/>
          <p:cNvSpPr>
            <a:spLocks noGrp="1"/>
          </p:cNvSpPr>
          <p:nvPr>
            <p:ph type="sldNum" sz="quarter" idx="10"/>
          </p:nvPr>
        </p:nvSpPr>
        <p:spPr/>
        <p:txBody>
          <a:bodyPr/>
          <a:lstStyle/>
          <a:p>
            <a:fld id="{179C1881-88C7-4F50-809A-025228E3C159}" type="slidenum">
              <a:rPr lang="en-US" smtClean="0"/>
              <a:pPr/>
              <a:t>13</a:t>
            </a:fld>
            <a:endParaRPr lang="en-US" dirty="0"/>
          </a:p>
        </p:txBody>
      </p:sp>
    </p:spTree>
    <p:extLst>
      <p:ext uri="{BB962C8B-B14F-4D97-AF65-F5344CB8AC3E}">
        <p14:creationId xmlns:p14="http://schemas.microsoft.com/office/powerpoint/2010/main" val="297634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eaLnBrk="0" fontAlgn="base" hangingPunct="0">
              <a:lnSpc>
                <a:spcPct val="90000"/>
              </a:lnSpc>
              <a:spcBef>
                <a:spcPct val="20000"/>
              </a:spcBef>
              <a:spcAft>
                <a:spcPct val="0"/>
              </a:spcAft>
            </a:pPr>
            <a:r>
              <a:rPr lang="en-US" sz="1000" dirty="0">
                <a:solidFill>
                  <a:srgbClr val="000000"/>
                </a:solidFill>
                <a:latin typeface="Arial" pitchFamily="34" charset="0"/>
              </a:rPr>
              <a:t>12. IRA mistake number 12 is paying unnecessary penalties on early (pre-59½) IRA distributions.</a:t>
            </a:r>
            <a:br>
              <a:rPr lang="en-US" sz="1000" b="1" dirty="0">
                <a:solidFill>
                  <a:srgbClr val="000000"/>
                </a:solidFill>
                <a:latin typeface="Arial" pitchFamily="34" charset="0"/>
              </a:rPr>
            </a:br>
            <a:endParaRPr lang="en-US" sz="1000" b="1" dirty="0">
              <a:solidFill>
                <a:srgbClr val="000000"/>
              </a:solidFill>
              <a:latin typeface="Arial" pitchFamily="34" charset="0"/>
            </a:endParaRPr>
          </a:p>
          <a:p>
            <a:pPr defTabSz="945829" eaLnBrk="0" fontAlgn="base" hangingPunct="0">
              <a:lnSpc>
                <a:spcPct val="90000"/>
              </a:lnSpc>
              <a:spcBef>
                <a:spcPct val="20000"/>
              </a:spcBef>
              <a:spcAft>
                <a:spcPct val="0"/>
              </a:spcAft>
            </a:pPr>
            <a:r>
              <a:rPr lang="en-US" sz="1000" dirty="0">
                <a:solidFill>
                  <a:srgbClr val="000000"/>
                </a:solidFill>
                <a:latin typeface="Arial" pitchFamily="34" charset="0"/>
              </a:rPr>
              <a:t>Paying an extra 10% in taxes is unpleasant at best.</a:t>
            </a: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lvl="0" eaLnBrk="0" fontAlgn="base" hangingPunct="0">
              <a:lnSpc>
                <a:spcPct val="90000"/>
              </a:lnSpc>
              <a:spcBef>
                <a:spcPct val="20000"/>
              </a:spcBef>
              <a:spcAft>
                <a:spcPct val="0"/>
              </a:spcAft>
            </a:pPr>
            <a:r>
              <a:rPr lang="en-US" sz="1000" dirty="0">
                <a:solidFill>
                  <a:srgbClr val="000000"/>
                </a:solidFill>
                <a:latin typeface="Arial" pitchFamily="34" charset="0"/>
              </a:rPr>
              <a:t>IRS code Section 72(t) allows for individuals who are not yet 59½ years old to take a “series of substantially equal periodic payments” from an IRA without incurring penalties (income taxes, however, would still be due). </a:t>
            </a:r>
          </a:p>
          <a:p>
            <a:pPr lvl="0" eaLnBrk="0" fontAlgn="base" hangingPunct="0">
              <a:lnSpc>
                <a:spcPct val="90000"/>
              </a:lnSpc>
              <a:spcBef>
                <a:spcPct val="20000"/>
              </a:spcBef>
              <a:spcAft>
                <a:spcPct val="0"/>
              </a:spcAft>
            </a:pPr>
            <a:r>
              <a:rPr lang="en-US" sz="1000" dirty="0">
                <a:solidFill>
                  <a:srgbClr val="000000"/>
                </a:solidFill>
                <a:latin typeface="Arial" pitchFamily="34" charset="0"/>
              </a:rPr>
              <a:t>Under Section 72(t), withdrawals must be made from an IRA for five years or until the owner turns age 59½, whichever is later. Distributions are calculated using one of three methods:</a:t>
            </a: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marL="359819" lvl="1" indent="-175802" eaLnBrk="0" fontAlgn="base" hangingPunct="0">
              <a:lnSpc>
                <a:spcPct val="90000"/>
              </a:lnSpc>
              <a:spcBef>
                <a:spcPts val="104"/>
              </a:spcBef>
              <a:spcAft>
                <a:spcPct val="0"/>
              </a:spcAft>
              <a:buFont typeface="Wingdings" pitchFamily="2" charset="2"/>
              <a:buChar char="§"/>
            </a:pPr>
            <a:r>
              <a:rPr lang="en-US" sz="1000" dirty="0">
                <a:solidFill>
                  <a:srgbClr val="000000"/>
                </a:solidFill>
                <a:latin typeface="Arial" pitchFamily="34" charset="0"/>
              </a:rPr>
              <a:t>life expectancy (which generally results in the smallest distributions)</a:t>
            </a: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annuitization</a:t>
            </a: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amortization (which generally results in the largest distributions)</a:t>
            </a:r>
          </a:p>
          <a:p>
            <a:pPr marL="359819" lvl="1" indent="-175802" eaLnBrk="0" fontAlgn="base" hangingPunct="0">
              <a:lnSpc>
                <a:spcPct val="90000"/>
              </a:lnSpc>
              <a:spcBef>
                <a:spcPct val="20000"/>
              </a:spcBef>
              <a:spcAft>
                <a:spcPct val="0"/>
              </a:spcAft>
              <a:buFont typeface="Wingdings" pitchFamily="2" charset="2"/>
              <a:buChar char="§"/>
            </a:pPr>
            <a:endParaRPr lang="en-US" sz="1000" dirty="0">
              <a:solidFill>
                <a:srgbClr val="000000"/>
              </a:solidFill>
              <a:latin typeface="Arial" pitchFamily="34" charset="0"/>
            </a:endParaRPr>
          </a:p>
          <a:p>
            <a:pPr lvl="0" eaLnBrk="0" fontAlgn="base" hangingPunct="0">
              <a:lnSpc>
                <a:spcPct val="90000"/>
              </a:lnSpc>
              <a:spcBef>
                <a:spcPct val="20000"/>
              </a:spcBef>
              <a:spcAft>
                <a:spcPct val="0"/>
              </a:spcAft>
            </a:pPr>
            <a:r>
              <a:rPr lang="en-US" sz="1000" dirty="0">
                <a:solidFill>
                  <a:srgbClr val="000000"/>
                </a:solidFill>
                <a:latin typeface="Arial" pitchFamily="34" charset="0"/>
              </a:rPr>
              <a:t>As long as withdrawals are made in accordance with the requirements of Section 72(t), there are no penalties on distributions from IRAs before the owner turns age 59½.</a:t>
            </a: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defTabSz="945829" eaLnBrk="0" fontAlgn="base" hangingPunct="0">
              <a:lnSpc>
                <a:spcPct val="90000"/>
              </a:lnSpc>
              <a:spcBef>
                <a:spcPct val="20000"/>
              </a:spcBef>
              <a:spcAft>
                <a:spcPct val="0"/>
              </a:spcAft>
            </a:pPr>
            <a:r>
              <a:rPr lang="en-US" sz="1000" dirty="0">
                <a:solidFill>
                  <a:srgbClr val="000000"/>
                </a:solidFill>
                <a:latin typeface="Arial" pitchFamily="34" charset="0"/>
              </a:rPr>
              <a:t>Be careful. A failure to follow the rules can cause a retroactive 10% penalty on all the distributions.  </a:t>
            </a:r>
          </a:p>
          <a:p>
            <a:pPr lvl="0" eaLnBrk="0" fontAlgn="base" hangingPunct="0">
              <a:lnSpc>
                <a:spcPct val="110000"/>
              </a:lnSpc>
              <a:spcBef>
                <a:spcPct val="20000"/>
              </a:spcBef>
              <a:spcAft>
                <a:spcPct val="0"/>
              </a:spcAft>
            </a:pPr>
            <a:endParaRPr lang="en-US" sz="1000" dirty="0">
              <a:solidFill>
                <a:srgbClr val="000000"/>
              </a:solidFill>
              <a:latin typeface="Arial" pitchFamily="34" charset="0"/>
            </a:endParaRPr>
          </a:p>
          <a:p>
            <a:pPr lvl="0" eaLnBrk="0" fontAlgn="base" hangingPunct="0">
              <a:lnSpc>
                <a:spcPct val="110000"/>
              </a:lnSpc>
              <a:spcBef>
                <a:spcPct val="20000"/>
              </a:spcBef>
              <a:spcAft>
                <a:spcPct val="0"/>
              </a:spcAft>
            </a:pPr>
            <a:endParaRPr lang="en-US" sz="1000" dirty="0">
              <a:solidFill>
                <a:srgbClr val="000000"/>
              </a:solidFill>
              <a:latin typeface="Arial" pitchFamily="34" charset="0"/>
            </a:endParaRPr>
          </a:p>
        </p:txBody>
      </p:sp>
      <p:sp>
        <p:nvSpPr>
          <p:cNvPr id="4" name="Slide Number Placeholder 3"/>
          <p:cNvSpPr>
            <a:spLocks noGrp="1"/>
          </p:cNvSpPr>
          <p:nvPr>
            <p:ph type="sldNum" sz="quarter" idx="10"/>
          </p:nvPr>
        </p:nvSpPr>
        <p:spPr/>
        <p:txBody>
          <a:bodyPr/>
          <a:lstStyle/>
          <a:p>
            <a:fld id="{179C1881-88C7-4F50-809A-025228E3C159}" type="slidenum">
              <a:rPr lang="en-US" smtClean="0"/>
              <a:pPr/>
              <a:t>14</a:t>
            </a:fld>
            <a:endParaRPr lang="en-US" dirty="0"/>
          </a:p>
        </p:txBody>
      </p:sp>
    </p:spTree>
    <p:extLst>
      <p:ext uri="{BB962C8B-B14F-4D97-AF65-F5344CB8AC3E}">
        <p14:creationId xmlns:p14="http://schemas.microsoft.com/office/powerpoint/2010/main" val="2744479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eaLnBrk="0" fontAlgn="base" hangingPunct="0">
              <a:lnSpc>
                <a:spcPct val="90000"/>
              </a:lnSpc>
              <a:spcBef>
                <a:spcPct val="20000"/>
              </a:spcBef>
              <a:spcAft>
                <a:spcPct val="0"/>
              </a:spcAft>
            </a:pPr>
            <a:r>
              <a:rPr lang="en-US" sz="1000" dirty="0">
                <a:solidFill>
                  <a:srgbClr val="000000"/>
                </a:solidFill>
                <a:latin typeface="Arial" pitchFamily="34" charset="0"/>
              </a:rPr>
              <a:t>Keeping these common mistakes in mind will help you keep on course on the road to retirement and avoid those wrong turns. Please keep in mind that tax and estate planning issues can be complicated. One of the best ways to make the most of your retirement savings is to work with a qualified professional.</a:t>
            </a: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179C1881-88C7-4F50-809A-025228E3C159}" type="slidenum">
              <a:rPr lang="en-US" smtClean="0"/>
              <a:pPr/>
              <a:t>15</a:t>
            </a:fld>
            <a:endParaRPr lang="en-US" dirty="0"/>
          </a:p>
        </p:txBody>
      </p:sp>
    </p:spTree>
    <p:extLst>
      <p:ext uri="{BB962C8B-B14F-4D97-AF65-F5344CB8AC3E}">
        <p14:creationId xmlns:p14="http://schemas.microsoft.com/office/powerpoint/2010/main" val="2272540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eaLnBrk="0" fontAlgn="base" hangingPunct="0">
              <a:lnSpc>
                <a:spcPct val="90000"/>
              </a:lnSpc>
              <a:spcBef>
                <a:spcPct val="20000"/>
              </a:spcBef>
              <a:spcAft>
                <a:spcPct val="0"/>
              </a:spcAft>
            </a:pPr>
            <a:r>
              <a:rPr lang="en-US" sz="1000" dirty="0">
                <a:solidFill>
                  <a:srgbClr val="000000"/>
                </a:solidFill>
                <a:latin typeface="Arial" pitchFamily="34" charset="0"/>
              </a:rPr>
              <a:t>Here are three steps investors take to stay on course:</a:t>
            </a: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lvl="0" eaLnBrk="0" fontAlgn="base" hangingPunct="0">
              <a:lnSpc>
                <a:spcPct val="90000"/>
              </a:lnSpc>
              <a:spcBef>
                <a:spcPct val="20000"/>
              </a:spcBef>
              <a:spcAft>
                <a:spcPct val="0"/>
              </a:spcAft>
            </a:pPr>
            <a:r>
              <a:rPr lang="en-US" sz="1000" dirty="0">
                <a:solidFill>
                  <a:srgbClr val="000000"/>
                </a:solidFill>
                <a:latin typeface="Arial" pitchFamily="34" charset="0"/>
              </a:rPr>
              <a:t>STEP 1: This one is key, MFS does not give legal or tax advice. The laws and regulations that govern IRAs are complex and subject to change. A financial advisor, attorney or tax advisor will always be your go-to resource for objective guidance and advice appropriate to your unique situation.</a:t>
            </a: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lvl="0" eaLnBrk="0" fontAlgn="base" hangingPunct="0">
              <a:lnSpc>
                <a:spcPct val="90000"/>
              </a:lnSpc>
              <a:spcBef>
                <a:spcPct val="20000"/>
              </a:spcBef>
              <a:spcAft>
                <a:spcPct val="0"/>
              </a:spcAft>
            </a:pPr>
            <a:r>
              <a:rPr lang="en-US" sz="1000" dirty="0">
                <a:solidFill>
                  <a:srgbClr val="000000"/>
                </a:solidFill>
                <a:latin typeface="Arial" pitchFamily="34" charset="0"/>
              </a:rPr>
              <a:t>STEP 2: Start taking advantage of any suitable IRA planning and investing opportunities as soon as possible. The earlier you act, the more time you’ll have to let the power of tax-deferred investing work for you, and the better chance you’ll have to work toward meeting your retirement income or estate planning goals.</a:t>
            </a: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lvl="0" eaLnBrk="0" fontAlgn="base" hangingPunct="0">
              <a:lnSpc>
                <a:spcPct val="90000"/>
              </a:lnSpc>
              <a:spcBef>
                <a:spcPct val="20000"/>
              </a:spcBef>
              <a:spcAft>
                <a:spcPct val="0"/>
              </a:spcAft>
            </a:pPr>
            <a:r>
              <a:rPr lang="en-US" sz="1000" dirty="0">
                <a:solidFill>
                  <a:srgbClr val="000000"/>
                </a:solidFill>
                <a:latin typeface="Arial" pitchFamily="34" charset="0"/>
              </a:rPr>
              <a:t>STEP 3: Keep in touch with your financial advisor. Changes in tax laws, interest rates, inflation and Social Security benefits can all affect the success of your long-term plan. You could make the most of your retirement savings by regularly reviewing your plan with your financial advisor.</a:t>
            </a: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179C1881-88C7-4F50-809A-025228E3C159}" type="slidenum">
              <a:rPr lang="en-US" smtClean="0"/>
              <a:pPr/>
              <a:t>16</a:t>
            </a:fld>
            <a:endParaRPr lang="en-US" dirty="0"/>
          </a:p>
        </p:txBody>
      </p:sp>
    </p:spTree>
    <p:extLst>
      <p:ext uri="{BB962C8B-B14F-4D97-AF65-F5344CB8AC3E}">
        <p14:creationId xmlns:p14="http://schemas.microsoft.com/office/powerpoint/2010/main" val="1193860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7225" y="687388"/>
            <a:ext cx="6000750" cy="4500562"/>
          </a:xfrm>
        </p:spPr>
      </p:sp>
      <p:sp>
        <p:nvSpPr>
          <p:cNvPr id="3" name="Notes Placeholder 2"/>
          <p:cNvSpPr>
            <a:spLocks noGrp="1"/>
          </p:cNvSpPr>
          <p:nvPr>
            <p:ph type="body" idx="1"/>
          </p:nvPr>
        </p:nvSpPr>
        <p:spPr/>
        <p:txBody>
          <a:bodyPr>
            <a:normAutofit/>
          </a:bodyPr>
          <a:lstStyle/>
          <a:p>
            <a:pPr lvl="0" eaLnBrk="0" fontAlgn="base" hangingPunct="0">
              <a:lnSpc>
                <a:spcPct val="90000"/>
              </a:lnSpc>
              <a:spcBef>
                <a:spcPct val="20000"/>
              </a:spcBef>
              <a:spcAft>
                <a:spcPct val="0"/>
              </a:spcAft>
            </a:pPr>
            <a:r>
              <a:rPr lang="en-US" sz="1000" dirty="0">
                <a:solidFill>
                  <a:srgbClr val="000000"/>
                </a:solidFill>
                <a:latin typeface="Arial" pitchFamily="34" charset="0"/>
              </a:rPr>
              <a:t>Thank you for coming today to “Road Map to Retirement: 12 IRA Planning Mistakes to Avoid.”</a:t>
            </a:r>
          </a:p>
          <a:p>
            <a:endParaRPr lang="en-US" dirty="0"/>
          </a:p>
        </p:txBody>
      </p:sp>
      <p:sp>
        <p:nvSpPr>
          <p:cNvPr id="4" name="Slide Number Placeholder 3"/>
          <p:cNvSpPr>
            <a:spLocks noGrp="1"/>
          </p:cNvSpPr>
          <p:nvPr>
            <p:ph type="sldNum" sz="quarter" idx="10"/>
          </p:nvPr>
        </p:nvSpPr>
        <p:spPr/>
        <p:txBody>
          <a:bodyPr/>
          <a:lstStyle/>
          <a:p>
            <a:fld id="{179C1881-88C7-4F50-809A-025228E3C159}" type="slidenum">
              <a:rPr lang="en-US" smtClean="0"/>
              <a:pPr/>
              <a:t>17</a:t>
            </a:fld>
            <a:endParaRPr lang="en-US" dirty="0"/>
          </a:p>
        </p:txBody>
      </p:sp>
    </p:spTree>
    <p:extLst>
      <p:ext uri="{BB962C8B-B14F-4D97-AF65-F5344CB8AC3E}">
        <p14:creationId xmlns:p14="http://schemas.microsoft.com/office/powerpoint/2010/main" val="271035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dirty="0">
                <a:latin typeface="Arial" panose="020B0604020202020204" pitchFamily="34" charset="0"/>
                <a:cs typeface="Arial" pitchFamily="34" charset="0"/>
              </a:rPr>
              <a:t>But first, have you ever found yourself at an intersection like this? Most of us have. You’re out driving with a special destination in mind. You come to a spot like this, and before you know it, you’re off in the wrong direction. Even with the best intentions — a road map in hand, plenty of gas in the tank — we all make wrong turns sometimes. And when you find yourself lost, what’s the best step to take? Look for someone who knows the area well and can tell you the rules of the road. You need a qualified professional.</a:t>
            </a:r>
          </a:p>
          <a:p>
            <a:pPr>
              <a:lnSpc>
                <a:spcPct val="110000"/>
              </a:lnSpc>
            </a:pPr>
            <a:endParaRPr lang="en-US" sz="1000" dirty="0">
              <a:latin typeface="Arial" panose="020B0604020202020204" pitchFamily="34" charset="0"/>
              <a:cs typeface="Arial" pitchFamily="34" charset="0"/>
            </a:endParaRPr>
          </a:p>
          <a:p>
            <a:pPr>
              <a:lnSpc>
                <a:spcPct val="110000"/>
              </a:lnSpc>
            </a:pPr>
            <a:r>
              <a:rPr lang="en-US" sz="1000" dirty="0">
                <a:latin typeface="Arial" panose="020B0604020202020204" pitchFamily="34" charset="0"/>
                <a:cs typeface="Arial" pitchFamily="34" charset="0"/>
              </a:rPr>
              <a:t>Planning for retirement is much the same. As a financial advisor, my goal is to make sure that your road map to retirement is clear and accurate so that you’ll stay on track toward retirement goals. </a:t>
            </a:r>
          </a:p>
          <a:p>
            <a:pPr>
              <a:lnSpc>
                <a:spcPct val="110000"/>
              </a:lnSpc>
            </a:pPr>
            <a:endParaRPr lang="en-US" sz="1000" dirty="0">
              <a:latin typeface="Arial" panose="020B0604020202020204" pitchFamily="34" charset="0"/>
              <a:cs typeface="Arial" pitchFamily="34" charset="0"/>
            </a:endParaRPr>
          </a:p>
          <a:p>
            <a:r>
              <a:rPr lang="en-US" sz="1000" dirty="0">
                <a:latin typeface="Arial" panose="020B0604020202020204" pitchFamily="34" charset="0"/>
                <a:cs typeface="Arial" pitchFamily="34" charset="0"/>
              </a:rPr>
              <a:t>Today, I’m going to outline some IRA mistakes for you and your beneficiaries to avoid to help you make the most of IRA savings. </a:t>
            </a:r>
          </a:p>
          <a:p>
            <a:endParaRPr lang="en-US" sz="1000" dirty="0">
              <a:latin typeface="Arial" panose="020B0604020202020204" pitchFamily="34" charset="0"/>
              <a:cs typeface="Arial" pitchFamily="34" charset="0"/>
            </a:endParaRPr>
          </a:p>
          <a:p>
            <a:endParaRPr lang="en-US" sz="1000" b="1" dirty="0">
              <a:latin typeface="Arial" pitchFamily="34" charset="0"/>
              <a:cs typeface="Arial" pitchFamily="34" charset="0"/>
            </a:endParaRPr>
          </a:p>
          <a:p>
            <a:pPr>
              <a:lnSpc>
                <a:spcPct val="110000"/>
              </a:lnSpc>
            </a:pPr>
            <a:endParaRPr lang="en-US" sz="1000" dirty="0">
              <a:latin typeface="Arial" pitchFamily="34" charset="0"/>
              <a:cs typeface="Arial" pitchFamily="34" charset="0"/>
            </a:endParaRPr>
          </a:p>
          <a:p>
            <a:endParaRPr lang="en-US" sz="100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179C1881-88C7-4F50-809A-025228E3C159}" type="slidenum">
              <a:rPr lang="en-US" smtClean="0"/>
              <a:pPr/>
              <a:t>2</a:t>
            </a:fld>
            <a:endParaRPr lang="en-US" dirty="0"/>
          </a:p>
        </p:txBody>
      </p:sp>
    </p:spTree>
    <p:extLst>
      <p:ext uri="{BB962C8B-B14F-4D97-AF65-F5344CB8AC3E}">
        <p14:creationId xmlns:p14="http://schemas.microsoft.com/office/powerpoint/2010/main" val="3163757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eaLnBrk="0" fontAlgn="base" hangingPunct="0">
              <a:lnSpc>
                <a:spcPct val="90000"/>
              </a:lnSpc>
              <a:spcBef>
                <a:spcPct val="20000"/>
              </a:spcBef>
              <a:spcAft>
                <a:spcPct val="0"/>
              </a:spcAft>
            </a:pPr>
            <a:r>
              <a:rPr lang="en-US" sz="1000" dirty="0">
                <a:solidFill>
                  <a:srgbClr val="000000"/>
                </a:solidFill>
                <a:latin typeface="Arial" pitchFamily="34" charset="0"/>
              </a:rPr>
              <a:t>1. One IRA mistake is not taking advantage of the “Stretch IRA” distribution option or not </a:t>
            </a:r>
          </a:p>
          <a:p>
            <a:pPr lvl="0" eaLnBrk="0" fontAlgn="base" hangingPunct="0">
              <a:lnSpc>
                <a:spcPct val="90000"/>
              </a:lnSpc>
              <a:spcBef>
                <a:spcPct val="20000"/>
              </a:spcBef>
              <a:spcAft>
                <a:spcPct val="0"/>
              </a:spcAft>
            </a:pPr>
            <a:r>
              <a:rPr lang="en-US" sz="1000" dirty="0">
                <a:solidFill>
                  <a:srgbClr val="000000"/>
                </a:solidFill>
                <a:latin typeface="Arial" pitchFamily="34" charset="0"/>
              </a:rPr>
              <a:t>establishing  it properly.    </a:t>
            </a:r>
          </a:p>
          <a:p>
            <a:pPr lvl="0" eaLnBrk="0" fontAlgn="base" hangingPunct="0">
              <a:lnSpc>
                <a:spcPct val="90000"/>
              </a:lnSpc>
              <a:spcBef>
                <a:spcPct val="20000"/>
              </a:spcBef>
              <a:spcAft>
                <a:spcPct val="0"/>
              </a:spcAft>
            </a:pPr>
            <a:r>
              <a:rPr lang="en-US" sz="1000" dirty="0">
                <a:solidFill>
                  <a:srgbClr val="000000"/>
                </a:solidFill>
                <a:latin typeface="Arial" pitchFamily="34" charset="0"/>
              </a:rPr>
              <a:t>      </a:t>
            </a:r>
          </a:p>
          <a:p>
            <a:pPr lvl="0" eaLnBrk="0" fontAlgn="base" hangingPunct="0">
              <a:lnSpc>
                <a:spcPct val="90000"/>
              </a:lnSpc>
              <a:spcBef>
                <a:spcPct val="20000"/>
              </a:spcBef>
              <a:spcAft>
                <a:spcPct val="0"/>
              </a:spcAft>
            </a:pPr>
            <a:r>
              <a:rPr lang="en-US" sz="1000" dirty="0">
                <a:solidFill>
                  <a:srgbClr val="000000"/>
                </a:solidFill>
                <a:latin typeface="Arial" pitchFamily="34" charset="0"/>
              </a:rPr>
              <a:t>A Stretch IRA is really a beneficiary designation technique that potentially extends the tax deferral  status of an IRA across multiple generations. It can be a useful planning technique for investors who do not need to live off their IRA assets and may wish to pass them on to children or grandchildren.</a:t>
            </a: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lvl="0" eaLnBrk="0" fontAlgn="base" hangingPunct="0">
              <a:lnSpc>
                <a:spcPct val="90000"/>
              </a:lnSpc>
              <a:spcBef>
                <a:spcPct val="20000"/>
              </a:spcBef>
              <a:spcAft>
                <a:spcPct val="0"/>
              </a:spcAft>
            </a:pPr>
            <a:r>
              <a:rPr lang="en-US" sz="1000" dirty="0">
                <a:solidFill>
                  <a:srgbClr val="000000"/>
                </a:solidFill>
                <a:latin typeface="Arial" pitchFamily="34" charset="0"/>
              </a:rPr>
              <a:t>A few things to consider:</a:t>
            </a: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marL="395593" lvl="1" indent="-177729" eaLnBrk="0" fontAlgn="base" hangingPunct="0">
              <a:lnSpc>
                <a:spcPct val="90000"/>
              </a:lnSpc>
              <a:spcBef>
                <a:spcPts val="52"/>
              </a:spcBef>
              <a:spcAft>
                <a:spcPct val="0"/>
              </a:spcAft>
              <a:buFont typeface="Wingdings" panose="05000000000000000000" pitchFamily="2" charset="2"/>
              <a:buChar char="§"/>
            </a:pPr>
            <a:r>
              <a:rPr lang="en-US" sz="1000" dirty="0">
                <a:solidFill>
                  <a:srgbClr val="000000"/>
                </a:solidFill>
                <a:latin typeface="Arial" pitchFamily="34" charset="0"/>
              </a:rPr>
              <a:t>Your beneficiaries have a choice on how to take distributions. They can take all the money out right away, or, if they follow some IRS rules, they may be able to spread the distributions over their life expectancy. Taking all the  money right away can cause a problem because of…</a:t>
            </a:r>
          </a:p>
          <a:p>
            <a:pPr marL="395593" lvl="1" indent="-177729" eaLnBrk="0" fontAlgn="base" hangingPunct="0">
              <a:lnSpc>
                <a:spcPct val="90000"/>
              </a:lnSpc>
              <a:spcBef>
                <a:spcPct val="20000"/>
              </a:spcBef>
              <a:spcAft>
                <a:spcPct val="0"/>
              </a:spcAft>
              <a:buFont typeface="Wingdings" panose="05000000000000000000" pitchFamily="2" charset="2"/>
              <a:buChar char="§"/>
            </a:pPr>
            <a:r>
              <a:rPr lang="en-US" sz="1000" dirty="0">
                <a:solidFill>
                  <a:srgbClr val="000000"/>
                </a:solidFill>
                <a:latin typeface="Arial" pitchFamily="34" charset="0"/>
              </a:rPr>
              <a:t>Taxes – Taking all the money at once causes any taxable income to be recognized in that tax year. This can be a  significant problem. Spreading the distributions out also spreads out the tax liability and may be a better choice.</a:t>
            </a:r>
          </a:p>
          <a:p>
            <a:pPr marL="395593" lvl="1" indent="-177729" eaLnBrk="0" fontAlgn="base" hangingPunct="0">
              <a:lnSpc>
                <a:spcPct val="90000"/>
              </a:lnSpc>
              <a:spcBef>
                <a:spcPct val="20000"/>
              </a:spcBef>
              <a:spcAft>
                <a:spcPct val="0"/>
              </a:spcAft>
              <a:buFont typeface="Wingdings" panose="05000000000000000000" pitchFamily="2" charset="2"/>
              <a:buChar char="§"/>
            </a:pPr>
            <a:r>
              <a:rPr lang="en-US" sz="1000" dirty="0">
                <a:solidFill>
                  <a:srgbClr val="000000"/>
                </a:solidFill>
                <a:latin typeface="Arial" pitchFamily="34" charset="0"/>
              </a:rPr>
              <a:t>Flexibility – We can’t always know what our beneficiaries should do because circumstances change. Naming beneficiaries in the right way gives them the flexibility to make the right choice at the time. Talk to your financial and tax advisors about your goals and make sure your beneficiary designations match.</a:t>
            </a:r>
          </a:p>
          <a:p>
            <a:pPr marL="177729" indent="-177729" eaLnBrk="0" fontAlgn="base" hangingPunct="0">
              <a:lnSpc>
                <a:spcPct val="90000"/>
              </a:lnSpc>
              <a:spcBef>
                <a:spcPct val="20000"/>
              </a:spcBef>
              <a:spcAft>
                <a:spcPct val="0"/>
              </a:spcAft>
              <a:buFont typeface="Wingdings" panose="05000000000000000000" pitchFamily="2" charset="2"/>
              <a:buChar char="§"/>
            </a:pPr>
            <a:endParaRPr lang="en-US" sz="1000" dirty="0">
              <a:solidFill>
                <a:srgbClr val="000000"/>
              </a:solidFill>
              <a:latin typeface="Arial" pitchFamily="34" charset="0"/>
            </a:endParaRPr>
          </a:p>
          <a:p>
            <a:pPr lvl="0" eaLnBrk="0" fontAlgn="base" hangingPunct="0">
              <a:lnSpc>
                <a:spcPct val="90000"/>
              </a:lnSpc>
              <a:spcBef>
                <a:spcPct val="20000"/>
              </a:spcBef>
              <a:spcAft>
                <a:spcPct val="0"/>
              </a:spcAft>
            </a:pPr>
            <a:r>
              <a:rPr lang="en-US" sz="1000" dirty="0">
                <a:solidFill>
                  <a:srgbClr val="000000"/>
                </a:solidFill>
                <a:latin typeface="Arial" pitchFamily="34" charset="0"/>
              </a:rPr>
              <a:t>Speaking of beneficiaries, our next mistake is…</a:t>
            </a:r>
          </a:p>
        </p:txBody>
      </p:sp>
      <p:sp>
        <p:nvSpPr>
          <p:cNvPr id="4" name="Slide Number Placeholder 3"/>
          <p:cNvSpPr>
            <a:spLocks noGrp="1"/>
          </p:cNvSpPr>
          <p:nvPr>
            <p:ph type="sldNum" sz="quarter" idx="10"/>
          </p:nvPr>
        </p:nvSpPr>
        <p:spPr/>
        <p:txBody>
          <a:bodyPr/>
          <a:lstStyle/>
          <a:p>
            <a:fld id="{179C1881-88C7-4F50-809A-025228E3C159}" type="slidenum">
              <a:rPr lang="en-US" smtClean="0"/>
              <a:pPr/>
              <a:t>3</a:t>
            </a:fld>
            <a:endParaRPr lang="en-US" dirty="0"/>
          </a:p>
        </p:txBody>
      </p:sp>
    </p:spTree>
    <p:extLst>
      <p:ext uri="{BB962C8B-B14F-4D97-AF65-F5344CB8AC3E}">
        <p14:creationId xmlns:p14="http://schemas.microsoft.com/office/powerpoint/2010/main" val="3954740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eaLnBrk="0" fontAlgn="base" hangingPunct="0">
              <a:lnSpc>
                <a:spcPct val="90000"/>
              </a:lnSpc>
              <a:spcBef>
                <a:spcPct val="20000"/>
              </a:spcBef>
              <a:spcAft>
                <a:spcPct val="0"/>
              </a:spcAft>
            </a:pPr>
            <a:r>
              <a:rPr lang="en-US" sz="1000" dirty="0">
                <a:solidFill>
                  <a:srgbClr val="000000"/>
                </a:solidFill>
                <a:latin typeface="Arial" pitchFamily="34" charset="0"/>
              </a:rPr>
              <a:t>2. Not naming or updating IRA beneficiaries</a:t>
            </a: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pPr eaLnBrk="0" fontAlgn="base" hangingPunct="0">
              <a:lnSpc>
                <a:spcPct val="90000"/>
              </a:lnSpc>
              <a:spcBef>
                <a:spcPct val="20000"/>
              </a:spcBef>
              <a:spcAft>
                <a:spcPts val="621"/>
              </a:spcAft>
            </a:pPr>
            <a:r>
              <a:rPr lang="en-US" sz="1000" dirty="0">
                <a:solidFill>
                  <a:srgbClr val="000000"/>
                </a:solidFill>
                <a:latin typeface="Arial" pitchFamily="34" charset="0"/>
              </a:rPr>
              <a:t>Even when an owner intends to name a beneficiary, mistakes are sometimes made. Here are some </a:t>
            </a:r>
            <a:br>
              <a:rPr lang="en-US" sz="1000" dirty="0">
                <a:solidFill>
                  <a:srgbClr val="000000"/>
                </a:solidFill>
                <a:latin typeface="Arial" pitchFamily="34" charset="0"/>
              </a:rPr>
            </a:br>
            <a:r>
              <a:rPr lang="en-US" sz="1000" dirty="0">
                <a:solidFill>
                  <a:srgbClr val="000000"/>
                </a:solidFill>
                <a:latin typeface="Arial" pitchFamily="34" charset="0"/>
              </a:rPr>
              <a:t>common ones:</a:t>
            </a: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missing forms</a:t>
            </a: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blank designations</a:t>
            </a: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no contingent beneficiary named (if all primary beneficiaries disclaim or predecease the owner, assets are distributed as IRA document or as state law provides)</a:t>
            </a: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outdated personal information (examples)</a:t>
            </a:r>
          </a:p>
          <a:p>
            <a:pPr marL="706493" lvl="2" indent="-180731" eaLnBrk="0" fontAlgn="base" hangingPunct="0">
              <a:lnSpc>
                <a:spcPct val="90000"/>
              </a:lnSpc>
              <a:spcBef>
                <a:spcPct val="20000"/>
              </a:spcBef>
              <a:spcAft>
                <a:spcPct val="0"/>
              </a:spcAft>
              <a:buFont typeface="Arial" pitchFamily="34" charset="0"/>
              <a:buChar char="–"/>
            </a:pPr>
            <a:r>
              <a:rPr lang="en-US" sz="1000" dirty="0">
                <a:solidFill>
                  <a:srgbClr val="000000"/>
                </a:solidFill>
                <a:latin typeface="Arial" pitchFamily="34" charset="0"/>
              </a:rPr>
              <a:t>Mom or dad is still listed when the owner has subsequently married and/or had children and intends for the assets to go to his or her new family. </a:t>
            </a:r>
          </a:p>
          <a:p>
            <a:pPr marL="706493" lvl="2" indent="-180731" eaLnBrk="0" fontAlgn="base" hangingPunct="0">
              <a:lnSpc>
                <a:spcPct val="90000"/>
              </a:lnSpc>
              <a:spcBef>
                <a:spcPct val="20000"/>
              </a:spcBef>
              <a:spcAft>
                <a:spcPct val="0"/>
              </a:spcAft>
              <a:buFont typeface="Arial" pitchFamily="34" charset="0"/>
              <a:buChar char="–"/>
            </a:pPr>
            <a:r>
              <a:rPr lang="en-US" sz="1000" dirty="0">
                <a:solidFill>
                  <a:srgbClr val="000000"/>
                </a:solidFill>
                <a:latin typeface="Arial" pitchFamily="34" charset="0"/>
              </a:rPr>
              <a:t>An ex-spouse is still listed when the owner intends the assets to pass elsewhere.</a:t>
            </a:r>
          </a:p>
          <a:p>
            <a:pPr marL="706493" lvl="2" indent="-180731" eaLnBrk="0" fontAlgn="base" hangingPunct="0">
              <a:lnSpc>
                <a:spcPct val="90000"/>
              </a:lnSpc>
              <a:spcBef>
                <a:spcPct val="20000"/>
              </a:spcBef>
              <a:spcAft>
                <a:spcPct val="0"/>
              </a:spcAft>
              <a:buFont typeface="Arial" pitchFamily="34" charset="0"/>
              <a:buChar char="–"/>
            </a:pPr>
            <a:r>
              <a:rPr lang="en-US" sz="1000" dirty="0">
                <a:solidFill>
                  <a:srgbClr val="000000"/>
                </a:solidFill>
                <a:latin typeface="Arial" pitchFamily="34" charset="0"/>
              </a:rPr>
              <a:t>A beneficiary is deceased.</a:t>
            </a: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does not match with current estate plan </a:t>
            </a:r>
          </a:p>
          <a:p>
            <a:pPr marL="359819" lvl="1" indent="-175802" eaLnBrk="0" fontAlgn="base" hangingPunct="0">
              <a:lnSpc>
                <a:spcPct val="90000"/>
              </a:lnSpc>
              <a:spcBef>
                <a:spcPct val="20000"/>
              </a:spcBef>
              <a:spcAft>
                <a:spcPct val="0"/>
              </a:spcAft>
              <a:buFont typeface="Wingdings" pitchFamily="2" charset="2"/>
              <a:buChar char="§"/>
            </a:pPr>
            <a:endParaRPr lang="en-US" sz="1000" dirty="0">
              <a:solidFill>
                <a:srgbClr val="000000"/>
              </a:solidFill>
              <a:latin typeface="Arial" pitchFamily="34" charset="0"/>
            </a:endParaRPr>
          </a:p>
          <a:p>
            <a:pPr eaLnBrk="0" fontAlgn="base" hangingPunct="0">
              <a:lnSpc>
                <a:spcPct val="90000"/>
              </a:lnSpc>
              <a:spcBef>
                <a:spcPct val="20000"/>
              </a:spcBef>
              <a:spcAft>
                <a:spcPts val="621"/>
              </a:spcAft>
            </a:pPr>
            <a:r>
              <a:rPr lang="en-US" sz="1000" dirty="0">
                <a:solidFill>
                  <a:srgbClr val="000000"/>
                </a:solidFill>
                <a:latin typeface="Arial" pitchFamily="34" charset="0"/>
              </a:rPr>
              <a:t>One of the best ways to keep beneficiary designations current is to review them regularly. Here are several good times:</a:t>
            </a: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annually</a:t>
            </a: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marriage</a:t>
            </a: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birth</a:t>
            </a: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divorce</a:t>
            </a: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death</a:t>
            </a:r>
          </a:p>
          <a:p>
            <a:pPr marL="359819" lvl="1" indent="-175802" eaLnBrk="0" fontAlgn="base" hangingPunct="0">
              <a:lnSpc>
                <a:spcPct val="90000"/>
              </a:lnSpc>
              <a:spcBef>
                <a:spcPct val="20000"/>
              </a:spcBef>
              <a:spcAft>
                <a:spcPct val="0"/>
              </a:spcAft>
              <a:buFont typeface="Wingdings" pitchFamily="2" charset="2"/>
              <a:buChar char="§"/>
            </a:pPr>
            <a:r>
              <a:rPr lang="en-US" sz="1000" dirty="0">
                <a:solidFill>
                  <a:srgbClr val="000000"/>
                </a:solidFill>
                <a:latin typeface="Arial" pitchFamily="34" charset="0"/>
              </a:rPr>
              <a:t>retirement</a:t>
            </a:r>
          </a:p>
        </p:txBody>
      </p:sp>
      <p:sp>
        <p:nvSpPr>
          <p:cNvPr id="4" name="Slide Number Placeholder 3"/>
          <p:cNvSpPr>
            <a:spLocks noGrp="1"/>
          </p:cNvSpPr>
          <p:nvPr>
            <p:ph type="sldNum" sz="quarter" idx="10"/>
          </p:nvPr>
        </p:nvSpPr>
        <p:spPr/>
        <p:txBody>
          <a:bodyPr/>
          <a:lstStyle/>
          <a:p>
            <a:fld id="{179C1881-88C7-4F50-809A-025228E3C159}" type="slidenum">
              <a:rPr lang="en-US" smtClean="0"/>
              <a:pPr/>
              <a:t>4</a:t>
            </a:fld>
            <a:endParaRPr lang="en-US" dirty="0"/>
          </a:p>
        </p:txBody>
      </p:sp>
    </p:spTree>
    <p:extLst>
      <p:ext uri="{BB962C8B-B14F-4D97-AF65-F5344CB8AC3E}">
        <p14:creationId xmlns:p14="http://schemas.microsoft.com/office/powerpoint/2010/main" val="1017409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eaLnBrk="0" fontAlgn="base" hangingPunct="0">
              <a:lnSpc>
                <a:spcPct val="90000"/>
              </a:lnSpc>
              <a:spcBef>
                <a:spcPct val="20000"/>
              </a:spcBef>
              <a:spcAft>
                <a:spcPct val="0"/>
              </a:spcAft>
            </a:pPr>
            <a:r>
              <a:rPr lang="en-US" dirty="0">
                <a:solidFill>
                  <a:srgbClr val="000000"/>
                </a:solidFill>
                <a:latin typeface="Arial" pitchFamily="34" charset="0"/>
              </a:rPr>
              <a:t>3. The number-three IRA mistake is inappropriate spousal rollovers.</a:t>
            </a:r>
          </a:p>
          <a:p>
            <a:pPr lvl="0" eaLnBrk="0" fontAlgn="base" hangingPunct="0">
              <a:lnSpc>
                <a:spcPct val="90000"/>
              </a:lnSpc>
              <a:spcBef>
                <a:spcPct val="20000"/>
              </a:spcBef>
              <a:spcAft>
                <a:spcPct val="0"/>
              </a:spcAft>
            </a:pPr>
            <a:endParaRPr lang="en-US" dirty="0">
              <a:solidFill>
                <a:srgbClr val="000000"/>
              </a:solidFill>
              <a:latin typeface="Arial" pitchFamily="34" charset="0"/>
            </a:endParaRPr>
          </a:p>
          <a:p>
            <a:pPr eaLnBrk="0" fontAlgn="base" hangingPunct="0">
              <a:lnSpc>
                <a:spcPct val="90000"/>
              </a:lnSpc>
              <a:spcBef>
                <a:spcPct val="20000"/>
              </a:spcBef>
              <a:spcAft>
                <a:spcPts val="621"/>
              </a:spcAft>
            </a:pPr>
            <a:r>
              <a:rPr lang="en-US" dirty="0">
                <a:solidFill>
                  <a:srgbClr val="000000"/>
                </a:solidFill>
                <a:latin typeface="Arial" pitchFamily="34" charset="0"/>
              </a:rPr>
              <a:t>A unique characteristic of a spousal beneficiary on an IRA is that the spouse has the ability upon the IRA owner’s death to “roll over” the IRA into his or her own name (and in many cases this is a good solution). It’s not always a good idea though. Some reasons to consider not rolling over (or not rolling over right away) include the following:</a:t>
            </a:r>
          </a:p>
          <a:p>
            <a:pPr marL="319683" indent="-177729" eaLnBrk="0" fontAlgn="base" hangingPunct="0">
              <a:lnSpc>
                <a:spcPct val="90000"/>
              </a:lnSpc>
              <a:spcBef>
                <a:spcPct val="20000"/>
              </a:spcBef>
              <a:spcAft>
                <a:spcPct val="0"/>
              </a:spcAft>
              <a:buFont typeface="Wingdings" panose="05000000000000000000" pitchFamily="2" charset="2"/>
              <a:buChar char="§"/>
            </a:pPr>
            <a:r>
              <a:rPr lang="en-US" dirty="0">
                <a:solidFill>
                  <a:srgbClr val="000000"/>
                </a:solidFill>
                <a:latin typeface="Arial" pitchFamily="34" charset="0"/>
              </a:rPr>
              <a:t>The surviving spouse is older than 70½ and the deceased spouse was not. In this case, rolling over would immediately subject the surviving spouse to required minimum distributions instead of the spouse being able to wait until the owner would have reached age 70½.</a:t>
            </a:r>
          </a:p>
          <a:p>
            <a:pPr marL="319683" indent="-177729" eaLnBrk="0" fontAlgn="base" hangingPunct="0">
              <a:lnSpc>
                <a:spcPct val="90000"/>
              </a:lnSpc>
              <a:spcBef>
                <a:spcPct val="20000"/>
              </a:spcBef>
              <a:spcAft>
                <a:spcPct val="0"/>
              </a:spcAft>
              <a:buFont typeface="Wingdings" panose="05000000000000000000" pitchFamily="2" charset="2"/>
              <a:buChar char="§"/>
            </a:pPr>
            <a:r>
              <a:rPr lang="en-US" dirty="0">
                <a:solidFill>
                  <a:srgbClr val="000000"/>
                </a:solidFill>
                <a:latin typeface="Arial" pitchFamily="34" charset="0"/>
              </a:rPr>
              <a:t>The surviving spouse is under age 59½ and needs to take income from the IRA. If the IRA is rolled over, distributions will be subject to the 10% early distribution penalty. The penalty would not apply if the surviving spouse took distributions as a beneficiary from the owner’s IRA. </a:t>
            </a:r>
          </a:p>
          <a:p>
            <a:pPr marL="319683" indent="-177729" eaLnBrk="0" fontAlgn="base" hangingPunct="0">
              <a:lnSpc>
                <a:spcPct val="90000"/>
              </a:lnSpc>
              <a:spcBef>
                <a:spcPct val="20000"/>
              </a:spcBef>
              <a:spcAft>
                <a:spcPct val="0"/>
              </a:spcAft>
              <a:buFont typeface="Wingdings" panose="05000000000000000000" pitchFamily="2" charset="2"/>
              <a:buChar char="§"/>
            </a:pPr>
            <a:r>
              <a:rPr lang="en-US" dirty="0">
                <a:solidFill>
                  <a:srgbClr val="000000"/>
                </a:solidFill>
                <a:latin typeface="Arial" pitchFamily="34" charset="0"/>
              </a:rPr>
              <a:t>The surviving spouse wishes to disclaim all or part of the IRA. If the IRA has been rolled over, it can’t be disclaimed. If the beneficiary disclaims part or all of the IRA, the disclaimed IRA assets pass as if the disclaiming beneficiary had never been named. Beneficiaries who disclaim have NO say where IRA assets go. Assets will pass as provided for in the owner’s beneficiary designation, in the IRA document or per state law. </a:t>
            </a:r>
          </a:p>
          <a:p>
            <a:pPr lvl="0" eaLnBrk="0" fontAlgn="base" hangingPunct="0">
              <a:lnSpc>
                <a:spcPct val="90000"/>
              </a:lnSpc>
              <a:spcBef>
                <a:spcPct val="20000"/>
              </a:spcBef>
              <a:spcAft>
                <a:spcPct val="0"/>
              </a:spcAft>
            </a:pPr>
            <a:endParaRPr lang="en-US" dirty="0">
              <a:solidFill>
                <a:srgbClr val="000000"/>
              </a:solidFill>
              <a:latin typeface="Arial" pitchFamily="34" charset="0"/>
            </a:endParaRPr>
          </a:p>
          <a:p>
            <a:pPr lvl="0" eaLnBrk="0" fontAlgn="base" hangingPunct="0">
              <a:lnSpc>
                <a:spcPct val="90000"/>
              </a:lnSpc>
              <a:spcBef>
                <a:spcPct val="20000"/>
              </a:spcBef>
              <a:spcAft>
                <a:spcPct val="0"/>
              </a:spcAft>
            </a:pPr>
            <a:r>
              <a:rPr lang="en-US" dirty="0">
                <a:solidFill>
                  <a:srgbClr val="000000"/>
                </a:solidFill>
                <a:latin typeface="Arial" pitchFamily="34" charset="0"/>
              </a:rPr>
              <a:t>All of these scenarios involve choices that may seem complicated to investors. You should speak with a qualified professional when making investment decisions.</a:t>
            </a:r>
          </a:p>
          <a:p>
            <a:endParaRPr lang="en-US" dirty="0"/>
          </a:p>
        </p:txBody>
      </p:sp>
      <p:sp>
        <p:nvSpPr>
          <p:cNvPr id="4" name="Slide Number Placeholder 3"/>
          <p:cNvSpPr>
            <a:spLocks noGrp="1"/>
          </p:cNvSpPr>
          <p:nvPr>
            <p:ph type="sldNum" sz="quarter" idx="10"/>
          </p:nvPr>
        </p:nvSpPr>
        <p:spPr/>
        <p:txBody>
          <a:bodyPr/>
          <a:lstStyle/>
          <a:p>
            <a:fld id="{179C1881-88C7-4F50-809A-025228E3C159}" type="slidenum">
              <a:rPr lang="en-US" smtClean="0"/>
              <a:pPr/>
              <a:t>5</a:t>
            </a:fld>
            <a:endParaRPr lang="en-US" dirty="0"/>
          </a:p>
        </p:txBody>
      </p:sp>
    </p:spTree>
    <p:extLst>
      <p:ext uri="{BB962C8B-B14F-4D97-AF65-F5344CB8AC3E}">
        <p14:creationId xmlns:p14="http://schemas.microsoft.com/office/powerpoint/2010/main" val="2850845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r>
              <a:rPr lang="en-US" sz="1200" b="0" kern="1200" dirty="0">
                <a:solidFill>
                  <a:schemeClr val="tx1"/>
                </a:solidFill>
                <a:effectLst/>
                <a:latin typeface="+mn-lt"/>
                <a:ea typeface="+mn-ea"/>
                <a:cs typeface="+mn-cs"/>
              </a:rPr>
              <a:t>4. You can move funds between IRAs in two ways: An indirect rollover and trustee to trustee transfer.  A "direct rollover" is from a non-IRA to an IRA or another non-IRA.  Trustee to trustee transfers are allowed for beneficiaries.  </a:t>
            </a:r>
            <a:br>
              <a:rPr lang="en-US" sz="1200" b="0" kern="1200" dirty="0">
                <a:solidFill>
                  <a:schemeClr val="tx1"/>
                </a:solidFill>
                <a:effectLst/>
                <a:latin typeface="+mn-lt"/>
                <a:ea typeface="+mn-ea"/>
                <a:cs typeface="+mn-cs"/>
              </a:rPr>
            </a:br>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an indirect rollover the account owner takes receipt of a distribution and then re-deposits it to another (or the same) eligible retirement plan within 60 days. Keep in mind you can only do an indirect rollover between IRAs once in a 12 month period. A direct transfer occurs when a distribution occurs electronically by one trustee transferring the assets directly to a new trustee or through a check sent to the account owner but payable to the new trustee/financial institution for the benefit of (FBO) the client’s account.   “Transfers” occur when an IRA owner directs a financial institution to move his or her assets to another IRA of the same type in a trustee-to-trustee transfer. </a:t>
            </a:r>
          </a:p>
          <a:p>
            <a:pPr marL="228539" indent="-228539"/>
            <a:endParaRPr lang="en-US" dirty="0">
              <a:latin typeface="Arial" pitchFamily="34" charset="0"/>
              <a:cs typeface="Arial" pitchFamily="34" charset="0"/>
            </a:endParaRPr>
          </a:p>
          <a:p>
            <a:pPr marL="228539" indent="-228539"/>
            <a:r>
              <a:rPr lang="en-US" dirty="0">
                <a:latin typeface="Arial" pitchFamily="34" charset="0"/>
                <a:cs typeface="Arial" pitchFamily="34" charset="0"/>
              </a:rPr>
              <a:t>	</a:t>
            </a:r>
          </a:p>
        </p:txBody>
      </p:sp>
      <p:sp>
        <p:nvSpPr>
          <p:cNvPr id="4" name="Slide Number Placeholder 3"/>
          <p:cNvSpPr>
            <a:spLocks noGrp="1"/>
          </p:cNvSpPr>
          <p:nvPr>
            <p:ph type="sldNum" sz="quarter" idx="10"/>
          </p:nvPr>
        </p:nvSpPr>
        <p:spPr/>
        <p:txBody>
          <a:bodyPr/>
          <a:lstStyle/>
          <a:p>
            <a:fld id="{179C1881-88C7-4F50-809A-025228E3C159}" type="slidenum">
              <a:rPr lang="en-US" smtClean="0"/>
              <a:pPr/>
              <a:t>6</a:t>
            </a:fld>
            <a:endParaRPr lang="en-US" dirty="0"/>
          </a:p>
        </p:txBody>
      </p:sp>
    </p:spTree>
    <p:extLst>
      <p:ext uri="{BB962C8B-B14F-4D97-AF65-F5344CB8AC3E}">
        <p14:creationId xmlns:p14="http://schemas.microsoft.com/office/powerpoint/2010/main" val="833391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lvl="0" eaLnBrk="0" fontAlgn="base" hangingPunct="0">
              <a:lnSpc>
                <a:spcPct val="90000"/>
              </a:lnSpc>
              <a:spcBef>
                <a:spcPct val="20000"/>
              </a:spcBef>
              <a:spcAft>
                <a:spcPct val="0"/>
              </a:spcAft>
            </a:pPr>
            <a:r>
              <a:rPr lang="en-US" dirty="0">
                <a:solidFill>
                  <a:srgbClr val="000000"/>
                </a:solidFill>
                <a:latin typeface="Arial" pitchFamily="34" charset="0"/>
              </a:rPr>
              <a:t>5. The number-five IRA mistake is rolling low-cost-basis company stock into an IRA, which can eliminate your ability to use a tax treatment called net unrealized appreciation (NUA)</a:t>
            </a:r>
            <a:r>
              <a:rPr lang="en-US" b="1" dirty="0">
                <a:solidFill>
                  <a:srgbClr val="000000"/>
                </a:solidFill>
                <a:latin typeface="Arial" pitchFamily="34" charset="0"/>
              </a:rPr>
              <a:t>.</a:t>
            </a:r>
            <a:br>
              <a:rPr lang="en-US" b="1" dirty="0">
                <a:solidFill>
                  <a:srgbClr val="000000"/>
                </a:solidFill>
                <a:latin typeface="Arial" pitchFamily="34" charset="0"/>
              </a:rPr>
            </a:br>
            <a:endParaRPr lang="en-US" b="1" dirty="0">
              <a:solidFill>
                <a:srgbClr val="000000"/>
              </a:solidFill>
              <a:latin typeface="Arial" pitchFamily="34" charset="0"/>
            </a:endParaRPr>
          </a:p>
          <a:p>
            <a:pPr lvl="0" eaLnBrk="0" fontAlgn="base" hangingPunct="0">
              <a:lnSpc>
                <a:spcPct val="90000"/>
              </a:lnSpc>
              <a:spcBef>
                <a:spcPct val="20000"/>
              </a:spcBef>
              <a:spcAft>
                <a:spcPct val="0"/>
              </a:spcAft>
            </a:pPr>
            <a:r>
              <a:rPr lang="en-US" dirty="0">
                <a:solidFill>
                  <a:srgbClr val="000000"/>
                </a:solidFill>
                <a:latin typeface="Arial" pitchFamily="34" charset="0"/>
              </a:rPr>
              <a:t>Distributions from a qualified plan, such as a 401(k), are generally taxed as ordinary income. If a portion of your 401(k) is invested in company stock and it is rolled into an IRA, future distributions will be taxed as ordinary income. However, the IRS allows distributions of company stock to be taxed at the capital gains tax rate instead. Here's how it works.</a:t>
            </a:r>
          </a:p>
          <a:p>
            <a:pPr lvl="0" eaLnBrk="0" fontAlgn="base" hangingPunct="0">
              <a:lnSpc>
                <a:spcPct val="90000"/>
              </a:lnSpc>
              <a:spcBef>
                <a:spcPct val="20000"/>
              </a:spcBef>
              <a:spcAft>
                <a:spcPct val="0"/>
              </a:spcAft>
            </a:pPr>
            <a:endParaRPr lang="en-US" dirty="0">
              <a:solidFill>
                <a:srgbClr val="000000"/>
              </a:solidFill>
              <a:latin typeface="Arial" pitchFamily="34" charset="0"/>
            </a:endParaRPr>
          </a:p>
          <a:p>
            <a:pPr lvl="0" eaLnBrk="0" fontAlgn="base" hangingPunct="0">
              <a:lnSpc>
                <a:spcPct val="90000"/>
              </a:lnSpc>
              <a:spcBef>
                <a:spcPct val="20000"/>
              </a:spcBef>
              <a:spcAft>
                <a:spcPct val="0"/>
              </a:spcAft>
            </a:pPr>
            <a:r>
              <a:rPr lang="en-US" dirty="0">
                <a:solidFill>
                  <a:srgbClr val="000000"/>
                </a:solidFill>
                <a:latin typeface="Arial" pitchFamily="34" charset="0"/>
              </a:rPr>
              <a:t>If the company stock is taken as a lump-sum distribution and deposited into a regular (non-IRA) brokerage account only, the cost basis of the stock is taxed as income at income tax rates. (Note: The lump-sum distribution must be taken as stock, not cash, and long-term capital gains are typically taxed at a lower rate than ordinary income.) The unrealized capital appreciation (the difference between the cost basis and current fair market value) is not taxed until the stock is sold, and it will be taxed as long-term capital gains. Cost basis is the amount the qualified plan pays to purchase the employer securities over the period of years that the retiree is a participant in the plan.</a:t>
            </a:r>
          </a:p>
          <a:p>
            <a:pPr lvl="0" eaLnBrk="0" fontAlgn="base" hangingPunct="0">
              <a:lnSpc>
                <a:spcPct val="90000"/>
              </a:lnSpc>
              <a:spcBef>
                <a:spcPct val="20000"/>
              </a:spcBef>
              <a:spcAft>
                <a:spcPct val="0"/>
              </a:spcAft>
            </a:pPr>
            <a:endParaRPr lang="en-US" dirty="0">
              <a:solidFill>
                <a:srgbClr val="000000"/>
              </a:solidFill>
              <a:latin typeface="Arial" pitchFamily="34" charset="0"/>
            </a:endParaRPr>
          </a:p>
          <a:p>
            <a:pPr defTabSz="945829" eaLnBrk="0" fontAlgn="base" hangingPunct="0">
              <a:lnSpc>
                <a:spcPct val="90000"/>
              </a:lnSpc>
              <a:spcBef>
                <a:spcPct val="20000"/>
              </a:spcBef>
              <a:spcAft>
                <a:spcPct val="0"/>
              </a:spcAft>
            </a:pPr>
            <a:r>
              <a:rPr lang="en-US" dirty="0">
                <a:solidFill>
                  <a:srgbClr val="000000"/>
                </a:solidFill>
                <a:latin typeface="Arial" pitchFamily="34" charset="0"/>
              </a:rPr>
              <a:t>Both employer plans and Rollover IRAs may involve fees and investment-related expenses.  In some cases, an employer may pay for the plan's administrative expenses and provide additional levels of service when compared to an IRA.  For assistance in determining if a rollover to an IRA is appropriate for you, consult your financial advisor.</a:t>
            </a:r>
          </a:p>
          <a:p>
            <a:pPr defTabSz="945829" eaLnBrk="0" fontAlgn="base" hangingPunct="0">
              <a:lnSpc>
                <a:spcPct val="90000"/>
              </a:lnSpc>
              <a:spcBef>
                <a:spcPct val="20000"/>
              </a:spcBef>
              <a:spcAft>
                <a:spcPct val="0"/>
              </a:spcAft>
            </a:pPr>
            <a:endParaRPr lang="en-US" dirty="0">
              <a:solidFill>
                <a:srgbClr val="000000"/>
              </a:solidFill>
              <a:latin typeface="Arial" pitchFamily="34" charset="0"/>
            </a:endParaRPr>
          </a:p>
          <a:p>
            <a:pPr defTabSz="945829" eaLnBrk="0" fontAlgn="base" hangingPunct="0">
              <a:lnSpc>
                <a:spcPct val="90000"/>
              </a:lnSpc>
              <a:spcBef>
                <a:spcPct val="20000"/>
              </a:spcBef>
              <a:spcAft>
                <a:spcPct val="0"/>
              </a:spcAft>
            </a:pPr>
            <a:r>
              <a:rPr lang="en-US" dirty="0">
                <a:solidFill>
                  <a:srgbClr val="000000"/>
                </a:solidFill>
                <a:latin typeface="Arial" pitchFamily="34" charset="0"/>
              </a:rPr>
              <a:t>Talking to your tax and financial advisors before taking a distribution can help you avoid mistakes. There are very specific rules you need to follow to take advantage of NUA.</a:t>
            </a: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179C1881-88C7-4F50-809A-025228E3C159}" type="slidenum">
              <a:rPr lang="en-US" smtClean="0"/>
              <a:pPr/>
              <a:t>7</a:t>
            </a:fld>
            <a:endParaRPr lang="en-US" dirty="0"/>
          </a:p>
        </p:txBody>
      </p:sp>
    </p:spTree>
    <p:extLst>
      <p:ext uri="{BB962C8B-B14F-4D97-AF65-F5344CB8AC3E}">
        <p14:creationId xmlns:p14="http://schemas.microsoft.com/office/powerpoint/2010/main" val="2626586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lvl="0" eaLnBrk="0" fontAlgn="base" hangingPunct="0">
              <a:lnSpc>
                <a:spcPct val="90000"/>
              </a:lnSpc>
              <a:spcBef>
                <a:spcPct val="20000"/>
              </a:spcBef>
              <a:spcAft>
                <a:spcPct val="0"/>
              </a:spcAft>
              <a:buClr>
                <a:srgbClr val="000000"/>
              </a:buClr>
            </a:pPr>
            <a:r>
              <a:rPr lang="en-US" sz="1600" dirty="0">
                <a:solidFill>
                  <a:srgbClr val="000000"/>
                </a:solidFill>
                <a:latin typeface="Arial" pitchFamily="34" charset="0"/>
              </a:rPr>
              <a:t>6. Not taking advantage of a Roth IRA when appropriate.</a:t>
            </a:r>
            <a:endParaRPr lang="en-US" sz="1600" b="1" dirty="0">
              <a:solidFill>
                <a:srgbClr val="000000"/>
              </a:solidFill>
              <a:latin typeface="Arial" pitchFamily="34" charset="0"/>
            </a:endParaRPr>
          </a:p>
          <a:p>
            <a:pPr lvl="0" eaLnBrk="0" fontAlgn="base" hangingPunct="0">
              <a:lnSpc>
                <a:spcPct val="90000"/>
              </a:lnSpc>
              <a:spcBef>
                <a:spcPct val="20000"/>
              </a:spcBef>
              <a:spcAft>
                <a:spcPct val="0"/>
              </a:spcAft>
              <a:buClr>
                <a:srgbClr val="000000"/>
              </a:buClr>
            </a:pPr>
            <a:endParaRPr lang="en-US" sz="1600" b="1" dirty="0">
              <a:solidFill>
                <a:srgbClr val="000000"/>
              </a:solidFill>
              <a:latin typeface="Arial" pitchFamily="34" charset="0"/>
            </a:endParaRPr>
          </a:p>
          <a:p>
            <a:pPr defTabSz="945829" eaLnBrk="0" fontAlgn="base" hangingPunct="0">
              <a:lnSpc>
                <a:spcPct val="90000"/>
              </a:lnSpc>
              <a:spcBef>
                <a:spcPct val="20000"/>
              </a:spcBef>
              <a:spcAft>
                <a:spcPct val="0"/>
              </a:spcAft>
              <a:buClr>
                <a:srgbClr val="000000"/>
              </a:buClr>
            </a:pPr>
            <a:r>
              <a:rPr lang="en-US" sz="1600" dirty="0">
                <a:solidFill>
                  <a:srgbClr val="000000"/>
                </a:solidFill>
                <a:latin typeface="Arial" pitchFamily="34" charset="0"/>
              </a:rPr>
              <a:t>A  Roth IRA is almost a traditional IRA in reverse. A traditional IRA can lower your taxable income now but is generally taxable in retirement. A Roth won’t decrease your taxable income now but can be federally tax free in retirement.</a:t>
            </a:r>
            <a:r>
              <a:rPr lang="en-US" sz="1600" b="1" dirty="0">
                <a:solidFill>
                  <a:srgbClr val="000000"/>
                </a:solidFill>
                <a:latin typeface="Arial" pitchFamily="34" charset="0"/>
              </a:rPr>
              <a:t>*</a:t>
            </a:r>
          </a:p>
          <a:p>
            <a:pPr lvl="0" eaLnBrk="0" fontAlgn="base" hangingPunct="0">
              <a:lnSpc>
                <a:spcPct val="90000"/>
              </a:lnSpc>
              <a:spcBef>
                <a:spcPct val="20000"/>
              </a:spcBef>
              <a:spcAft>
                <a:spcPct val="0"/>
              </a:spcAft>
              <a:buClr>
                <a:srgbClr val="000000"/>
              </a:buClr>
            </a:pPr>
            <a:endParaRPr lang="en-US" sz="1600" dirty="0">
              <a:solidFill>
                <a:srgbClr val="000000"/>
              </a:solidFill>
              <a:latin typeface="Arial" pitchFamily="34" charset="0"/>
            </a:endParaRPr>
          </a:p>
          <a:p>
            <a:pPr lvl="0" eaLnBrk="0" fontAlgn="base" hangingPunct="0">
              <a:lnSpc>
                <a:spcPct val="90000"/>
              </a:lnSpc>
              <a:spcBef>
                <a:spcPct val="20000"/>
              </a:spcBef>
              <a:spcAft>
                <a:spcPct val="0"/>
              </a:spcAft>
              <a:buClr>
                <a:srgbClr val="000000"/>
              </a:buClr>
            </a:pPr>
            <a:r>
              <a:rPr lang="en-US" sz="1600" dirty="0">
                <a:solidFill>
                  <a:srgbClr val="000000"/>
                </a:solidFill>
                <a:latin typeface="Arial" pitchFamily="34" charset="0"/>
              </a:rPr>
              <a:t>A Roth IRA is potentially a valuable retirement resource. Not only are qualified withdrawals federal tax free, but Roth IRA distributions do not impact the taxability of Social Security, and qualifying Roth IRAs pass to beneficiaries federally income tax free.* There are income limits that affect eligibility for a Roth IRA, so be sure to talk over this option with your financial advisor.</a:t>
            </a:r>
          </a:p>
          <a:p>
            <a:pPr lvl="0" eaLnBrk="0" fontAlgn="base" hangingPunct="0">
              <a:lnSpc>
                <a:spcPct val="90000"/>
              </a:lnSpc>
              <a:spcBef>
                <a:spcPct val="20000"/>
              </a:spcBef>
              <a:spcAft>
                <a:spcPct val="0"/>
              </a:spcAft>
              <a:buClr>
                <a:srgbClr val="000000"/>
              </a:buClr>
            </a:pPr>
            <a:endParaRPr lang="en-US" sz="1600" dirty="0">
              <a:solidFill>
                <a:srgbClr val="000000"/>
              </a:solidFill>
              <a:latin typeface="Arial" pitchFamily="34" charset="0"/>
            </a:endParaRPr>
          </a:p>
          <a:p>
            <a:pPr lvl="0" eaLnBrk="0" fontAlgn="base" hangingPunct="0">
              <a:lnSpc>
                <a:spcPct val="90000"/>
              </a:lnSpc>
              <a:spcBef>
                <a:spcPct val="20000"/>
              </a:spcBef>
              <a:spcAft>
                <a:spcPct val="0"/>
              </a:spcAft>
              <a:buClr>
                <a:srgbClr val="000000"/>
              </a:buClr>
            </a:pPr>
            <a:endParaRPr lang="en-US" sz="1600" dirty="0">
              <a:solidFill>
                <a:srgbClr val="000000"/>
              </a:solidFill>
              <a:latin typeface="Arial" pitchFamily="34" charset="0"/>
            </a:endParaRPr>
          </a:p>
          <a:p>
            <a:pPr lvl="0" eaLnBrk="0" fontAlgn="base" hangingPunct="0">
              <a:lnSpc>
                <a:spcPct val="90000"/>
              </a:lnSpc>
              <a:spcBef>
                <a:spcPct val="20000"/>
              </a:spcBef>
              <a:spcAft>
                <a:spcPct val="0"/>
              </a:spcAft>
              <a:buClr>
                <a:srgbClr val="000000"/>
              </a:buClr>
            </a:pPr>
            <a:r>
              <a:rPr lang="en-US" sz="1600" b="1" dirty="0">
                <a:solidFill>
                  <a:srgbClr val="000000"/>
                </a:solidFill>
                <a:latin typeface="Arial Narrow" panose="020B0606020202030204" pitchFamily="34" charset="0"/>
              </a:rPr>
              <a:t>*</a:t>
            </a:r>
            <a:r>
              <a:rPr lang="en-US" sz="1600" dirty="0">
                <a:solidFill>
                  <a:srgbClr val="000000"/>
                </a:solidFill>
                <a:latin typeface="Arial Narrow" panose="020B0606020202030204" pitchFamily="34" charset="0"/>
              </a:rPr>
              <a:t>State tax treatment of Roth distributions may vary by state</a:t>
            </a:r>
          </a:p>
        </p:txBody>
      </p:sp>
      <p:sp>
        <p:nvSpPr>
          <p:cNvPr id="4" name="Slide Number Placeholder 3"/>
          <p:cNvSpPr>
            <a:spLocks noGrp="1"/>
          </p:cNvSpPr>
          <p:nvPr>
            <p:ph type="sldNum" sz="quarter" idx="10"/>
          </p:nvPr>
        </p:nvSpPr>
        <p:spPr/>
        <p:txBody>
          <a:bodyPr/>
          <a:lstStyle/>
          <a:p>
            <a:fld id="{179C1881-88C7-4F50-809A-025228E3C159}" type="slidenum">
              <a:rPr lang="en-US" smtClean="0"/>
              <a:pPr/>
              <a:t>8</a:t>
            </a:fld>
            <a:endParaRPr lang="en-US" dirty="0"/>
          </a:p>
        </p:txBody>
      </p:sp>
    </p:spTree>
    <p:extLst>
      <p:ext uri="{BB962C8B-B14F-4D97-AF65-F5344CB8AC3E}">
        <p14:creationId xmlns:p14="http://schemas.microsoft.com/office/powerpoint/2010/main" val="3086548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eaLnBrk="0" fontAlgn="base" hangingPunct="0">
              <a:lnSpc>
                <a:spcPct val="90000"/>
              </a:lnSpc>
              <a:spcBef>
                <a:spcPct val="20000"/>
              </a:spcBef>
              <a:spcAft>
                <a:spcPct val="0"/>
              </a:spcAft>
            </a:pPr>
            <a:r>
              <a:rPr lang="en-US" sz="1600" dirty="0">
                <a:solidFill>
                  <a:srgbClr val="000000"/>
                </a:solidFill>
                <a:latin typeface="Arial" pitchFamily="34" charset="0"/>
              </a:rPr>
              <a:t>7</a:t>
            </a:r>
            <a:r>
              <a:rPr lang="en-US" sz="1600" dirty="0">
                <a:latin typeface="Arial" pitchFamily="34" charset="0"/>
                <a:cs typeface="Arial" panose="020B0604020202020204" pitchFamily="34" charset="0"/>
              </a:rPr>
              <a:t>. Not maximizing your contribution</a:t>
            </a:r>
          </a:p>
          <a:p>
            <a:pPr lvl="0" eaLnBrk="0" fontAlgn="base" hangingPunct="0">
              <a:lnSpc>
                <a:spcPct val="90000"/>
              </a:lnSpc>
              <a:spcBef>
                <a:spcPct val="20000"/>
              </a:spcBef>
              <a:spcAft>
                <a:spcPct val="0"/>
              </a:spcAft>
            </a:pPr>
            <a:endParaRPr lang="en-US" sz="1600" dirty="0">
              <a:latin typeface="Arial" pitchFamily="34" charset="0"/>
              <a:cs typeface="Arial" panose="020B0604020202020204" pitchFamily="34" charset="0"/>
            </a:endParaRPr>
          </a:p>
          <a:p>
            <a:pPr lvl="0" eaLnBrk="0" fontAlgn="base" hangingPunct="0">
              <a:lnSpc>
                <a:spcPct val="90000"/>
              </a:lnSpc>
              <a:spcBef>
                <a:spcPct val="20000"/>
              </a:spcBef>
              <a:spcAft>
                <a:spcPct val="0"/>
              </a:spcAft>
            </a:pPr>
            <a:r>
              <a:rPr lang="en-US" sz="1600" dirty="0">
                <a:latin typeface="Arial" pitchFamily="34" charset="0"/>
                <a:cs typeface="Arial" panose="020B0604020202020204" pitchFamily="34" charset="0"/>
              </a:rPr>
              <a:t>For the tax year </a:t>
            </a:r>
            <a:r>
              <a:rPr lang="en-US" sz="1600" b="0" dirty="0">
                <a:solidFill>
                  <a:srgbClr val="212126"/>
                </a:solidFill>
                <a:latin typeface="Arial" pitchFamily="34" charset="0"/>
                <a:cs typeface="Arial" panose="020B0604020202020204" pitchFamily="34" charset="0"/>
              </a:rPr>
              <a:t>2019</a:t>
            </a:r>
            <a:r>
              <a:rPr lang="en-US" sz="1600" dirty="0">
                <a:solidFill>
                  <a:srgbClr val="FF0000"/>
                </a:solidFill>
                <a:latin typeface="Arial" pitchFamily="34" charset="0"/>
                <a:cs typeface="Arial" panose="020B0604020202020204" pitchFamily="34" charset="0"/>
              </a:rPr>
              <a:t> </a:t>
            </a:r>
            <a:r>
              <a:rPr lang="en-US" sz="1600" dirty="0">
                <a:latin typeface="Arial" pitchFamily="34" charset="0"/>
                <a:cs typeface="Arial" panose="020B0604020202020204" pitchFamily="34" charset="0"/>
              </a:rPr>
              <a:t>an individual can contribute </a:t>
            </a:r>
            <a:r>
              <a:rPr lang="en-US" sz="1600" b="0" dirty="0">
                <a:solidFill>
                  <a:srgbClr val="212126"/>
                </a:solidFill>
                <a:latin typeface="Arial" pitchFamily="34" charset="0"/>
                <a:cs typeface="Arial" panose="020B0604020202020204" pitchFamily="34" charset="0"/>
              </a:rPr>
              <a:t>$6,000. </a:t>
            </a:r>
          </a:p>
          <a:p>
            <a:pPr lvl="0" eaLnBrk="0" fontAlgn="base" hangingPunct="0">
              <a:lnSpc>
                <a:spcPct val="90000"/>
              </a:lnSpc>
              <a:spcBef>
                <a:spcPct val="20000"/>
              </a:spcBef>
              <a:spcAft>
                <a:spcPct val="0"/>
              </a:spcAft>
            </a:pPr>
            <a:r>
              <a:rPr lang="en-US" sz="1600" dirty="0">
                <a:latin typeface="Arial" pitchFamily="34" charset="0"/>
                <a:cs typeface="Arial" panose="020B0604020202020204" pitchFamily="34" charset="0"/>
              </a:rPr>
              <a:t>Also, many individuals still don’t take advantage of the </a:t>
            </a:r>
            <a:r>
              <a:rPr lang="en-US" sz="1600" b="0" dirty="0">
                <a:solidFill>
                  <a:srgbClr val="212126"/>
                </a:solidFill>
                <a:latin typeface="Arial" pitchFamily="34" charset="0"/>
                <a:cs typeface="Arial" panose="020B0604020202020204" pitchFamily="34" charset="0"/>
              </a:rPr>
              <a:t>$1,000 </a:t>
            </a:r>
            <a:r>
              <a:rPr lang="en-US" sz="1600" dirty="0">
                <a:latin typeface="Arial" pitchFamily="34" charset="0"/>
                <a:cs typeface="Arial" panose="020B0604020202020204" pitchFamily="34" charset="0"/>
              </a:rPr>
              <a:t>catch-up provision, which allows investors over age 50 to make bigger contributions to IRAs. Catch-up contributions are a great opportunity to jump-start a retirement savings plan. </a:t>
            </a:r>
          </a:p>
          <a:p>
            <a:pPr lvl="0" eaLnBrk="0" fontAlgn="base" hangingPunct="0">
              <a:lnSpc>
                <a:spcPct val="90000"/>
              </a:lnSpc>
              <a:spcBef>
                <a:spcPct val="20000"/>
              </a:spcBef>
              <a:spcAft>
                <a:spcPct val="0"/>
              </a:spcAft>
            </a:pPr>
            <a:endParaRPr lang="en-US" sz="1600" dirty="0">
              <a:latin typeface="Arial" pitchFamily="34" charset="0"/>
              <a:cs typeface="Arial" panose="020B0604020202020204" pitchFamily="34" charset="0"/>
            </a:endParaRPr>
          </a:p>
          <a:p>
            <a:pPr lvl="0" eaLnBrk="0" fontAlgn="base" hangingPunct="0">
              <a:lnSpc>
                <a:spcPct val="90000"/>
              </a:lnSpc>
              <a:spcBef>
                <a:spcPct val="20000"/>
              </a:spcBef>
              <a:spcAft>
                <a:spcPct val="0"/>
              </a:spcAft>
            </a:pPr>
            <a:r>
              <a:rPr lang="en-US" sz="1600" dirty="0">
                <a:latin typeface="Arial" pitchFamily="34" charset="0"/>
                <a:cs typeface="Arial" panose="020B0604020202020204" pitchFamily="34" charset="0"/>
              </a:rPr>
              <a:t>Here’s another IRA savings tip: Make IRA contributions early in each year, potentially maximizing the tax-deferred growth of assets over the life of the IRA.</a:t>
            </a:r>
          </a:p>
          <a:p>
            <a:pPr lvl="0" eaLnBrk="0" fontAlgn="base" hangingPunct="0">
              <a:lnSpc>
                <a:spcPct val="90000"/>
              </a:lnSpc>
              <a:spcBef>
                <a:spcPct val="20000"/>
              </a:spcBef>
              <a:spcAft>
                <a:spcPct val="0"/>
              </a:spcAft>
            </a:pPr>
            <a:endParaRPr lang="en-US" sz="1600" dirty="0">
              <a:latin typeface="Arial" pitchFamily="34" charset="0"/>
              <a:cs typeface="Arial" panose="020B0604020202020204" pitchFamily="34" charset="0"/>
            </a:endParaRPr>
          </a:p>
          <a:p>
            <a:pPr lvl="0" eaLnBrk="0" fontAlgn="base" hangingPunct="0">
              <a:lnSpc>
                <a:spcPct val="90000"/>
              </a:lnSpc>
              <a:spcBef>
                <a:spcPct val="20000"/>
              </a:spcBef>
              <a:spcAft>
                <a:spcPct val="0"/>
              </a:spcAft>
              <a:buClr>
                <a:srgbClr val="000000"/>
              </a:buClr>
            </a:pPr>
            <a:r>
              <a:rPr lang="en-US" sz="1600" dirty="0">
                <a:solidFill>
                  <a:srgbClr val="000000"/>
                </a:solidFill>
                <a:latin typeface="Arial" pitchFamily="34" charset="0"/>
              </a:rPr>
              <a:t>Generally April 15</a:t>
            </a:r>
            <a:r>
              <a:rPr lang="en-US" sz="1600" baseline="30000" dirty="0">
                <a:solidFill>
                  <a:srgbClr val="000000"/>
                </a:solidFill>
                <a:latin typeface="Arial" pitchFamily="34" charset="0"/>
              </a:rPr>
              <a:t>th</a:t>
            </a:r>
            <a:r>
              <a:rPr lang="en-US" sz="1600" dirty="0">
                <a:solidFill>
                  <a:srgbClr val="000000"/>
                </a:solidFill>
                <a:latin typeface="Arial" pitchFamily="34" charset="0"/>
              </a:rPr>
              <a:t> is the tax deadline to contribute to your IRA for the prior year.</a:t>
            </a:r>
          </a:p>
          <a:p>
            <a:pPr lvl="0" eaLnBrk="0" fontAlgn="base" hangingPunct="0">
              <a:lnSpc>
                <a:spcPct val="90000"/>
              </a:lnSpc>
              <a:spcBef>
                <a:spcPct val="20000"/>
              </a:spcBef>
              <a:spcAft>
                <a:spcPct val="0"/>
              </a:spcAft>
            </a:pPr>
            <a:endParaRPr lang="en-US" sz="1000" dirty="0">
              <a:solidFill>
                <a:srgbClr val="000000"/>
              </a:solidFill>
              <a:latin typeface="Arial" pitchFamily="34" charset="0"/>
            </a:endParaRPr>
          </a:p>
        </p:txBody>
      </p:sp>
      <p:sp>
        <p:nvSpPr>
          <p:cNvPr id="4" name="Slide Number Placeholder 3"/>
          <p:cNvSpPr>
            <a:spLocks noGrp="1"/>
          </p:cNvSpPr>
          <p:nvPr>
            <p:ph type="sldNum" sz="quarter" idx="10"/>
          </p:nvPr>
        </p:nvSpPr>
        <p:spPr/>
        <p:txBody>
          <a:bodyPr/>
          <a:lstStyle/>
          <a:p>
            <a:fld id="{179C1881-88C7-4F50-809A-025228E3C159}" type="slidenum">
              <a:rPr lang="en-US" smtClean="0"/>
              <a:pPr/>
              <a:t>9</a:t>
            </a:fld>
            <a:endParaRPr lang="en-US" dirty="0"/>
          </a:p>
        </p:txBody>
      </p:sp>
    </p:spTree>
    <p:extLst>
      <p:ext uri="{BB962C8B-B14F-4D97-AF65-F5344CB8AC3E}">
        <p14:creationId xmlns:p14="http://schemas.microsoft.com/office/powerpoint/2010/main" val="12800627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4" name="Picture 23" descr="iStock_000010063506Medium.jpg"/>
          <p:cNvPicPr>
            <a:picLocks/>
          </p:cNvPicPr>
          <p:nvPr userDrawn="1"/>
        </p:nvPicPr>
        <p:blipFill>
          <a:blip r:embed="rId2" cstate="print"/>
          <a:srcRect t="46287" r="35112" b="20908"/>
          <a:stretch>
            <a:fillRect/>
          </a:stretch>
        </p:blipFill>
        <p:spPr>
          <a:xfrm>
            <a:off x="-8419" y="3733794"/>
            <a:ext cx="9152419" cy="3143080"/>
          </a:xfrm>
          <a:prstGeom prst="rect">
            <a:avLst/>
          </a:prstGeom>
        </p:spPr>
      </p:pic>
      <p:sp>
        <p:nvSpPr>
          <p:cNvPr id="2" name="Title 1"/>
          <p:cNvSpPr>
            <a:spLocks noGrp="1"/>
          </p:cNvSpPr>
          <p:nvPr>
            <p:ph type="ctrTitle" hasCustomPrompt="1"/>
          </p:nvPr>
        </p:nvSpPr>
        <p:spPr>
          <a:xfrm>
            <a:off x="344424" y="2095500"/>
            <a:ext cx="8153400" cy="1181100"/>
          </a:xfrm>
          <a:prstGeom prst="rect">
            <a:avLst/>
          </a:prstGeom>
        </p:spPr>
        <p:txBody>
          <a:bodyPr anchor="ctr">
            <a:normAutofit/>
          </a:bodyPr>
          <a:lstStyle>
            <a:lvl1pPr algn="l">
              <a:lnSpc>
                <a:spcPct val="90000"/>
              </a:lnSpc>
              <a:defRPr sz="2800" spc="0">
                <a:solidFill>
                  <a:srgbClr val="960032"/>
                </a:solidFill>
                <a:latin typeface="Arial" pitchFamily="34" charset="0"/>
                <a:cs typeface="Arial" pitchFamily="34" charset="0"/>
              </a:defRPr>
            </a:lvl1pPr>
          </a:lstStyle>
          <a:p>
            <a:r>
              <a:rPr lang="en-US" dirty="0"/>
              <a:t>CLICK TO EDIT MASTER TITLE STYLE</a:t>
            </a:r>
          </a:p>
        </p:txBody>
      </p:sp>
      <p:sp>
        <p:nvSpPr>
          <p:cNvPr id="5" name="Footer Placeholder 4"/>
          <p:cNvSpPr>
            <a:spLocks noGrp="1"/>
          </p:cNvSpPr>
          <p:nvPr>
            <p:ph type="ftr" sz="quarter" idx="11"/>
          </p:nvPr>
        </p:nvSpPr>
        <p:spPr/>
        <p:txBody>
          <a:bodyPr/>
          <a:lstStyle/>
          <a:p>
            <a:endParaRPr lang="en-US" dirty="0"/>
          </a:p>
        </p:txBody>
      </p:sp>
      <p:sp>
        <p:nvSpPr>
          <p:cNvPr id="18" name="Text Placeholder 17"/>
          <p:cNvSpPr>
            <a:spLocks noGrp="1"/>
          </p:cNvSpPr>
          <p:nvPr>
            <p:ph type="body" sz="quarter" idx="13"/>
          </p:nvPr>
        </p:nvSpPr>
        <p:spPr>
          <a:xfrm>
            <a:off x="344424" y="286138"/>
            <a:ext cx="3313176" cy="762000"/>
          </a:xfrm>
          <a:prstGeom prst="rect">
            <a:avLst/>
          </a:prstGeom>
        </p:spPr>
        <p:txBody>
          <a:bodyPr anchor="t">
            <a:normAutofit/>
          </a:bodyPr>
          <a:lstStyle>
            <a:lvl1pPr algn="l" defTabSz="914400" rtl="0" eaLnBrk="1" latinLnBrk="0" hangingPunct="1">
              <a:lnSpc>
                <a:spcPct val="100000"/>
              </a:lnSpc>
              <a:spcBef>
                <a:spcPct val="0"/>
              </a:spcBef>
              <a:spcAft>
                <a:spcPts val="0"/>
              </a:spcAft>
              <a:buNone/>
              <a:defRPr lang="en-US" sz="1600" b="1" kern="1200" spc="0" dirty="0" smtClean="0">
                <a:solidFill>
                  <a:srgbClr val="8A002E"/>
                </a:solidFill>
                <a:latin typeface="Arial" pitchFamily="34" charset="0"/>
                <a:ea typeface="+mj-ea"/>
                <a:cs typeface="Arial" pitchFamily="34" charset="0"/>
              </a:defRPr>
            </a:lvl1pPr>
          </a:lstStyle>
          <a:p>
            <a:pPr lvl="0"/>
            <a:r>
              <a:rPr lang="en-US" dirty="0"/>
              <a:t>Click to edit Master text style</a:t>
            </a:r>
          </a:p>
        </p:txBody>
      </p:sp>
      <p:sp>
        <p:nvSpPr>
          <p:cNvPr id="16" name="Text Placeholder 17"/>
          <p:cNvSpPr>
            <a:spLocks noGrp="1"/>
          </p:cNvSpPr>
          <p:nvPr>
            <p:ph type="body" sz="quarter" idx="14"/>
          </p:nvPr>
        </p:nvSpPr>
        <p:spPr>
          <a:xfrm>
            <a:off x="3816096" y="286138"/>
            <a:ext cx="3313176" cy="762000"/>
          </a:xfrm>
          <a:prstGeom prst="rect">
            <a:avLst/>
          </a:prstGeom>
        </p:spPr>
        <p:txBody>
          <a:bodyPr anchor="t">
            <a:normAutofit/>
          </a:bodyPr>
          <a:lstStyle>
            <a:lvl1pPr algn="l" defTabSz="914400" rtl="0" eaLnBrk="1" latinLnBrk="0" hangingPunct="1">
              <a:lnSpc>
                <a:spcPct val="100000"/>
              </a:lnSpc>
              <a:spcBef>
                <a:spcPct val="0"/>
              </a:spcBef>
              <a:spcAft>
                <a:spcPts val="0"/>
              </a:spcAft>
              <a:buNone/>
              <a:defRPr lang="en-US" sz="1600" b="1" kern="1200" spc="0" dirty="0" smtClean="0">
                <a:solidFill>
                  <a:srgbClr val="8A002E"/>
                </a:solidFill>
                <a:latin typeface="Arial" pitchFamily="34" charset="0"/>
                <a:ea typeface="+mj-ea"/>
                <a:cs typeface="Arial" pitchFamily="34" charset="0"/>
              </a:defRPr>
            </a:lvl1pPr>
          </a:lstStyle>
          <a:p>
            <a:pPr lvl="0"/>
            <a:r>
              <a:rPr lang="en-US" dirty="0"/>
              <a:t>Click to edit Master text style</a:t>
            </a:r>
          </a:p>
        </p:txBody>
      </p:sp>
      <p:grpSp>
        <p:nvGrpSpPr>
          <p:cNvPr id="9" name="Group 8"/>
          <p:cNvGrpSpPr/>
          <p:nvPr userDrawn="1"/>
        </p:nvGrpSpPr>
        <p:grpSpPr>
          <a:xfrm>
            <a:off x="-15240" y="3429000"/>
            <a:ext cx="9235440" cy="790233"/>
            <a:chOff x="-11017" y="3505200"/>
            <a:chExt cx="9165772" cy="790233"/>
          </a:xfrm>
        </p:grpSpPr>
        <p:sp>
          <p:nvSpPr>
            <p:cNvPr id="10" name="Rectangle 9"/>
            <p:cNvSpPr/>
            <p:nvPr/>
          </p:nvSpPr>
          <p:spPr>
            <a:xfrm>
              <a:off x="2743200" y="3657600"/>
              <a:ext cx="23622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21"/>
            <p:cNvGrpSpPr/>
            <p:nvPr/>
          </p:nvGrpSpPr>
          <p:grpSpPr>
            <a:xfrm>
              <a:off x="-11017" y="3505200"/>
              <a:ext cx="9165772" cy="790233"/>
              <a:chOff x="-11017" y="3505200"/>
              <a:chExt cx="9165772" cy="790233"/>
            </a:xfrm>
          </p:grpSpPr>
          <p:sp>
            <p:nvSpPr>
              <p:cNvPr id="13" name="Freeform 12"/>
              <p:cNvSpPr/>
              <p:nvPr/>
            </p:nvSpPr>
            <p:spPr>
              <a:xfrm>
                <a:off x="-11017" y="3524252"/>
                <a:ext cx="2401677" cy="771181"/>
              </a:xfrm>
              <a:custGeom>
                <a:avLst/>
                <a:gdLst>
                  <a:gd name="connsiteX0" fmla="*/ 11017 w 2401677"/>
                  <a:gd name="connsiteY0" fmla="*/ 77118 h 771181"/>
                  <a:gd name="connsiteX1" fmla="*/ 2401677 w 2401677"/>
                  <a:gd name="connsiteY1" fmla="*/ 0 h 771181"/>
                  <a:gd name="connsiteX2" fmla="*/ 2313542 w 2401677"/>
                  <a:gd name="connsiteY2" fmla="*/ 352540 h 771181"/>
                  <a:gd name="connsiteX3" fmla="*/ 0 w 2401677"/>
                  <a:gd name="connsiteY3" fmla="*/ 771181 h 771181"/>
                  <a:gd name="connsiteX4" fmla="*/ 11017 w 2401677"/>
                  <a:gd name="connsiteY4" fmla="*/ 77118 h 7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677" h="771181">
                    <a:moveTo>
                      <a:pt x="11017" y="77118"/>
                    </a:moveTo>
                    <a:lnTo>
                      <a:pt x="2401677" y="0"/>
                    </a:lnTo>
                    <a:lnTo>
                      <a:pt x="2313542" y="352540"/>
                    </a:lnTo>
                    <a:lnTo>
                      <a:pt x="0" y="771181"/>
                    </a:lnTo>
                    <a:lnTo>
                      <a:pt x="11017" y="77118"/>
                    </a:lnTo>
                    <a:close/>
                  </a:path>
                </a:pathLst>
              </a:custGeom>
              <a:solidFill>
                <a:srgbClr val="5913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13"/>
              <p:cNvSpPr/>
              <p:nvPr/>
            </p:nvSpPr>
            <p:spPr>
              <a:xfrm>
                <a:off x="2298795" y="3524252"/>
                <a:ext cx="1059663" cy="616743"/>
              </a:xfrm>
              <a:custGeom>
                <a:avLst/>
                <a:gdLst>
                  <a:gd name="connsiteX0" fmla="*/ 90487 w 1062037"/>
                  <a:gd name="connsiteY0" fmla="*/ 0 h 623887"/>
                  <a:gd name="connsiteX1" fmla="*/ 1042987 w 1062037"/>
                  <a:gd name="connsiteY1" fmla="*/ 409575 h 623887"/>
                  <a:gd name="connsiteX2" fmla="*/ 1062037 w 1062037"/>
                  <a:gd name="connsiteY2" fmla="*/ 623887 h 623887"/>
                  <a:gd name="connsiteX3" fmla="*/ 0 w 1062037"/>
                  <a:gd name="connsiteY3" fmla="*/ 357187 h 623887"/>
                  <a:gd name="connsiteX4" fmla="*/ 90487 w 1062037"/>
                  <a:gd name="connsiteY4" fmla="*/ 0 h 623887"/>
                  <a:gd name="connsiteX0" fmla="*/ 90487 w 1042993"/>
                  <a:gd name="connsiteY0" fmla="*/ 0 h 609600"/>
                  <a:gd name="connsiteX1" fmla="*/ 1042987 w 1042993"/>
                  <a:gd name="connsiteY1" fmla="*/ 409575 h 609600"/>
                  <a:gd name="connsiteX2" fmla="*/ 1042993 w 1042993"/>
                  <a:gd name="connsiteY2" fmla="*/ 609600 h 609600"/>
                  <a:gd name="connsiteX3" fmla="*/ 0 w 1042993"/>
                  <a:gd name="connsiteY3" fmla="*/ 357187 h 609600"/>
                  <a:gd name="connsiteX4" fmla="*/ 90487 w 1042993"/>
                  <a:gd name="connsiteY4" fmla="*/ 0 h 609600"/>
                  <a:gd name="connsiteX0" fmla="*/ 90487 w 1042993"/>
                  <a:gd name="connsiteY0" fmla="*/ 0 h 609600"/>
                  <a:gd name="connsiteX1" fmla="*/ 1042987 w 1042993"/>
                  <a:gd name="connsiteY1" fmla="*/ 409575 h 609600"/>
                  <a:gd name="connsiteX2" fmla="*/ 1042993 w 1042993"/>
                  <a:gd name="connsiteY2" fmla="*/ 609600 h 609600"/>
                  <a:gd name="connsiteX3" fmla="*/ 0 w 1042993"/>
                  <a:gd name="connsiteY3" fmla="*/ 357187 h 609600"/>
                  <a:gd name="connsiteX4" fmla="*/ 90487 w 1042993"/>
                  <a:gd name="connsiteY4" fmla="*/ 0 h 609600"/>
                  <a:gd name="connsiteX0" fmla="*/ 90487 w 1042993"/>
                  <a:gd name="connsiteY0" fmla="*/ 0 h 609600"/>
                  <a:gd name="connsiteX1" fmla="*/ 1042987 w 1042993"/>
                  <a:gd name="connsiteY1" fmla="*/ 409575 h 609600"/>
                  <a:gd name="connsiteX2" fmla="*/ 1042993 w 1042993"/>
                  <a:gd name="connsiteY2" fmla="*/ 609600 h 609600"/>
                  <a:gd name="connsiteX3" fmla="*/ 0 w 1042993"/>
                  <a:gd name="connsiteY3" fmla="*/ 357187 h 609600"/>
                  <a:gd name="connsiteX4" fmla="*/ 90487 w 1042993"/>
                  <a:gd name="connsiteY4" fmla="*/ 0 h 609600"/>
                  <a:gd name="connsiteX0" fmla="*/ 90487 w 1064424"/>
                  <a:gd name="connsiteY0" fmla="*/ 0 h 619125"/>
                  <a:gd name="connsiteX1" fmla="*/ 1042987 w 1064424"/>
                  <a:gd name="connsiteY1" fmla="*/ 409575 h 619125"/>
                  <a:gd name="connsiteX2" fmla="*/ 1064424 w 1064424"/>
                  <a:gd name="connsiteY2" fmla="*/ 619125 h 619125"/>
                  <a:gd name="connsiteX3" fmla="*/ 0 w 1064424"/>
                  <a:gd name="connsiteY3" fmla="*/ 357187 h 619125"/>
                  <a:gd name="connsiteX4" fmla="*/ 90487 w 1064424"/>
                  <a:gd name="connsiteY4" fmla="*/ 0 h 619125"/>
                  <a:gd name="connsiteX0" fmla="*/ 90487 w 1064424"/>
                  <a:gd name="connsiteY0" fmla="*/ 0 h 619125"/>
                  <a:gd name="connsiteX1" fmla="*/ 1042987 w 1064424"/>
                  <a:gd name="connsiteY1" fmla="*/ 409575 h 619125"/>
                  <a:gd name="connsiteX2" fmla="*/ 1064424 w 1064424"/>
                  <a:gd name="connsiteY2" fmla="*/ 619125 h 619125"/>
                  <a:gd name="connsiteX3" fmla="*/ 0 w 1064424"/>
                  <a:gd name="connsiteY3" fmla="*/ 352425 h 619125"/>
                  <a:gd name="connsiteX4" fmla="*/ 90487 w 1064424"/>
                  <a:gd name="connsiteY4" fmla="*/ 0 h 619125"/>
                  <a:gd name="connsiteX0" fmla="*/ 90487 w 1066806"/>
                  <a:gd name="connsiteY0" fmla="*/ 0 h 614362"/>
                  <a:gd name="connsiteX1" fmla="*/ 1042987 w 1066806"/>
                  <a:gd name="connsiteY1" fmla="*/ 409575 h 614362"/>
                  <a:gd name="connsiteX2" fmla="*/ 1066806 w 1066806"/>
                  <a:gd name="connsiteY2" fmla="*/ 614362 h 614362"/>
                  <a:gd name="connsiteX3" fmla="*/ 0 w 1066806"/>
                  <a:gd name="connsiteY3" fmla="*/ 352425 h 614362"/>
                  <a:gd name="connsiteX4" fmla="*/ 90487 w 1066806"/>
                  <a:gd name="connsiteY4" fmla="*/ 0 h 614362"/>
                  <a:gd name="connsiteX0" fmla="*/ 90487 w 1073950"/>
                  <a:gd name="connsiteY0" fmla="*/ 0 h 616743"/>
                  <a:gd name="connsiteX1" fmla="*/ 1042987 w 1073950"/>
                  <a:gd name="connsiteY1" fmla="*/ 409575 h 616743"/>
                  <a:gd name="connsiteX2" fmla="*/ 1073950 w 1073950"/>
                  <a:gd name="connsiteY2" fmla="*/ 616743 h 616743"/>
                  <a:gd name="connsiteX3" fmla="*/ 0 w 1073950"/>
                  <a:gd name="connsiteY3" fmla="*/ 352425 h 616743"/>
                  <a:gd name="connsiteX4" fmla="*/ 90487 w 1073950"/>
                  <a:gd name="connsiteY4" fmla="*/ 0 h 616743"/>
                  <a:gd name="connsiteX0" fmla="*/ 90487 w 1057282"/>
                  <a:gd name="connsiteY0" fmla="*/ 0 h 609599"/>
                  <a:gd name="connsiteX1" fmla="*/ 1042987 w 1057282"/>
                  <a:gd name="connsiteY1" fmla="*/ 409575 h 609599"/>
                  <a:gd name="connsiteX2" fmla="*/ 1057282 w 1057282"/>
                  <a:gd name="connsiteY2" fmla="*/ 609599 h 609599"/>
                  <a:gd name="connsiteX3" fmla="*/ 0 w 1057282"/>
                  <a:gd name="connsiteY3" fmla="*/ 352425 h 609599"/>
                  <a:gd name="connsiteX4" fmla="*/ 90487 w 1057282"/>
                  <a:gd name="connsiteY4" fmla="*/ 0 h 609599"/>
                  <a:gd name="connsiteX0" fmla="*/ 90487 w 1059663"/>
                  <a:gd name="connsiteY0" fmla="*/ 0 h 616743"/>
                  <a:gd name="connsiteX1" fmla="*/ 1042987 w 1059663"/>
                  <a:gd name="connsiteY1" fmla="*/ 409575 h 616743"/>
                  <a:gd name="connsiteX2" fmla="*/ 1059663 w 1059663"/>
                  <a:gd name="connsiteY2" fmla="*/ 616743 h 616743"/>
                  <a:gd name="connsiteX3" fmla="*/ 0 w 1059663"/>
                  <a:gd name="connsiteY3" fmla="*/ 352425 h 616743"/>
                  <a:gd name="connsiteX4" fmla="*/ 90487 w 1059663"/>
                  <a:gd name="connsiteY4" fmla="*/ 0 h 616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9663" h="616743">
                    <a:moveTo>
                      <a:pt x="90487" y="0"/>
                    </a:moveTo>
                    <a:lnTo>
                      <a:pt x="1042987" y="409575"/>
                    </a:lnTo>
                    <a:lnTo>
                      <a:pt x="1059663" y="616743"/>
                    </a:lnTo>
                    <a:lnTo>
                      <a:pt x="0" y="352425"/>
                    </a:lnTo>
                    <a:lnTo>
                      <a:pt x="90487" y="0"/>
                    </a:lnTo>
                    <a:close/>
                  </a:path>
                </a:pathLst>
              </a:custGeom>
              <a:solidFill>
                <a:srgbClr val="C81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14"/>
              <p:cNvSpPr/>
              <p:nvPr/>
            </p:nvSpPr>
            <p:spPr>
              <a:xfrm>
                <a:off x="3341783" y="3505200"/>
                <a:ext cx="5812972" cy="636815"/>
              </a:xfrm>
              <a:custGeom>
                <a:avLst/>
                <a:gdLst>
                  <a:gd name="connsiteX0" fmla="*/ 0 w 5812972"/>
                  <a:gd name="connsiteY0" fmla="*/ 429986 h 636815"/>
                  <a:gd name="connsiteX1" fmla="*/ 5812972 w 5812972"/>
                  <a:gd name="connsiteY1" fmla="*/ 0 h 636815"/>
                  <a:gd name="connsiteX2" fmla="*/ 5802086 w 5812972"/>
                  <a:gd name="connsiteY2" fmla="*/ 457200 h 636815"/>
                  <a:gd name="connsiteX3" fmla="*/ 16329 w 5812972"/>
                  <a:gd name="connsiteY3" fmla="*/ 636815 h 636815"/>
                  <a:gd name="connsiteX4" fmla="*/ 0 w 5812972"/>
                  <a:gd name="connsiteY4" fmla="*/ 429986 h 636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2972" h="636815">
                    <a:moveTo>
                      <a:pt x="0" y="429986"/>
                    </a:moveTo>
                    <a:lnTo>
                      <a:pt x="5812972" y="0"/>
                    </a:lnTo>
                    <a:lnTo>
                      <a:pt x="5802086" y="457200"/>
                    </a:lnTo>
                    <a:lnTo>
                      <a:pt x="16329" y="636815"/>
                    </a:lnTo>
                    <a:lnTo>
                      <a:pt x="0" y="429986"/>
                    </a:lnTo>
                    <a:close/>
                  </a:path>
                </a:pathLst>
              </a:custGeom>
              <a:solidFill>
                <a:srgbClr val="7F1B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37832" y="210112"/>
            <a:ext cx="1746504" cy="739157"/>
          </a:xfrm>
          <a:prstGeom prst="rect">
            <a:avLst/>
          </a:prstGeom>
        </p:spPr>
      </p:pic>
      <p:sp>
        <p:nvSpPr>
          <p:cNvPr id="21" name="Slide Number Placeholder 5"/>
          <p:cNvSpPr>
            <a:spLocks noGrp="1"/>
          </p:cNvSpPr>
          <p:nvPr userDrawn="1">
            <p:ph type="sldNum" sz="quarter" idx="12"/>
          </p:nvPr>
        </p:nvSpPr>
        <p:spPr>
          <a:xfrm>
            <a:off x="6553200" y="6416675"/>
            <a:ext cx="2053276" cy="365125"/>
          </a:xfrm>
          <a:prstGeom prst="rect">
            <a:avLst/>
          </a:prstGeom>
        </p:spPr>
        <p:txBody>
          <a:bodyPr/>
          <a:lstStyle>
            <a:lvl1pPr>
              <a:defRPr sz="800">
                <a:solidFill>
                  <a:schemeClr val="bg1"/>
                </a:solidFill>
              </a:defRPr>
            </a:lvl1pPr>
          </a:lstStyle>
          <a:p>
            <a:r>
              <a:rPr lang="en-US" dirty="0"/>
              <a:t>IRAE-TOPMSTK-PRES-1/15</a:t>
            </a:r>
          </a:p>
          <a:p>
            <a:r>
              <a:rPr lang="en-US" dirty="0"/>
              <a:t>13436.8</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Gray">
    <p:spTree>
      <p:nvGrpSpPr>
        <p:cNvPr id="1" name=""/>
        <p:cNvGrpSpPr/>
        <p:nvPr/>
      </p:nvGrpSpPr>
      <p:grpSpPr>
        <a:xfrm>
          <a:off x="0" y="0"/>
          <a:ext cx="0" cy="0"/>
          <a:chOff x="0" y="0"/>
          <a:chExt cx="0" cy="0"/>
        </a:xfrm>
      </p:grpSpPr>
      <p:pic>
        <p:nvPicPr>
          <p:cNvPr id="17" name="Picture 16" descr="MFS_Template_Designs (2)_Page_05.png"/>
          <p:cNvPicPr>
            <a:picLocks noChangeAspect="1"/>
          </p:cNvPicPr>
          <p:nvPr userDrawn="1"/>
        </p:nvPicPr>
        <p:blipFill>
          <a:blip r:embed="rId2" cstate="print">
            <a:grayscl/>
            <a:lum bright="-10000"/>
          </a:blip>
          <a:srcRect l="20528" t="74742" r="20677" b="16087"/>
          <a:stretch>
            <a:fillRect/>
          </a:stretch>
        </p:blipFill>
        <p:spPr>
          <a:xfrm>
            <a:off x="0" y="4495800"/>
            <a:ext cx="9144000" cy="2362200"/>
          </a:xfrm>
          <a:prstGeom prst="rect">
            <a:avLst/>
          </a:prstGeom>
          <a:solidFill>
            <a:srgbClr val="777777"/>
          </a:solidFill>
        </p:spPr>
      </p:pic>
      <p:sp>
        <p:nvSpPr>
          <p:cNvPr id="2" name="Title 1"/>
          <p:cNvSpPr>
            <a:spLocks noGrp="1"/>
          </p:cNvSpPr>
          <p:nvPr>
            <p:ph type="ctrTitle" hasCustomPrompt="1"/>
          </p:nvPr>
        </p:nvSpPr>
        <p:spPr>
          <a:xfrm>
            <a:off x="344424" y="2095500"/>
            <a:ext cx="8153400" cy="1181100"/>
          </a:xfrm>
          <a:prstGeom prst="rect">
            <a:avLst/>
          </a:prstGeom>
        </p:spPr>
        <p:txBody>
          <a:bodyPr anchor="ctr">
            <a:normAutofit/>
          </a:bodyPr>
          <a:lstStyle>
            <a:lvl1pPr algn="l">
              <a:lnSpc>
                <a:spcPct val="90000"/>
              </a:lnSpc>
              <a:defRPr sz="2800" spc="0">
                <a:solidFill>
                  <a:srgbClr val="960032"/>
                </a:solidFill>
                <a:latin typeface="Arial" pitchFamily="34" charset="0"/>
                <a:cs typeface="Arial" pitchFamily="34" charset="0"/>
              </a:defRPr>
            </a:lvl1pPr>
          </a:lstStyle>
          <a:p>
            <a:r>
              <a:rPr lang="en-US" dirty="0"/>
              <a:t>CLICK TO EDIT MASTER TITLE STYLE</a:t>
            </a:r>
          </a:p>
        </p:txBody>
      </p:sp>
      <p:sp>
        <p:nvSpPr>
          <p:cNvPr id="4" name="Date Placeholder 3"/>
          <p:cNvSpPr>
            <a:spLocks noGrp="1"/>
          </p:cNvSpPr>
          <p:nvPr>
            <p:ph type="dt" sz="half" idx="10"/>
          </p:nvPr>
        </p:nvSpPr>
        <p:spPr/>
        <p:txBody>
          <a:bodyPr/>
          <a:lstStyle/>
          <a:p>
            <a:fld id="{5EFC3B43-8A8B-4631-A00D-1B7107E6CFD4}" type="datetimeFigureOut">
              <a:rPr lang="en-US" smtClean="0"/>
              <a:pPr/>
              <a:t>5/13/2019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00D3EF6-8638-4B93-A79D-7BA2369D3F6C}" type="slidenum">
              <a:rPr lang="en-US" smtClean="0"/>
              <a:pPr/>
              <a:t>‹#›</a:t>
            </a:fld>
            <a:endParaRPr lang="en-US" dirty="0"/>
          </a:p>
        </p:txBody>
      </p:sp>
      <p:sp>
        <p:nvSpPr>
          <p:cNvPr id="18" name="Text Placeholder 17"/>
          <p:cNvSpPr>
            <a:spLocks noGrp="1"/>
          </p:cNvSpPr>
          <p:nvPr>
            <p:ph type="body" sz="quarter" idx="13"/>
          </p:nvPr>
        </p:nvSpPr>
        <p:spPr>
          <a:xfrm>
            <a:off x="344424" y="286138"/>
            <a:ext cx="3313176" cy="762000"/>
          </a:xfrm>
          <a:prstGeom prst="rect">
            <a:avLst/>
          </a:prstGeom>
        </p:spPr>
        <p:txBody>
          <a:bodyPr anchor="t">
            <a:normAutofit/>
          </a:bodyPr>
          <a:lstStyle>
            <a:lvl1pPr algn="l" defTabSz="914400" rtl="0" eaLnBrk="1" latinLnBrk="0" hangingPunct="1">
              <a:lnSpc>
                <a:spcPct val="100000"/>
              </a:lnSpc>
              <a:spcBef>
                <a:spcPct val="0"/>
              </a:spcBef>
              <a:spcAft>
                <a:spcPts val="0"/>
              </a:spcAft>
              <a:buNone/>
              <a:defRPr lang="en-US" sz="1600" b="1" kern="1200" spc="0" dirty="0" smtClean="0">
                <a:solidFill>
                  <a:srgbClr val="8A002E"/>
                </a:solidFill>
                <a:latin typeface="Arial" pitchFamily="34" charset="0"/>
                <a:ea typeface="+mj-ea"/>
                <a:cs typeface="Arial" pitchFamily="34" charset="0"/>
              </a:defRPr>
            </a:lvl1pPr>
          </a:lstStyle>
          <a:p>
            <a:pPr lvl="0"/>
            <a:r>
              <a:rPr lang="en-US" dirty="0"/>
              <a:t>Click to edit Master text style</a:t>
            </a:r>
          </a:p>
        </p:txBody>
      </p:sp>
      <p:grpSp>
        <p:nvGrpSpPr>
          <p:cNvPr id="3" name="Group 8"/>
          <p:cNvGrpSpPr/>
          <p:nvPr userDrawn="1"/>
        </p:nvGrpSpPr>
        <p:grpSpPr>
          <a:xfrm>
            <a:off x="-11017" y="4191000"/>
            <a:ext cx="9165772" cy="790233"/>
            <a:chOff x="-11017" y="3505200"/>
            <a:chExt cx="9165772" cy="790233"/>
          </a:xfrm>
        </p:grpSpPr>
        <p:sp>
          <p:nvSpPr>
            <p:cNvPr id="10" name="Rectangle 9"/>
            <p:cNvSpPr/>
            <p:nvPr/>
          </p:nvSpPr>
          <p:spPr>
            <a:xfrm>
              <a:off x="2743200" y="3657600"/>
              <a:ext cx="23622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21"/>
            <p:cNvGrpSpPr/>
            <p:nvPr/>
          </p:nvGrpSpPr>
          <p:grpSpPr>
            <a:xfrm>
              <a:off x="-11017" y="3505200"/>
              <a:ext cx="9165772" cy="790233"/>
              <a:chOff x="-11017" y="3505200"/>
              <a:chExt cx="9165772" cy="790233"/>
            </a:xfrm>
          </p:grpSpPr>
          <p:sp>
            <p:nvSpPr>
              <p:cNvPr id="13" name="Freeform 12"/>
              <p:cNvSpPr/>
              <p:nvPr/>
            </p:nvSpPr>
            <p:spPr>
              <a:xfrm>
                <a:off x="-11017" y="3524252"/>
                <a:ext cx="2401677" cy="771181"/>
              </a:xfrm>
              <a:custGeom>
                <a:avLst/>
                <a:gdLst>
                  <a:gd name="connsiteX0" fmla="*/ 11017 w 2401677"/>
                  <a:gd name="connsiteY0" fmla="*/ 77118 h 771181"/>
                  <a:gd name="connsiteX1" fmla="*/ 2401677 w 2401677"/>
                  <a:gd name="connsiteY1" fmla="*/ 0 h 771181"/>
                  <a:gd name="connsiteX2" fmla="*/ 2313542 w 2401677"/>
                  <a:gd name="connsiteY2" fmla="*/ 352540 h 771181"/>
                  <a:gd name="connsiteX3" fmla="*/ 0 w 2401677"/>
                  <a:gd name="connsiteY3" fmla="*/ 771181 h 771181"/>
                  <a:gd name="connsiteX4" fmla="*/ 11017 w 2401677"/>
                  <a:gd name="connsiteY4" fmla="*/ 77118 h 7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677" h="771181">
                    <a:moveTo>
                      <a:pt x="11017" y="77118"/>
                    </a:moveTo>
                    <a:lnTo>
                      <a:pt x="2401677" y="0"/>
                    </a:lnTo>
                    <a:lnTo>
                      <a:pt x="2313542" y="352540"/>
                    </a:lnTo>
                    <a:lnTo>
                      <a:pt x="0" y="771181"/>
                    </a:lnTo>
                    <a:lnTo>
                      <a:pt x="11017" y="77118"/>
                    </a:lnTo>
                    <a:close/>
                  </a:path>
                </a:pathLst>
              </a:custGeom>
              <a:solidFill>
                <a:srgbClr val="5913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13"/>
              <p:cNvSpPr/>
              <p:nvPr/>
            </p:nvSpPr>
            <p:spPr>
              <a:xfrm>
                <a:off x="2298795" y="3524252"/>
                <a:ext cx="1059663" cy="616743"/>
              </a:xfrm>
              <a:custGeom>
                <a:avLst/>
                <a:gdLst>
                  <a:gd name="connsiteX0" fmla="*/ 90487 w 1062037"/>
                  <a:gd name="connsiteY0" fmla="*/ 0 h 623887"/>
                  <a:gd name="connsiteX1" fmla="*/ 1042987 w 1062037"/>
                  <a:gd name="connsiteY1" fmla="*/ 409575 h 623887"/>
                  <a:gd name="connsiteX2" fmla="*/ 1062037 w 1062037"/>
                  <a:gd name="connsiteY2" fmla="*/ 623887 h 623887"/>
                  <a:gd name="connsiteX3" fmla="*/ 0 w 1062037"/>
                  <a:gd name="connsiteY3" fmla="*/ 357187 h 623887"/>
                  <a:gd name="connsiteX4" fmla="*/ 90487 w 1062037"/>
                  <a:gd name="connsiteY4" fmla="*/ 0 h 623887"/>
                  <a:gd name="connsiteX0" fmla="*/ 90487 w 1042993"/>
                  <a:gd name="connsiteY0" fmla="*/ 0 h 609600"/>
                  <a:gd name="connsiteX1" fmla="*/ 1042987 w 1042993"/>
                  <a:gd name="connsiteY1" fmla="*/ 409575 h 609600"/>
                  <a:gd name="connsiteX2" fmla="*/ 1042993 w 1042993"/>
                  <a:gd name="connsiteY2" fmla="*/ 609600 h 609600"/>
                  <a:gd name="connsiteX3" fmla="*/ 0 w 1042993"/>
                  <a:gd name="connsiteY3" fmla="*/ 357187 h 609600"/>
                  <a:gd name="connsiteX4" fmla="*/ 90487 w 1042993"/>
                  <a:gd name="connsiteY4" fmla="*/ 0 h 609600"/>
                  <a:gd name="connsiteX0" fmla="*/ 90487 w 1042993"/>
                  <a:gd name="connsiteY0" fmla="*/ 0 h 609600"/>
                  <a:gd name="connsiteX1" fmla="*/ 1042987 w 1042993"/>
                  <a:gd name="connsiteY1" fmla="*/ 409575 h 609600"/>
                  <a:gd name="connsiteX2" fmla="*/ 1042993 w 1042993"/>
                  <a:gd name="connsiteY2" fmla="*/ 609600 h 609600"/>
                  <a:gd name="connsiteX3" fmla="*/ 0 w 1042993"/>
                  <a:gd name="connsiteY3" fmla="*/ 357187 h 609600"/>
                  <a:gd name="connsiteX4" fmla="*/ 90487 w 1042993"/>
                  <a:gd name="connsiteY4" fmla="*/ 0 h 609600"/>
                  <a:gd name="connsiteX0" fmla="*/ 90487 w 1042993"/>
                  <a:gd name="connsiteY0" fmla="*/ 0 h 609600"/>
                  <a:gd name="connsiteX1" fmla="*/ 1042987 w 1042993"/>
                  <a:gd name="connsiteY1" fmla="*/ 409575 h 609600"/>
                  <a:gd name="connsiteX2" fmla="*/ 1042993 w 1042993"/>
                  <a:gd name="connsiteY2" fmla="*/ 609600 h 609600"/>
                  <a:gd name="connsiteX3" fmla="*/ 0 w 1042993"/>
                  <a:gd name="connsiteY3" fmla="*/ 357187 h 609600"/>
                  <a:gd name="connsiteX4" fmla="*/ 90487 w 1042993"/>
                  <a:gd name="connsiteY4" fmla="*/ 0 h 609600"/>
                  <a:gd name="connsiteX0" fmla="*/ 90487 w 1064424"/>
                  <a:gd name="connsiteY0" fmla="*/ 0 h 619125"/>
                  <a:gd name="connsiteX1" fmla="*/ 1042987 w 1064424"/>
                  <a:gd name="connsiteY1" fmla="*/ 409575 h 619125"/>
                  <a:gd name="connsiteX2" fmla="*/ 1064424 w 1064424"/>
                  <a:gd name="connsiteY2" fmla="*/ 619125 h 619125"/>
                  <a:gd name="connsiteX3" fmla="*/ 0 w 1064424"/>
                  <a:gd name="connsiteY3" fmla="*/ 357187 h 619125"/>
                  <a:gd name="connsiteX4" fmla="*/ 90487 w 1064424"/>
                  <a:gd name="connsiteY4" fmla="*/ 0 h 619125"/>
                  <a:gd name="connsiteX0" fmla="*/ 90487 w 1064424"/>
                  <a:gd name="connsiteY0" fmla="*/ 0 h 619125"/>
                  <a:gd name="connsiteX1" fmla="*/ 1042987 w 1064424"/>
                  <a:gd name="connsiteY1" fmla="*/ 409575 h 619125"/>
                  <a:gd name="connsiteX2" fmla="*/ 1064424 w 1064424"/>
                  <a:gd name="connsiteY2" fmla="*/ 619125 h 619125"/>
                  <a:gd name="connsiteX3" fmla="*/ 0 w 1064424"/>
                  <a:gd name="connsiteY3" fmla="*/ 352425 h 619125"/>
                  <a:gd name="connsiteX4" fmla="*/ 90487 w 1064424"/>
                  <a:gd name="connsiteY4" fmla="*/ 0 h 619125"/>
                  <a:gd name="connsiteX0" fmla="*/ 90487 w 1066806"/>
                  <a:gd name="connsiteY0" fmla="*/ 0 h 614362"/>
                  <a:gd name="connsiteX1" fmla="*/ 1042987 w 1066806"/>
                  <a:gd name="connsiteY1" fmla="*/ 409575 h 614362"/>
                  <a:gd name="connsiteX2" fmla="*/ 1066806 w 1066806"/>
                  <a:gd name="connsiteY2" fmla="*/ 614362 h 614362"/>
                  <a:gd name="connsiteX3" fmla="*/ 0 w 1066806"/>
                  <a:gd name="connsiteY3" fmla="*/ 352425 h 614362"/>
                  <a:gd name="connsiteX4" fmla="*/ 90487 w 1066806"/>
                  <a:gd name="connsiteY4" fmla="*/ 0 h 614362"/>
                  <a:gd name="connsiteX0" fmla="*/ 90487 w 1073950"/>
                  <a:gd name="connsiteY0" fmla="*/ 0 h 616743"/>
                  <a:gd name="connsiteX1" fmla="*/ 1042987 w 1073950"/>
                  <a:gd name="connsiteY1" fmla="*/ 409575 h 616743"/>
                  <a:gd name="connsiteX2" fmla="*/ 1073950 w 1073950"/>
                  <a:gd name="connsiteY2" fmla="*/ 616743 h 616743"/>
                  <a:gd name="connsiteX3" fmla="*/ 0 w 1073950"/>
                  <a:gd name="connsiteY3" fmla="*/ 352425 h 616743"/>
                  <a:gd name="connsiteX4" fmla="*/ 90487 w 1073950"/>
                  <a:gd name="connsiteY4" fmla="*/ 0 h 616743"/>
                  <a:gd name="connsiteX0" fmla="*/ 90487 w 1057282"/>
                  <a:gd name="connsiteY0" fmla="*/ 0 h 609599"/>
                  <a:gd name="connsiteX1" fmla="*/ 1042987 w 1057282"/>
                  <a:gd name="connsiteY1" fmla="*/ 409575 h 609599"/>
                  <a:gd name="connsiteX2" fmla="*/ 1057282 w 1057282"/>
                  <a:gd name="connsiteY2" fmla="*/ 609599 h 609599"/>
                  <a:gd name="connsiteX3" fmla="*/ 0 w 1057282"/>
                  <a:gd name="connsiteY3" fmla="*/ 352425 h 609599"/>
                  <a:gd name="connsiteX4" fmla="*/ 90487 w 1057282"/>
                  <a:gd name="connsiteY4" fmla="*/ 0 h 609599"/>
                  <a:gd name="connsiteX0" fmla="*/ 90487 w 1059663"/>
                  <a:gd name="connsiteY0" fmla="*/ 0 h 616743"/>
                  <a:gd name="connsiteX1" fmla="*/ 1042987 w 1059663"/>
                  <a:gd name="connsiteY1" fmla="*/ 409575 h 616743"/>
                  <a:gd name="connsiteX2" fmla="*/ 1059663 w 1059663"/>
                  <a:gd name="connsiteY2" fmla="*/ 616743 h 616743"/>
                  <a:gd name="connsiteX3" fmla="*/ 0 w 1059663"/>
                  <a:gd name="connsiteY3" fmla="*/ 352425 h 616743"/>
                  <a:gd name="connsiteX4" fmla="*/ 90487 w 1059663"/>
                  <a:gd name="connsiteY4" fmla="*/ 0 h 616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9663" h="616743">
                    <a:moveTo>
                      <a:pt x="90487" y="0"/>
                    </a:moveTo>
                    <a:lnTo>
                      <a:pt x="1042987" y="409575"/>
                    </a:lnTo>
                    <a:lnTo>
                      <a:pt x="1059663" y="616743"/>
                    </a:lnTo>
                    <a:lnTo>
                      <a:pt x="0" y="352425"/>
                    </a:lnTo>
                    <a:lnTo>
                      <a:pt x="90487" y="0"/>
                    </a:lnTo>
                    <a:close/>
                  </a:path>
                </a:pathLst>
              </a:custGeom>
              <a:solidFill>
                <a:srgbClr val="C81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14"/>
              <p:cNvSpPr/>
              <p:nvPr/>
            </p:nvSpPr>
            <p:spPr>
              <a:xfrm>
                <a:off x="3341783" y="3505200"/>
                <a:ext cx="5812972" cy="636815"/>
              </a:xfrm>
              <a:custGeom>
                <a:avLst/>
                <a:gdLst>
                  <a:gd name="connsiteX0" fmla="*/ 0 w 5812972"/>
                  <a:gd name="connsiteY0" fmla="*/ 429986 h 636815"/>
                  <a:gd name="connsiteX1" fmla="*/ 5812972 w 5812972"/>
                  <a:gd name="connsiteY1" fmla="*/ 0 h 636815"/>
                  <a:gd name="connsiteX2" fmla="*/ 5802086 w 5812972"/>
                  <a:gd name="connsiteY2" fmla="*/ 457200 h 636815"/>
                  <a:gd name="connsiteX3" fmla="*/ 16329 w 5812972"/>
                  <a:gd name="connsiteY3" fmla="*/ 636815 h 636815"/>
                  <a:gd name="connsiteX4" fmla="*/ 0 w 5812972"/>
                  <a:gd name="connsiteY4" fmla="*/ 429986 h 636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2972" h="636815">
                    <a:moveTo>
                      <a:pt x="0" y="429986"/>
                    </a:moveTo>
                    <a:lnTo>
                      <a:pt x="5812972" y="0"/>
                    </a:lnTo>
                    <a:lnTo>
                      <a:pt x="5802086" y="457200"/>
                    </a:lnTo>
                    <a:lnTo>
                      <a:pt x="16329" y="636815"/>
                    </a:lnTo>
                    <a:lnTo>
                      <a:pt x="0" y="429986"/>
                    </a:lnTo>
                    <a:close/>
                  </a:path>
                </a:pathLst>
              </a:custGeom>
              <a:solidFill>
                <a:srgbClr val="7F1B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16" name="Text Placeholder 17"/>
          <p:cNvSpPr>
            <a:spLocks noGrp="1"/>
          </p:cNvSpPr>
          <p:nvPr>
            <p:ph type="body" sz="quarter" idx="14"/>
          </p:nvPr>
        </p:nvSpPr>
        <p:spPr>
          <a:xfrm>
            <a:off x="3816096" y="286138"/>
            <a:ext cx="3313176" cy="762000"/>
          </a:xfrm>
          <a:prstGeom prst="rect">
            <a:avLst/>
          </a:prstGeom>
        </p:spPr>
        <p:txBody>
          <a:bodyPr anchor="t">
            <a:normAutofit/>
          </a:bodyPr>
          <a:lstStyle>
            <a:lvl1pPr algn="l" defTabSz="914400" rtl="0" eaLnBrk="1" latinLnBrk="0" hangingPunct="1">
              <a:lnSpc>
                <a:spcPct val="100000"/>
              </a:lnSpc>
              <a:spcBef>
                <a:spcPct val="0"/>
              </a:spcBef>
              <a:spcAft>
                <a:spcPts val="0"/>
              </a:spcAft>
              <a:buNone/>
              <a:defRPr lang="en-US" sz="1600" b="1" kern="1200" spc="0" dirty="0" smtClean="0">
                <a:solidFill>
                  <a:srgbClr val="8A002E"/>
                </a:solidFill>
                <a:latin typeface="Arial" pitchFamily="34" charset="0"/>
                <a:ea typeface="+mj-ea"/>
                <a:cs typeface="Arial" pitchFamily="34" charset="0"/>
              </a:defRPr>
            </a:lvl1pPr>
          </a:lstStyle>
          <a:p>
            <a:pPr lvl="0"/>
            <a:r>
              <a:rPr lang="en-US" dirty="0"/>
              <a:t>Click to edit Master text style</a:t>
            </a:r>
          </a:p>
        </p:txBody>
      </p:sp>
      <p:pic>
        <p:nvPicPr>
          <p:cNvPr id="20" name="Picture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37832" y="210112"/>
            <a:ext cx="1746504" cy="73915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1506537"/>
            <a:ext cx="8343900" cy="4525963"/>
          </a:xfrm>
          <a:prstGeom prst="rect">
            <a:avLst/>
          </a:prstGeom>
        </p:spPr>
        <p:txBody>
          <a:bodyPr>
            <a:normAutofit/>
          </a:bodyPr>
          <a:lstStyle>
            <a:lvl1pPr>
              <a:lnSpc>
                <a:spcPct val="90000"/>
              </a:lnSpc>
              <a:spcBef>
                <a:spcPts val="800"/>
              </a:spcBef>
              <a:buClrTx/>
              <a:defRPr sz="2000" b="0" spc="0">
                <a:solidFill>
                  <a:srgbClr val="212121"/>
                </a:solidFill>
                <a:latin typeface="Arial" pitchFamily="34" charset="0"/>
                <a:cs typeface="Arial" pitchFamily="34" charset="0"/>
              </a:defRPr>
            </a:lvl1pPr>
            <a:lvl2pPr>
              <a:lnSpc>
                <a:spcPct val="95000"/>
              </a:lnSpc>
              <a:spcBef>
                <a:spcPts val="200"/>
              </a:spcBef>
              <a:spcAft>
                <a:spcPts val="400"/>
              </a:spcAft>
              <a:buClrTx/>
              <a:defRPr sz="2000" b="0" spc="0">
                <a:solidFill>
                  <a:srgbClr val="212121"/>
                </a:solidFill>
                <a:latin typeface="Arial" pitchFamily="34" charset="0"/>
                <a:cs typeface="Arial" pitchFamily="34" charset="0"/>
              </a:defRPr>
            </a:lvl2pPr>
            <a:lvl3pPr>
              <a:lnSpc>
                <a:spcPct val="85000"/>
              </a:lnSpc>
              <a:spcBef>
                <a:spcPts val="0"/>
              </a:spcBef>
              <a:buClrTx/>
              <a:defRPr sz="1800" b="0" spc="0">
                <a:solidFill>
                  <a:srgbClr val="212121"/>
                </a:solidFill>
                <a:latin typeface="Arial" pitchFamily="34" charset="0"/>
                <a:cs typeface="Arial" pitchFamily="34" charset="0"/>
              </a:defRPr>
            </a:lvl3pPr>
            <a:lvl4pPr>
              <a:lnSpc>
                <a:spcPct val="85000"/>
              </a:lnSpc>
              <a:spcBef>
                <a:spcPts val="0"/>
              </a:spcBef>
              <a:buClrTx/>
              <a:defRPr sz="1800" b="0" spc="0">
                <a:solidFill>
                  <a:srgbClr val="212121"/>
                </a:solidFill>
                <a:latin typeface="Arial" pitchFamily="34" charset="0"/>
                <a:cs typeface="Arial" pitchFamily="34" charset="0"/>
              </a:defRPr>
            </a:lvl4pPr>
            <a:lvl5pPr>
              <a:lnSpc>
                <a:spcPct val="85000"/>
              </a:lnSpc>
              <a:buClrTx/>
              <a:defRPr sz="1400" b="0" spc="0">
                <a:solidFill>
                  <a:srgbClr val="212121"/>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EFC3B43-8A8B-4631-A00D-1B7107E6CFD4}" type="datetimeFigureOut">
              <a:rPr lang="en-US" smtClean="0"/>
              <a:pPr/>
              <a:t>5/13/2019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00D3EF6-8638-4B93-A79D-7BA2369D3F6C}" type="slidenum">
              <a:rPr lang="en-US" smtClean="0"/>
              <a:pPr/>
              <a:t>‹#›</a:t>
            </a:fld>
            <a:endParaRPr lang="en-US" dirty="0"/>
          </a:p>
        </p:txBody>
      </p:sp>
      <p:sp>
        <p:nvSpPr>
          <p:cNvPr id="9" name="Title Placeholder 1"/>
          <p:cNvSpPr>
            <a:spLocks noGrp="1"/>
          </p:cNvSpPr>
          <p:nvPr>
            <p:ph type="title"/>
          </p:nvPr>
        </p:nvSpPr>
        <p:spPr>
          <a:xfrm>
            <a:off x="352806" y="344424"/>
            <a:ext cx="8229600" cy="762000"/>
          </a:xfrm>
          <a:prstGeom prst="rect">
            <a:avLst/>
          </a:prstGeom>
        </p:spPr>
        <p:txBody>
          <a:bodyPr vert="horz" lIns="91440" tIns="45720" rIns="91440" bIns="45720" rtlCol="0" anchor="ctr">
            <a:normAutofit/>
          </a:bodyPr>
          <a:lstStyle>
            <a:lvl1pPr>
              <a:spcAft>
                <a:spcPts val="400"/>
              </a:spcAft>
              <a:defRPr/>
            </a:lvl1pPr>
          </a:lstStyle>
          <a:p>
            <a:r>
              <a:rPr lang="en-US" dirty="0"/>
              <a:t>CLICK TO EDIT MASTER 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3676" y="2697480"/>
            <a:ext cx="7772400" cy="685800"/>
          </a:xfrm>
          <a:prstGeom prst="rect">
            <a:avLst/>
          </a:prstGeom>
        </p:spPr>
        <p:txBody>
          <a:bodyPr anchor="t">
            <a:normAutofit/>
          </a:bodyPr>
          <a:lstStyle>
            <a:lvl1pPr algn="l">
              <a:lnSpc>
                <a:spcPct val="90000"/>
              </a:lnSpc>
              <a:defRPr sz="2800" b="1" cap="all">
                <a:solidFill>
                  <a:schemeClr val="tx1"/>
                </a:solidFill>
                <a:latin typeface="Arial Narrow" pitchFamily="34" charset="0"/>
              </a:defRPr>
            </a:lvl1pPr>
          </a:lstStyle>
          <a:p>
            <a:r>
              <a:rPr lang="en-US" dirty="0"/>
              <a:t>Click to edit Master title style</a:t>
            </a:r>
            <a:br>
              <a:rPr lang="en-US" dirty="0"/>
            </a:br>
            <a:endParaRPr lang="en-US" dirty="0"/>
          </a:p>
        </p:txBody>
      </p:sp>
      <p:sp>
        <p:nvSpPr>
          <p:cNvPr id="3" name="Text Placeholder 2"/>
          <p:cNvSpPr>
            <a:spLocks noGrp="1"/>
          </p:cNvSpPr>
          <p:nvPr>
            <p:ph type="body" idx="1"/>
          </p:nvPr>
        </p:nvSpPr>
        <p:spPr>
          <a:xfrm>
            <a:off x="353007" y="3581400"/>
            <a:ext cx="7772400" cy="1500187"/>
          </a:xfrm>
          <a:prstGeom prst="rect">
            <a:avLst/>
          </a:prstGeom>
        </p:spPr>
        <p:txBody>
          <a:bodyPr anchor="t">
            <a:normAutofit/>
          </a:bodyPr>
          <a:lstStyle>
            <a:lvl1pPr marL="0" indent="0">
              <a:buNone/>
              <a:defRPr sz="2800" spc="0">
                <a:solidFill>
                  <a:schemeClr val="tx1"/>
                </a:solidFill>
                <a:latin typeface="Arial Narrow"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EFC3B43-8A8B-4631-A00D-1B7107E6CFD4}" type="datetimeFigureOut">
              <a:rPr lang="en-US" smtClean="0"/>
              <a:pPr/>
              <a:t>5/13/2019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00D3EF6-8638-4B93-A79D-7BA2369D3F6C}"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EFC3B43-8A8B-4631-A00D-1B7107E6CFD4}" type="datetimeFigureOut">
              <a:rPr lang="en-US" smtClean="0"/>
              <a:pPr/>
              <a:t>5/13/2019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00D3EF6-8638-4B93-A79D-7BA2369D3F6C}" type="slidenum">
              <a:rPr lang="en-US" smtClean="0"/>
              <a:pPr/>
              <a:t>‹#›</a:t>
            </a:fld>
            <a:endParaRPr lang="en-US" dirty="0"/>
          </a:p>
        </p:txBody>
      </p:sp>
      <p:sp>
        <p:nvSpPr>
          <p:cNvPr id="10" name="Content Placeholder 2"/>
          <p:cNvSpPr>
            <a:spLocks noGrp="1"/>
          </p:cNvSpPr>
          <p:nvPr>
            <p:ph idx="13"/>
          </p:nvPr>
        </p:nvSpPr>
        <p:spPr>
          <a:xfrm>
            <a:off x="4838700" y="1485900"/>
            <a:ext cx="4229100" cy="4525963"/>
          </a:xfrm>
          <a:prstGeom prst="rect">
            <a:avLst/>
          </a:prstGeom>
        </p:spPr>
        <p:txBody>
          <a:bodyPr>
            <a:normAutofit/>
          </a:bodyPr>
          <a:lstStyle>
            <a:lvl1pPr>
              <a:lnSpc>
                <a:spcPct val="90000"/>
              </a:lnSpc>
              <a:spcBef>
                <a:spcPts val="800"/>
              </a:spcBef>
              <a:buClrTx/>
              <a:defRPr sz="2000" b="0" spc="0">
                <a:solidFill>
                  <a:srgbClr val="212121"/>
                </a:solidFill>
                <a:latin typeface="Arial" pitchFamily="34" charset="0"/>
                <a:cs typeface="Arial" pitchFamily="34" charset="0"/>
              </a:defRPr>
            </a:lvl1pPr>
            <a:lvl2pPr>
              <a:lnSpc>
                <a:spcPct val="90000"/>
              </a:lnSpc>
              <a:spcBef>
                <a:spcPts val="200"/>
              </a:spcBef>
              <a:spcAft>
                <a:spcPts val="200"/>
              </a:spcAft>
              <a:buClrTx/>
              <a:defRPr sz="1800" b="0" spc="0">
                <a:solidFill>
                  <a:srgbClr val="212121"/>
                </a:solidFill>
                <a:latin typeface="Arial" pitchFamily="34" charset="0"/>
                <a:cs typeface="Arial" pitchFamily="34" charset="0"/>
              </a:defRPr>
            </a:lvl2pPr>
            <a:lvl3pPr>
              <a:lnSpc>
                <a:spcPct val="85000"/>
              </a:lnSpc>
              <a:spcBef>
                <a:spcPts val="0"/>
              </a:spcBef>
              <a:buClrTx/>
              <a:defRPr sz="1600" b="0" spc="0">
                <a:solidFill>
                  <a:srgbClr val="212121"/>
                </a:solidFill>
                <a:latin typeface="Arial" pitchFamily="34" charset="0"/>
                <a:cs typeface="Arial" pitchFamily="34" charset="0"/>
              </a:defRPr>
            </a:lvl3pPr>
            <a:lvl4pPr>
              <a:lnSpc>
                <a:spcPct val="85000"/>
              </a:lnSpc>
              <a:spcBef>
                <a:spcPts val="0"/>
              </a:spcBef>
              <a:buClrTx/>
              <a:defRPr sz="1400" b="0" spc="0">
                <a:solidFill>
                  <a:srgbClr val="212121"/>
                </a:solidFill>
                <a:latin typeface="Arial" pitchFamily="34" charset="0"/>
                <a:cs typeface="Arial" pitchFamily="34" charset="0"/>
              </a:defRPr>
            </a:lvl4pPr>
            <a:lvl5pPr>
              <a:lnSpc>
                <a:spcPct val="85000"/>
              </a:lnSpc>
              <a:buClrTx/>
              <a:defRPr sz="1200" b="0" spc="0">
                <a:solidFill>
                  <a:srgbClr val="212121"/>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p:cNvSpPr>
            <a:spLocks noGrp="1"/>
          </p:cNvSpPr>
          <p:nvPr>
            <p:ph idx="14"/>
          </p:nvPr>
        </p:nvSpPr>
        <p:spPr>
          <a:xfrm>
            <a:off x="342900" y="1485900"/>
            <a:ext cx="4229100" cy="4525963"/>
          </a:xfrm>
          <a:prstGeom prst="rect">
            <a:avLst/>
          </a:prstGeom>
        </p:spPr>
        <p:txBody>
          <a:bodyPr>
            <a:normAutofit/>
          </a:bodyPr>
          <a:lstStyle>
            <a:lvl1pPr>
              <a:lnSpc>
                <a:spcPct val="90000"/>
              </a:lnSpc>
              <a:spcBef>
                <a:spcPts val="800"/>
              </a:spcBef>
              <a:buClrTx/>
              <a:defRPr sz="2000" b="0" spc="0">
                <a:solidFill>
                  <a:srgbClr val="212121"/>
                </a:solidFill>
                <a:latin typeface="Arial" pitchFamily="34" charset="0"/>
                <a:cs typeface="Arial" pitchFamily="34" charset="0"/>
              </a:defRPr>
            </a:lvl1pPr>
            <a:lvl2pPr>
              <a:lnSpc>
                <a:spcPct val="90000"/>
              </a:lnSpc>
              <a:spcBef>
                <a:spcPts val="200"/>
              </a:spcBef>
              <a:spcAft>
                <a:spcPts val="200"/>
              </a:spcAft>
              <a:buClrTx/>
              <a:defRPr sz="1800" b="0" spc="0">
                <a:solidFill>
                  <a:srgbClr val="212121"/>
                </a:solidFill>
                <a:latin typeface="Arial" pitchFamily="34" charset="0"/>
                <a:cs typeface="Arial" pitchFamily="34" charset="0"/>
              </a:defRPr>
            </a:lvl2pPr>
            <a:lvl3pPr>
              <a:lnSpc>
                <a:spcPct val="85000"/>
              </a:lnSpc>
              <a:spcBef>
                <a:spcPts val="0"/>
              </a:spcBef>
              <a:buClrTx/>
              <a:defRPr sz="1600" b="0" spc="0">
                <a:solidFill>
                  <a:srgbClr val="212121"/>
                </a:solidFill>
                <a:latin typeface="Arial" pitchFamily="34" charset="0"/>
                <a:cs typeface="Arial" pitchFamily="34" charset="0"/>
              </a:defRPr>
            </a:lvl3pPr>
            <a:lvl4pPr>
              <a:lnSpc>
                <a:spcPct val="85000"/>
              </a:lnSpc>
              <a:spcBef>
                <a:spcPts val="0"/>
              </a:spcBef>
              <a:buClrTx/>
              <a:defRPr sz="1400" b="0" spc="0">
                <a:solidFill>
                  <a:srgbClr val="212121"/>
                </a:solidFill>
                <a:latin typeface="Arial" pitchFamily="34" charset="0"/>
                <a:cs typeface="Arial" pitchFamily="34" charset="0"/>
              </a:defRPr>
            </a:lvl4pPr>
            <a:lvl5pPr>
              <a:lnSpc>
                <a:spcPct val="85000"/>
              </a:lnSpc>
              <a:buClrTx/>
              <a:defRPr sz="1200" b="0" spc="0">
                <a:solidFill>
                  <a:srgbClr val="212121"/>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Placeholder 1"/>
          <p:cNvSpPr>
            <a:spLocks noGrp="1"/>
          </p:cNvSpPr>
          <p:nvPr>
            <p:ph type="title"/>
          </p:nvPr>
        </p:nvSpPr>
        <p:spPr>
          <a:xfrm>
            <a:off x="352806" y="338328"/>
            <a:ext cx="8229600" cy="762000"/>
          </a:xfrm>
          <a:prstGeom prst="rect">
            <a:avLst/>
          </a:prstGeom>
        </p:spPr>
        <p:txBody>
          <a:bodyPr vert="horz" lIns="91440" tIns="45720" rIns="91440" bIns="45720" rtlCol="0" anchor="ctr">
            <a:normAutofit/>
          </a:bodyPr>
          <a:lstStyle>
            <a:lvl1pPr>
              <a:spcAft>
                <a:spcPts val="400"/>
              </a:spcAft>
              <a:defRPr/>
            </a:lvl1pPr>
          </a:lstStyle>
          <a:p>
            <a:r>
              <a:rPr lang="en-US" dirty="0"/>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EFC3B43-8A8B-4631-A00D-1B7107E6CFD4}" type="datetimeFigureOut">
              <a:rPr lang="en-US" smtClean="0"/>
              <a:pPr/>
              <a:t>5/13/2019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900D3EF6-8638-4B93-A79D-7BA2369D3F6C}" type="slidenum">
              <a:rPr lang="en-US" smtClean="0"/>
              <a:pPr/>
              <a:t>‹#›</a:t>
            </a:fld>
            <a:endParaRPr lang="en-US" dirty="0"/>
          </a:p>
        </p:txBody>
      </p:sp>
      <p:sp>
        <p:nvSpPr>
          <p:cNvPr id="6" name="Title Placeholder 1"/>
          <p:cNvSpPr>
            <a:spLocks noGrp="1"/>
          </p:cNvSpPr>
          <p:nvPr>
            <p:ph type="title"/>
          </p:nvPr>
        </p:nvSpPr>
        <p:spPr>
          <a:xfrm>
            <a:off x="352806" y="341376"/>
            <a:ext cx="8229600" cy="762000"/>
          </a:xfrm>
          <a:prstGeom prst="rect">
            <a:avLst/>
          </a:prstGeom>
        </p:spPr>
        <p:txBody>
          <a:bodyPr vert="horz" lIns="91440" tIns="45720" rIns="91440" bIns="45720" rtlCol="0" anchor="ctr">
            <a:normAutofit/>
          </a:bodyPr>
          <a:lstStyle>
            <a:lvl1pPr>
              <a:spcAft>
                <a:spcPts val="400"/>
              </a:spcAft>
              <a:defRPr/>
            </a:lvl1pPr>
          </a:lstStyle>
          <a:p>
            <a:r>
              <a:rPr lang="en-US" dirty="0"/>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FC3B43-8A8B-4631-A00D-1B7107E6CFD4}" type="datetimeFigureOut">
              <a:rPr lang="en-US" smtClean="0"/>
              <a:pPr/>
              <a:t>5/13/2019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900D3EF6-8638-4B93-A79D-7BA2369D3F6C}"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231663" y="281552"/>
            <a:ext cx="1531337" cy="648093"/>
          </a:xfrm>
          <a:prstGeom prst="rect">
            <a:avLst/>
          </a:prstGeom>
        </p:spPr>
      </p:pic>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FC3B43-8A8B-4631-A00D-1B7107E6CFD4}" type="datetimeFigureOut">
              <a:rPr lang="en-US" smtClean="0"/>
              <a:pPr/>
              <a:t>5/13/2019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4" r:id="rId6"/>
    <p:sldLayoutId id="2147483655" r:id="rId7"/>
  </p:sldLayoutIdLst>
  <p:txStyles>
    <p:titleStyle>
      <a:lvl1pPr algn="l" defTabSz="914400" rtl="0" eaLnBrk="1" latinLnBrk="0" hangingPunct="1">
        <a:lnSpc>
          <a:spcPct val="85000"/>
        </a:lnSpc>
        <a:spcBef>
          <a:spcPct val="0"/>
        </a:spcBef>
        <a:spcAft>
          <a:spcPts val="500"/>
        </a:spcAft>
        <a:buNone/>
        <a:defRPr sz="2000" b="1" kern="1200" spc="0">
          <a:solidFill>
            <a:srgbClr val="8A002E"/>
          </a:solidFill>
          <a:latin typeface="Arial" pitchFamily="34" charset="0"/>
          <a:ea typeface="+mj-ea"/>
          <a:cs typeface="Arial" pitchFamily="34" charset="0"/>
        </a:defRPr>
      </a:lvl1pPr>
    </p:titleStyle>
    <p:bodyStyle>
      <a:lvl1pPr marL="228600" indent="-228600" algn="l" defTabSz="914400" rtl="0" eaLnBrk="1" latinLnBrk="0" hangingPunct="1">
        <a:spcBef>
          <a:spcPct val="20000"/>
        </a:spcBef>
        <a:buSzPct val="85000"/>
        <a:buFont typeface="Arial" pitchFamily="34" charset="0"/>
        <a:buChar char="•"/>
        <a:defRPr sz="2400" b="0" kern="1200" spc="0">
          <a:solidFill>
            <a:srgbClr val="4B4B4B"/>
          </a:solidFill>
          <a:latin typeface="Arial Narrow" pitchFamily="34" charset="0"/>
          <a:ea typeface="+mn-ea"/>
          <a:cs typeface="+mn-cs"/>
        </a:defRPr>
      </a:lvl1pPr>
      <a:lvl2pPr marL="742950" indent="-285750" algn="l" defTabSz="914400" rtl="0" eaLnBrk="1" latinLnBrk="0" hangingPunct="1">
        <a:spcBef>
          <a:spcPct val="20000"/>
        </a:spcBef>
        <a:buFont typeface="Arial" pitchFamily="34" charset="0"/>
        <a:buChar char="–"/>
        <a:defRPr sz="2000" b="0" kern="1200" spc="0">
          <a:solidFill>
            <a:srgbClr val="4B4B4B"/>
          </a:solidFill>
          <a:latin typeface="Arial Narrow" pitchFamily="34" charset="0"/>
          <a:ea typeface="+mn-ea"/>
          <a:cs typeface="+mn-cs"/>
        </a:defRPr>
      </a:lvl2pPr>
      <a:lvl3pPr marL="1143000" indent="-228600" algn="l" defTabSz="914400" rtl="0" eaLnBrk="1" latinLnBrk="0" hangingPunct="1">
        <a:spcBef>
          <a:spcPct val="20000"/>
        </a:spcBef>
        <a:buFont typeface="Arial" pitchFamily="34" charset="0"/>
        <a:buChar char="•"/>
        <a:defRPr sz="1800" b="0" kern="1200" spc="0">
          <a:solidFill>
            <a:srgbClr val="4B4B4B"/>
          </a:solidFill>
          <a:latin typeface="Arial Narrow" pitchFamily="34" charset="0"/>
          <a:ea typeface="+mn-ea"/>
          <a:cs typeface="+mn-cs"/>
        </a:defRPr>
      </a:lvl3pPr>
      <a:lvl4pPr marL="1600200" indent="-228600" algn="l" defTabSz="914400" rtl="0" eaLnBrk="1" latinLnBrk="0" hangingPunct="1">
        <a:spcBef>
          <a:spcPct val="20000"/>
        </a:spcBef>
        <a:buFont typeface="Arial" pitchFamily="34" charset="0"/>
        <a:buChar char="–"/>
        <a:defRPr sz="1600" b="0" kern="1200" spc="0">
          <a:solidFill>
            <a:srgbClr val="4B4B4B"/>
          </a:solidFill>
          <a:latin typeface="Arial Narrow" pitchFamily="34" charset="0"/>
          <a:ea typeface="+mn-ea"/>
          <a:cs typeface="+mn-cs"/>
        </a:defRPr>
      </a:lvl4pPr>
      <a:lvl5pPr marL="2057400" indent="-228600" algn="l" defTabSz="914400" rtl="0" eaLnBrk="1" latinLnBrk="0" hangingPunct="1">
        <a:spcBef>
          <a:spcPct val="20000"/>
        </a:spcBef>
        <a:buFont typeface="Arial" pitchFamily="34" charset="0"/>
        <a:buChar char="»"/>
        <a:defRPr sz="1600" b="0" kern="1200" spc="0">
          <a:solidFill>
            <a:srgbClr val="4B4B4B"/>
          </a:solidFill>
          <a:latin typeface="Arial Narrow"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4424" y="1981200"/>
            <a:ext cx="8153400" cy="1181100"/>
          </a:xfrm>
        </p:spPr>
        <p:txBody>
          <a:bodyPr/>
          <a:lstStyle/>
          <a:p>
            <a:r>
              <a:rPr lang="en-US" dirty="0"/>
              <a:t>ROAD MAP TO RETIREMENT</a:t>
            </a:r>
            <a:br>
              <a:rPr lang="en-US" dirty="0"/>
            </a:br>
            <a:r>
              <a:rPr lang="en-US" dirty="0"/>
              <a:t>12 IRA planning mistakes to avoid</a:t>
            </a:r>
          </a:p>
        </p:txBody>
      </p:sp>
      <p:sp>
        <p:nvSpPr>
          <p:cNvPr id="31" name="Text Placeholder 30"/>
          <p:cNvSpPr>
            <a:spLocks noGrp="1"/>
          </p:cNvSpPr>
          <p:nvPr>
            <p:ph type="body" sz="quarter" idx="13"/>
          </p:nvPr>
        </p:nvSpPr>
        <p:spPr/>
        <p:txBody>
          <a:bodyPr>
            <a:noAutofit/>
          </a:bodyPr>
          <a:lstStyle/>
          <a:p>
            <a:r>
              <a:rPr lang="en-US" dirty="0"/>
              <a:t>Doug Orton, CRPC</a:t>
            </a:r>
          </a:p>
          <a:p>
            <a:r>
              <a:rPr lang="en-US" b="0" dirty="0"/>
              <a:t>Vice President &amp; Business Development Consultant</a:t>
            </a:r>
          </a:p>
          <a:p>
            <a:r>
              <a:rPr lang="en-US" b="0" dirty="0"/>
              <a:t>MFS Investment Management</a:t>
            </a:r>
            <a:r>
              <a:rPr lang="en-US" sz="1000" b="0" baseline="70000" dirty="0"/>
              <a:t>®</a:t>
            </a:r>
          </a:p>
          <a:p>
            <a:endParaRPr lang="en-US" b="0" dirty="0"/>
          </a:p>
        </p:txBody>
      </p:sp>
      <p:sp>
        <p:nvSpPr>
          <p:cNvPr id="8" name="Text Placeholder 7"/>
          <p:cNvSpPr>
            <a:spLocks noGrp="1"/>
          </p:cNvSpPr>
          <p:nvPr>
            <p:ph type="body" sz="quarter" idx="14"/>
          </p:nvPr>
        </p:nvSpPr>
        <p:spPr>
          <a:xfrm>
            <a:off x="5341086" y="1133669"/>
            <a:ext cx="3313176" cy="762000"/>
          </a:xfrm>
        </p:spPr>
        <p:txBody>
          <a:bodyPr/>
          <a:lstStyle/>
          <a:p>
            <a:r>
              <a:rPr lang="en-US" dirty="0"/>
              <a:t>2019 NENY FPA Symposium</a:t>
            </a:r>
          </a:p>
        </p:txBody>
      </p:sp>
      <p:sp>
        <p:nvSpPr>
          <p:cNvPr id="19" name="Text Placeholder 30"/>
          <p:cNvSpPr txBox="1">
            <a:spLocks/>
          </p:cNvSpPr>
          <p:nvPr/>
        </p:nvSpPr>
        <p:spPr>
          <a:xfrm>
            <a:off x="3621024" y="293370"/>
            <a:ext cx="3008376" cy="762000"/>
          </a:xfrm>
          <a:prstGeom prst="rect">
            <a:avLst/>
          </a:prstGeom>
        </p:spPr>
        <p:txBody>
          <a:bodyPr anchor="t">
            <a:noAutofit/>
          </a:bodyPr>
          <a:lstStyle/>
          <a:p>
            <a:pPr marL="228600" lvl="0" indent="-228600">
              <a:spcBef>
                <a:spcPct val="0"/>
              </a:spcBef>
              <a:buSzPct val="85000"/>
              <a:defRPr/>
            </a:pPr>
            <a:endParaRPr lang="en-US" sz="1400" dirty="0">
              <a:solidFill>
                <a:srgbClr val="8A002E"/>
              </a:solidFill>
              <a:latin typeface="Arial" pitchFamily="34" charset="0"/>
              <a:cs typeface="Arial" pitchFamily="34" charset="0"/>
            </a:endParaRPr>
          </a:p>
        </p:txBody>
      </p:sp>
      <p:sp>
        <p:nvSpPr>
          <p:cNvPr id="10" name="Slide Number Placeholder 5"/>
          <p:cNvSpPr>
            <a:spLocks noGrp="1"/>
          </p:cNvSpPr>
          <p:nvPr>
            <p:ph type="sldNum" sz="quarter" idx="12"/>
          </p:nvPr>
        </p:nvSpPr>
        <p:spPr>
          <a:xfrm>
            <a:off x="6997674" y="6577570"/>
            <a:ext cx="2053276" cy="365125"/>
          </a:xfrm>
        </p:spPr>
        <p:txBody>
          <a:bodyPr/>
          <a:lstStyle>
            <a:lvl1pPr>
              <a:defRPr sz="800">
                <a:solidFill>
                  <a:schemeClr val="bg1"/>
                </a:solidFill>
              </a:defRPr>
            </a:lvl1pPr>
          </a:lstStyle>
          <a:p>
            <a:pPr algn="r"/>
            <a:r>
              <a:rPr lang="en-US" dirty="0"/>
              <a:t>IRAE-TOPMSTK-PRES-1/19</a:t>
            </a:r>
          </a:p>
          <a:p>
            <a:pPr algn="r"/>
            <a:r>
              <a:rPr lang="en-US" dirty="0"/>
              <a:t>13436.13</a:t>
            </a:r>
          </a:p>
        </p:txBody>
      </p:sp>
      <p:sp>
        <p:nvSpPr>
          <p:cNvPr id="15" name="Date Placeholder 3"/>
          <p:cNvSpPr txBox="1">
            <a:spLocks/>
          </p:cNvSpPr>
          <p:nvPr/>
        </p:nvSpPr>
        <p:spPr>
          <a:xfrm>
            <a:off x="152399" y="4301599"/>
            <a:ext cx="9067800" cy="2633472"/>
          </a:xfrm>
          <a:prstGeom prst="rect">
            <a:avLst/>
          </a:prstGeom>
        </p:spPr>
        <p:txBody>
          <a:bodyPr/>
          <a:lstStyle>
            <a:lvl1pPr>
              <a:defRPr sz="1000">
                <a:solidFill>
                  <a:schemeClr val="bg1"/>
                </a:solidFill>
                <a:latin typeface="Arial Narrow" pitchFamily="34" charset="0"/>
              </a:defRPr>
            </a:lvl1pPr>
          </a:lstStyle>
          <a:p>
            <a:pPr eaLnBrk="0" fontAlgn="base" hangingPunct="0">
              <a:lnSpc>
                <a:spcPts val="1200"/>
              </a:lnSpc>
              <a:spcAft>
                <a:spcPts val="200"/>
              </a:spcAft>
              <a:defRPr/>
            </a:pPr>
            <a:r>
              <a:rPr lang="en-US" sz="1100" b="1" spc="-30" dirty="0"/>
              <a:t>The views expressed in this presentation are those of MFS, and are subject to change at any time. These views should not be relied upon as investment advice, as securities recommendations, or as an indication of trading intent on behalf of any other MFS investment product.</a:t>
            </a:r>
          </a:p>
          <a:p>
            <a:pPr marL="0" marR="0" lvl="0" indent="0" algn="l" defTabSz="914400" rtl="0" eaLnBrk="0" fontAlgn="base" latinLnBrk="0" hangingPunct="0">
              <a:lnSpc>
                <a:spcPts val="1200"/>
              </a:lnSpc>
              <a:spcAft>
                <a:spcPts val="200"/>
              </a:spcAft>
              <a:buClrTx/>
              <a:buSzTx/>
              <a:buFontTx/>
              <a:buNone/>
              <a:tabLst/>
              <a:defRPr/>
            </a:pPr>
            <a:r>
              <a:rPr kumimoji="0" lang="en-US" sz="1100" b="1" i="0" u="none" strike="noStrike" kern="1200" cap="none" spc="-30" normalizeH="0" baseline="0" noProof="0" dirty="0">
                <a:ln>
                  <a:noFill/>
                </a:ln>
                <a:solidFill>
                  <a:schemeClr val="bg1"/>
                </a:solidFill>
                <a:effectLst/>
                <a:uLnTx/>
                <a:uFillTx/>
              </a:rPr>
              <a:t>MFS Fund Distributors, Inc. may have sponsored this seminar by paying for all or a portion of the associated costs. Such sponsorship may create a conflict of interest to the extent that the broker/dealer’s financial advisor considers the sponsorship when rendering advice to customers.</a:t>
            </a:r>
          </a:p>
          <a:p>
            <a:pPr marL="0" marR="0" lvl="0" indent="0" algn="l" defTabSz="914400" rtl="0" eaLnBrk="0" fontAlgn="base" latinLnBrk="0" hangingPunct="0">
              <a:lnSpc>
                <a:spcPts val="1200"/>
              </a:lnSpc>
              <a:spcAft>
                <a:spcPts val="200"/>
              </a:spcAft>
              <a:buClrTx/>
              <a:buSzTx/>
              <a:buFontTx/>
              <a:buNone/>
              <a:tabLst/>
              <a:defRPr/>
            </a:pPr>
            <a:r>
              <a:rPr kumimoji="0" lang="en-US" sz="1100" b="1" i="0" u="none" strike="noStrike" kern="1200" cap="none" spc="-30" normalizeH="0" baseline="0" noProof="0" dirty="0">
                <a:ln>
                  <a:noFill/>
                </a:ln>
                <a:solidFill>
                  <a:schemeClr val="bg1"/>
                </a:solidFill>
                <a:effectLst/>
                <a:uLnTx/>
                <a:uFillTx/>
              </a:rPr>
              <a:t>MFS</a:t>
            </a:r>
            <a:r>
              <a:rPr kumimoji="0" lang="en-US" sz="1100" b="1" i="0" u="none" strike="noStrike" kern="1200" cap="none" spc="-30" normalizeH="0" baseline="30000" noProof="0" dirty="0">
                <a:ln>
                  <a:noFill/>
                </a:ln>
                <a:solidFill>
                  <a:schemeClr val="bg1"/>
                </a:solidFill>
                <a:effectLst/>
                <a:uLnTx/>
                <a:uFillTx/>
              </a:rPr>
              <a:t>®  </a:t>
            </a:r>
            <a:r>
              <a:rPr kumimoji="0" lang="en-US" sz="1100" b="1" i="0" u="none" strike="noStrike" kern="1200" cap="none" spc="-30" normalizeH="0" baseline="0" noProof="0" dirty="0">
                <a:ln>
                  <a:noFill/>
                </a:ln>
                <a:solidFill>
                  <a:schemeClr val="bg1"/>
                </a:solidFill>
                <a:effectLst/>
                <a:uLnTx/>
                <a:uFillTx/>
              </a:rPr>
              <a:t>does not provide legal, tax, or accounting advice. Any statement contained in this communication (including any attachments) concerning U.S. tax matters, was not intended or written to be used, and cannot be used, for the purpose of avoiding penalties under the Internal Revenue Code. This communication was written to support the promotion or marketing of the transaction(s) or matter(s) addressed. Clients of MFS should obtain their own independent tax and legal advice based on their particular circumstances. </a:t>
            </a:r>
          </a:p>
          <a:p>
            <a:pPr eaLnBrk="0" fontAlgn="base" hangingPunct="0">
              <a:lnSpc>
                <a:spcPts val="1200"/>
              </a:lnSpc>
              <a:spcAft>
                <a:spcPts val="200"/>
              </a:spcAft>
              <a:defRPr/>
            </a:pPr>
            <a:r>
              <a:rPr lang="en-US" sz="1100" b="1" spc="-30" dirty="0"/>
              <a:t>The investments you choose should correspond to your financial needs, goals, and risk tolerance. For assistance in determining your financial situation, consult an investment professional.</a:t>
            </a:r>
          </a:p>
          <a:p>
            <a:pPr eaLnBrk="0" fontAlgn="base" hangingPunct="0">
              <a:lnSpc>
                <a:spcPct val="150000"/>
              </a:lnSpc>
              <a:spcAft>
                <a:spcPts val="200"/>
              </a:spcAft>
              <a:defRPr/>
            </a:pPr>
            <a:r>
              <a:rPr lang="en-US" sz="1100" b="1" spc="-30" dirty="0"/>
              <a:t>Keep in mind that there are advantages and disadvantages to an IRA rollover depending on the investment options, services, fees and expenses, withdrawal options, required minimum distributions, tax treatment and your unique financial needs and retirement goals.  Your advisor can assist in determining if a rollover is appropriate for you. </a:t>
            </a:r>
            <a:endParaRPr kumimoji="0" lang="en-US" sz="1100" b="1" i="0" u="none" strike="noStrike" kern="1200" cap="none" spc="-30" normalizeH="0" baseline="0" noProof="0" dirty="0">
              <a:ln>
                <a:noFill/>
              </a:ln>
              <a:solidFill>
                <a:schemeClr val="bg1"/>
              </a:solidFill>
              <a:effectLst/>
              <a:uLnTx/>
              <a:uFillTx/>
            </a:endParaRPr>
          </a:p>
        </p:txBody>
      </p:sp>
      <p:sp>
        <p:nvSpPr>
          <p:cNvPr id="16" name="Text Placeholder 9"/>
          <p:cNvSpPr txBox="1">
            <a:spLocks/>
          </p:cNvSpPr>
          <p:nvPr/>
        </p:nvSpPr>
        <p:spPr>
          <a:xfrm>
            <a:off x="152399" y="6620256"/>
            <a:ext cx="6109661" cy="301752"/>
          </a:xfrm>
          <a:prstGeom prst="rect">
            <a:avLst/>
          </a:prstGeom>
        </p:spPr>
        <p:txBody>
          <a:bodyPr/>
          <a:lstStyle>
            <a:lvl1pPr>
              <a:buFontTx/>
              <a:buNone/>
              <a:defRPr sz="1000">
                <a:solidFill>
                  <a:schemeClr val="bg1"/>
                </a:solidFill>
              </a:defRPr>
            </a:lvl1pPr>
          </a:lstStyle>
          <a:p>
            <a:pPr marL="228600" marR="0" lvl="0" indent="-228600" algn="l" defTabSz="914400" rtl="0" eaLnBrk="0" fontAlgn="base" latinLnBrk="0" hangingPunct="0">
              <a:lnSpc>
                <a:spcPct val="90000"/>
              </a:lnSpc>
              <a:spcBef>
                <a:spcPct val="50000"/>
              </a:spcBef>
              <a:spcAft>
                <a:spcPct val="0"/>
              </a:spcAft>
              <a:buClrTx/>
              <a:buSzPct val="85000"/>
              <a:buFontTx/>
              <a:buNone/>
              <a:tabLst/>
              <a:defRPr/>
            </a:pPr>
            <a:r>
              <a:rPr kumimoji="0" lang="en-US" sz="1000" b="1" i="0" u="none" strike="noStrike" kern="1200" cap="none" spc="0" normalizeH="0" baseline="0" noProof="0" dirty="0">
                <a:ln>
                  <a:noFill/>
                </a:ln>
                <a:solidFill>
                  <a:schemeClr val="bg1"/>
                </a:solidFill>
                <a:effectLst/>
                <a:uLnTx/>
                <a:uFillTx/>
                <a:latin typeface="Arial Narrow" pitchFamily="34" charset="0"/>
                <a:ea typeface="+mn-ea"/>
                <a:cs typeface="+mn-cs"/>
              </a:rPr>
              <a:t>MFS Fund Distributors, Inc., Boston, MA</a:t>
            </a:r>
            <a:endParaRPr kumimoji="0" lang="en-US" sz="1000" b="0" i="0" u="none" strike="noStrike" kern="1200" cap="none" spc="0" normalizeH="0" baseline="0" noProof="0" dirty="0">
              <a:ln>
                <a:noFill/>
              </a:ln>
              <a:solidFill>
                <a:schemeClr val="bg1"/>
              </a:solidFill>
              <a:effectLst/>
              <a:uLnTx/>
              <a:uFillTx/>
              <a:latin typeface="Arial Narrow" pitchFamily="34" charset="0"/>
              <a:ea typeface="+mn-ea"/>
              <a:cs typeface="+mn-cs"/>
            </a:endParaRPr>
          </a:p>
        </p:txBody>
      </p:sp>
      <p:sp>
        <p:nvSpPr>
          <p:cNvPr id="17" name="Rectangle 13"/>
          <p:cNvSpPr>
            <a:spLocks noChangeArrowheads="1"/>
          </p:cNvSpPr>
          <p:nvPr/>
        </p:nvSpPr>
        <p:spPr bwMode="auto">
          <a:xfrm>
            <a:off x="2600541" y="6594348"/>
            <a:ext cx="3967313" cy="176784"/>
          </a:xfrm>
          <a:prstGeom prst="rect">
            <a:avLst/>
          </a:prstGeom>
          <a:noFill/>
          <a:ln w="9525">
            <a:solidFill>
              <a:schemeClr val="bg1"/>
            </a:solidFill>
            <a:miter lim="800000"/>
            <a:headEnd/>
            <a:tailEnd/>
          </a:ln>
          <a:effectLst/>
        </p:spPr>
        <p:txBody>
          <a:bodyPr wrap="none" lIns="92075" tIns="182562" rIns="182880" bIns="182562" anchor="ctr"/>
          <a:lstStyle/>
          <a:p>
            <a:pPr eaLnBrk="1" hangingPunct="1">
              <a:lnSpc>
                <a:spcPts val="1000"/>
              </a:lnSpc>
              <a:spcBef>
                <a:spcPct val="0"/>
              </a:spcBef>
              <a:tabLst>
                <a:tab pos="1320800" algn="l"/>
                <a:tab pos="2578100" algn="l"/>
                <a:tab pos="4178300" algn="l"/>
                <a:tab pos="5372100" algn="l"/>
                <a:tab pos="6000750" algn="l"/>
              </a:tabLst>
            </a:pPr>
            <a:r>
              <a:rPr lang="en-US" sz="900" b="1" dirty="0">
                <a:solidFill>
                  <a:schemeClr val="bg1"/>
                </a:solidFill>
              </a:rPr>
              <a:t>NOT FDIC INSURED •  MAY LOSE VALUE • NO BANK GUARANTEE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MAKE THE MOST OF IRA SAVINGS</a:t>
            </a:r>
          </a:p>
        </p:txBody>
      </p:sp>
      <p:sp>
        <p:nvSpPr>
          <p:cNvPr id="9" name="Content Placeholder 1"/>
          <p:cNvSpPr>
            <a:spLocks noGrp="1"/>
          </p:cNvSpPr>
          <p:nvPr>
            <p:ph idx="1"/>
          </p:nvPr>
        </p:nvSpPr>
        <p:spPr>
          <a:xfrm>
            <a:off x="914400" y="1506537"/>
            <a:ext cx="4038600" cy="4525963"/>
          </a:xfrm>
        </p:spPr>
        <p:txBody>
          <a:bodyPr>
            <a:normAutofit/>
          </a:bodyPr>
          <a:lstStyle/>
          <a:p>
            <a:pPr marL="0" indent="0">
              <a:lnSpc>
                <a:spcPts val="2800"/>
              </a:lnSpc>
              <a:spcBef>
                <a:spcPts val="0"/>
              </a:spcBef>
              <a:spcAft>
                <a:spcPts val="1800"/>
              </a:spcAft>
              <a:buNone/>
              <a:tabLst>
                <a:tab pos="4454525" algn="l"/>
              </a:tabLst>
            </a:pPr>
            <a:r>
              <a:rPr lang="en-US" sz="2800" dirty="0"/>
              <a:t>Spousal contributions</a:t>
            </a:r>
          </a:p>
          <a:p>
            <a:pPr marL="340614" lvl="1" indent="-342900">
              <a:buFont typeface="Wingdings" panose="05000000000000000000" pitchFamily="2" charset="2"/>
              <a:buChar char="§"/>
            </a:pPr>
            <a:r>
              <a:rPr lang="en-US" sz="2200" dirty="0">
                <a:latin typeface="+mn-lt"/>
              </a:rPr>
              <a:t>Earned income requirement</a:t>
            </a:r>
          </a:p>
          <a:p>
            <a:pPr marL="283464" lvl="1"/>
            <a:endParaRPr lang="en-US" sz="2200" dirty="0">
              <a:latin typeface="+mn-lt"/>
            </a:endParaRPr>
          </a:p>
        </p:txBody>
      </p:sp>
      <p:sp>
        <p:nvSpPr>
          <p:cNvPr id="11" name="TextBox 10"/>
          <p:cNvSpPr txBox="1"/>
          <p:nvPr/>
        </p:nvSpPr>
        <p:spPr>
          <a:xfrm>
            <a:off x="304800" y="1447800"/>
            <a:ext cx="457200" cy="457200"/>
          </a:xfrm>
          <a:prstGeom prst="rect">
            <a:avLst/>
          </a:prstGeom>
          <a:solidFill>
            <a:schemeClr val="bg2">
              <a:lumMod val="75000"/>
            </a:schemeClr>
          </a:solidFill>
          <a:ln>
            <a:solidFill>
              <a:schemeClr val="tx2">
                <a:lumMod val="75000"/>
              </a:schemeClr>
            </a:solidFill>
          </a:ln>
        </p:spPr>
        <p:txBody>
          <a:bodyPr vert="horz" wrap="none" lIns="91440" tIns="45720" rIns="91440" bIns="45720" rtlCol="0" anchor="ctr">
            <a:noAutofit/>
          </a:bodyPr>
          <a:lstStyle/>
          <a:p>
            <a:pPr marL="0" marR="0" indent="0" algn="ctr" defTabSz="914400" rtl="0" eaLnBrk="1" fontAlgn="auto" latinLnBrk="0" hangingPunct="1">
              <a:lnSpc>
                <a:spcPct val="110000"/>
              </a:lnSpc>
              <a:spcBef>
                <a:spcPct val="0"/>
              </a:spcBef>
              <a:buClrTx/>
              <a:buSzTx/>
              <a:buFontTx/>
              <a:buNone/>
              <a:tabLst/>
            </a:pPr>
            <a:r>
              <a:rPr kumimoji="0" lang="en-US"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Arial" pitchFamily="34" charset="0"/>
                <a:ea typeface="+mj-ea"/>
                <a:cs typeface="Arial" pitchFamily="34" charset="0"/>
              </a:rPr>
              <a:t>8</a:t>
            </a:r>
            <a:endParaRPr kumimoji="0" lang="en-US" sz="3200" b="1" i="0" u="none" strike="noStrike" kern="1200" cap="none" spc="0" normalizeH="0" baseline="0" noProof="0" dirty="0">
              <a:ln>
                <a:solidFill>
                  <a:schemeClr val="tx2">
                    <a:lumMod val="75000"/>
                  </a:schemeClr>
                </a:solidFill>
              </a:ln>
              <a:solidFill>
                <a:schemeClr val="tx2">
                  <a:lumMod val="75000"/>
                </a:schemeClr>
              </a:solidFill>
              <a:effectLst/>
              <a:uLnTx/>
              <a:uFillTx/>
              <a:latin typeface="Arial" pitchFamily="34" charset="0"/>
              <a:ea typeface="+mj-ea"/>
              <a:cs typeface="Arial" pitchFamily="34" charset="0"/>
            </a:endParaRPr>
          </a:p>
        </p:txBody>
      </p:sp>
      <p:pic>
        <p:nvPicPr>
          <p:cNvPr id="8" name="Picture 7" descr="71196720.jpg"/>
          <p:cNvPicPr>
            <a:picLocks noChangeAspect="1"/>
          </p:cNvPicPr>
          <p:nvPr/>
        </p:nvPicPr>
        <p:blipFill>
          <a:blip r:embed="rId3" cstate="print"/>
          <a:srcRect l="20982" r="43478" b="4231"/>
          <a:stretch>
            <a:fillRect/>
          </a:stretch>
        </p:blipFill>
        <p:spPr>
          <a:xfrm>
            <a:off x="6176963" y="1524000"/>
            <a:ext cx="2666688" cy="4818888"/>
          </a:xfrm>
          <a:prstGeom prst="rect">
            <a:avLst/>
          </a:prstGeom>
          <a:ln w="28575">
            <a:solidFill>
              <a:schemeClr val="tx2">
                <a:lumMod val="75000"/>
              </a:schemeClr>
            </a:solidFill>
          </a:ln>
        </p:spPr>
      </p:pic>
      <p:sp>
        <p:nvSpPr>
          <p:cNvPr id="7" name="Slide Number Placeholder 5"/>
          <p:cNvSpPr>
            <a:spLocks noGrp="1"/>
          </p:cNvSpPr>
          <p:nvPr>
            <p:ph type="sldNum" sz="quarter" idx="4294967295"/>
          </p:nvPr>
        </p:nvSpPr>
        <p:spPr>
          <a:xfrm>
            <a:off x="6553200" y="6416675"/>
            <a:ext cx="2362200" cy="365125"/>
          </a:xfrm>
          <a:prstGeom prst="rect">
            <a:avLst/>
          </a:prstGeom>
        </p:spPr>
        <p:txBody>
          <a:bodyPr/>
          <a:lstStyle>
            <a:lvl1pPr algn="r">
              <a:defRPr sz="800">
                <a:solidFill>
                  <a:schemeClr val="tx1"/>
                </a:solidFill>
              </a:defRPr>
            </a:lvl1pPr>
          </a:lstStyle>
          <a:p>
            <a:r>
              <a:rPr lang="en-US" dirty="0"/>
              <a:t>	</a:t>
            </a:r>
            <a:fld id="{0689B871-C09B-4090-BA45-E996C7FAE39A}" type="slidenum">
              <a:rPr lang="en-US" smtClean="0"/>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MAKE THE MOST OF IRA SAVINGS</a:t>
            </a:r>
          </a:p>
        </p:txBody>
      </p:sp>
      <p:sp>
        <p:nvSpPr>
          <p:cNvPr id="9" name="Content Placeholder 1"/>
          <p:cNvSpPr>
            <a:spLocks noGrp="1"/>
          </p:cNvSpPr>
          <p:nvPr>
            <p:ph idx="1"/>
          </p:nvPr>
        </p:nvSpPr>
        <p:spPr>
          <a:xfrm>
            <a:off x="914400" y="1506537"/>
            <a:ext cx="4648200" cy="4525963"/>
          </a:xfrm>
        </p:spPr>
        <p:txBody>
          <a:bodyPr>
            <a:normAutofit/>
          </a:bodyPr>
          <a:lstStyle/>
          <a:p>
            <a:pPr marL="0" indent="0">
              <a:lnSpc>
                <a:spcPts val="2800"/>
              </a:lnSpc>
              <a:spcBef>
                <a:spcPts val="0"/>
              </a:spcBef>
              <a:spcAft>
                <a:spcPts val="1800"/>
              </a:spcAft>
              <a:buNone/>
              <a:tabLst>
                <a:tab pos="4454525" algn="l"/>
              </a:tabLst>
            </a:pPr>
            <a:r>
              <a:rPr lang="en-US" sz="2800" dirty="0"/>
              <a:t>Beneficiaries missing important dates</a:t>
            </a:r>
          </a:p>
          <a:p>
            <a:pPr marL="340614" lvl="1" indent="-342900">
              <a:buFont typeface="Wingdings" panose="05000000000000000000" pitchFamily="2" charset="2"/>
              <a:buChar char="§"/>
            </a:pPr>
            <a:r>
              <a:rPr lang="en-US" sz="2200" dirty="0">
                <a:latin typeface="+mn-lt"/>
              </a:rPr>
              <a:t>9 months </a:t>
            </a:r>
          </a:p>
          <a:p>
            <a:pPr marL="685800" lvl="2" indent="-342900">
              <a:spcBef>
                <a:spcPts val="200"/>
              </a:spcBef>
              <a:spcAft>
                <a:spcPts val="400"/>
              </a:spcAft>
              <a:buFont typeface="Arial" panose="020B0604020202020204" pitchFamily="34" charset="0"/>
              <a:buChar char="–"/>
            </a:pPr>
            <a:r>
              <a:rPr lang="en-US" sz="2000" dirty="0">
                <a:latin typeface="+mn-lt"/>
              </a:rPr>
              <a:t>Disclaim deadline</a:t>
            </a:r>
          </a:p>
          <a:p>
            <a:pPr marL="685800" lvl="2" indent="-342900">
              <a:spcBef>
                <a:spcPts val="200"/>
              </a:spcBef>
              <a:spcAft>
                <a:spcPts val="400"/>
              </a:spcAft>
              <a:buFont typeface="Arial" panose="020B0604020202020204" pitchFamily="34" charset="0"/>
              <a:buChar char="–"/>
            </a:pPr>
            <a:r>
              <a:rPr lang="en-US" sz="2000" dirty="0">
                <a:latin typeface="+mn-lt"/>
              </a:rPr>
              <a:t>Estate taxes due</a:t>
            </a:r>
          </a:p>
          <a:p>
            <a:pPr marL="340614" lvl="1" indent="-342900">
              <a:buFont typeface="Wingdings" panose="05000000000000000000" pitchFamily="2" charset="2"/>
              <a:buChar char="§"/>
            </a:pPr>
            <a:r>
              <a:rPr lang="en-US" sz="2200" dirty="0">
                <a:latin typeface="+mn-lt"/>
              </a:rPr>
              <a:t>9/30: Beneficiaries determined</a:t>
            </a:r>
          </a:p>
          <a:p>
            <a:pPr marL="340614" lvl="1" indent="-342900">
              <a:buFont typeface="Wingdings" panose="05000000000000000000" pitchFamily="2" charset="2"/>
              <a:buChar char="§"/>
            </a:pPr>
            <a:r>
              <a:rPr lang="en-US" sz="2200" dirty="0">
                <a:latin typeface="+mn-lt"/>
              </a:rPr>
              <a:t>9/30: Multiple beneficiary</a:t>
            </a:r>
            <a:br>
              <a:rPr lang="en-US" sz="2200" dirty="0">
                <a:latin typeface="+mn-lt"/>
              </a:rPr>
            </a:br>
            <a:r>
              <a:rPr lang="en-US" sz="2200" dirty="0">
                <a:latin typeface="+mn-lt"/>
              </a:rPr>
              <a:t>payout determined</a:t>
            </a:r>
          </a:p>
          <a:p>
            <a:pPr marL="340614" lvl="1" indent="-342900">
              <a:buFont typeface="Wingdings" panose="05000000000000000000" pitchFamily="2" charset="2"/>
              <a:buChar char="§"/>
            </a:pPr>
            <a:r>
              <a:rPr lang="en-US" sz="2200" dirty="0">
                <a:latin typeface="+mn-lt"/>
              </a:rPr>
              <a:t>12/31: RMD deadline</a:t>
            </a:r>
          </a:p>
          <a:p>
            <a:pPr marL="283464" lvl="1"/>
            <a:endParaRPr lang="en-US" dirty="0">
              <a:latin typeface="Arial Narrow" pitchFamily="34" charset="0"/>
            </a:endParaRPr>
          </a:p>
        </p:txBody>
      </p:sp>
      <p:sp>
        <p:nvSpPr>
          <p:cNvPr id="11" name="TextBox 10"/>
          <p:cNvSpPr txBox="1"/>
          <p:nvPr/>
        </p:nvSpPr>
        <p:spPr>
          <a:xfrm>
            <a:off x="304800" y="1447800"/>
            <a:ext cx="457200" cy="457200"/>
          </a:xfrm>
          <a:prstGeom prst="rect">
            <a:avLst/>
          </a:prstGeom>
          <a:solidFill>
            <a:schemeClr val="bg2">
              <a:lumMod val="75000"/>
            </a:schemeClr>
          </a:solidFill>
          <a:ln>
            <a:solidFill>
              <a:schemeClr val="tx2">
                <a:lumMod val="75000"/>
              </a:schemeClr>
            </a:solidFill>
          </a:ln>
        </p:spPr>
        <p:txBody>
          <a:bodyPr vert="horz" wrap="none" lIns="91440" tIns="45720" rIns="91440" bIns="45720" rtlCol="0" anchor="ctr">
            <a:noAutofit/>
          </a:bodyPr>
          <a:lstStyle/>
          <a:p>
            <a:pPr marL="0" marR="0" indent="0" algn="ctr" defTabSz="914400" rtl="0" eaLnBrk="1" fontAlgn="auto" latinLnBrk="0" hangingPunct="1">
              <a:lnSpc>
                <a:spcPct val="110000"/>
              </a:lnSpc>
              <a:spcBef>
                <a:spcPct val="0"/>
              </a:spcBef>
              <a:buClrTx/>
              <a:buSzTx/>
              <a:buFontTx/>
              <a:buNone/>
              <a:tabLst/>
            </a:pPr>
            <a:r>
              <a:rPr kumimoji="0" lang="en-US"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Arial" pitchFamily="34" charset="0"/>
                <a:ea typeface="+mj-ea"/>
                <a:cs typeface="Arial" pitchFamily="34" charset="0"/>
              </a:rPr>
              <a:t>9</a:t>
            </a:r>
            <a:endParaRPr kumimoji="0" lang="en-US" sz="3200" b="1" i="0" u="none" strike="noStrike" kern="1200" cap="none" spc="0" normalizeH="0" baseline="0" noProof="0" dirty="0">
              <a:ln>
                <a:solidFill>
                  <a:schemeClr val="tx2">
                    <a:lumMod val="75000"/>
                  </a:schemeClr>
                </a:solidFill>
              </a:ln>
              <a:solidFill>
                <a:schemeClr val="tx2">
                  <a:lumMod val="75000"/>
                </a:schemeClr>
              </a:solidFill>
              <a:effectLst/>
              <a:uLnTx/>
              <a:uFillTx/>
              <a:latin typeface="Arial" pitchFamily="34" charset="0"/>
              <a:ea typeface="+mj-ea"/>
              <a:cs typeface="Arial" pitchFamily="34" charset="0"/>
            </a:endParaRPr>
          </a:p>
        </p:txBody>
      </p:sp>
      <p:pic>
        <p:nvPicPr>
          <p:cNvPr id="8" name="Picture 7" descr="71196720.jpg"/>
          <p:cNvPicPr>
            <a:picLocks noChangeAspect="1"/>
          </p:cNvPicPr>
          <p:nvPr/>
        </p:nvPicPr>
        <p:blipFill>
          <a:blip r:embed="rId3" cstate="print"/>
          <a:srcRect l="20982" r="43478" b="4231"/>
          <a:stretch>
            <a:fillRect/>
          </a:stretch>
        </p:blipFill>
        <p:spPr>
          <a:xfrm>
            <a:off x="6176963" y="1524000"/>
            <a:ext cx="2666688" cy="4818888"/>
          </a:xfrm>
          <a:prstGeom prst="rect">
            <a:avLst/>
          </a:prstGeom>
          <a:ln w="28575">
            <a:solidFill>
              <a:schemeClr val="tx2">
                <a:lumMod val="75000"/>
              </a:schemeClr>
            </a:solidFill>
          </a:ln>
        </p:spPr>
      </p:pic>
      <p:sp>
        <p:nvSpPr>
          <p:cNvPr id="7" name="Slide Number Placeholder 5"/>
          <p:cNvSpPr>
            <a:spLocks noGrp="1"/>
          </p:cNvSpPr>
          <p:nvPr>
            <p:ph type="sldNum" sz="quarter" idx="4294967295"/>
          </p:nvPr>
        </p:nvSpPr>
        <p:spPr>
          <a:xfrm>
            <a:off x="6553200" y="6416675"/>
            <a:ext cx="2362200" cy="365125"/>
          </a:xfrm>
          <a:prstGeom prst="rect">
            <a:avLst/>
          </a:prstGeom>
        </p:spPr>
        <p:txBody>
          <a:bodyPr/>
          <a:lstStyle>
            <a:lvl1pPr algn="r">
              <a:defRPr sz="800">
                <a:solidFill>
                  <a:schemeClr val="tx1"/>
                </a:solidFill>
              </a:defRPr>
            </a:lvl1pPr>
          </a:lstStyle>
          <a:p>
            <a:r>
              <a:rPr lang="en-US" dirty="0"/>
              <a:t>	</a:t>
            </a:r>
            <a:fld id="{0689B871-C09B-4090-BA45-E996C7FAE39A}" type="slidenum">
              <a:rPr lang="en-US" smtClean="0"/>
              <a:pPr/>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MAKE THE MOST OF IRA SAVINGS</a:t>
            </a:r>
          </a:p>
        </p:txBody>
      </p:sp>
      <p:sp>
        <p:nvSpPr>
          <p:cNvPr id="9" name="Content Placeholder 1"/>
          <p:cNvSpPr>
            <a:spLocks noGrp="1"/>
          </p:cNvSpPr>
          <p:nvPr>
            <p:ph idx="1"/>
          </p:nvPr>
        </p:nvSpPr>
        <p:spPr>
          <a:xfrm>
            <a:off x="914400" y="1506537"/>
            <a:ext cx="5029200" cy="4525963"/>
          </a:xfrm>
        </p:spPr>
        <p:txBody>
          <a:bodyPr>
            <a:normAutofit/>
          </a:bodyPr>
          <a:lstStyle/>
          <a:p>
            <a:pPr marL="0" indent="0">
              <a:lnSpc>
                <a:spcPts val="2800"/>
              </a:lnSpc>
              <a:spcBef>
                <a:spcPts val="0"/>
              </a:spcBef>
              <a:spcAft>
                <a:spcPts val="1800"/>
              </a:spcAft>
              <a:buNone/>
              <a:tabLst>
                <a:tab pos="4454525" algn="l"/>
              </a:tabLst>
            </a:pPr>
            <a:r>
              <a:rPr lang="en-US" sz="2800" spc="-40" dirty="0">
                <a:latin typeface="+mj-lt"/>
              </a:rPr>
              <a:t>Required minimum distributions</a:t>
            </a:r>
          </a:p>
          <a:p>
            <a:pPr marL="340614" lvl="1" indent="-342900">
              <a:buFont typeface="Wingdings" panose="05000000000000000000" pitchFamily="2" charset="2"/>
              <a:buChar char="§"/>
            </a:pPr>
            <a:r>
              <a:rPr lang="en-US" sz="2200" dirty="0">
                <a:latin typeface="+mn-lt"/>
              </a:rPr>
              <a:t>Tips to avoid the 50% penalty</a:t>
            </a:r>
          </a:p>
          <a:p>
            <a:pPr marL="685800" lvl="2" indent="-342900">
              <a:spcBef>
                <a:spcPts val="200"/>
              </a:spcBef>
              <a:spcAft>
                <a:spcPts val="400"/>
              </a:spcAft>
              <a:buFontTx/>
              <a:buChar char="–"/>
            </a:pPr>
            <a:r>
              <a:rPr lang="en-US" sz="2000" spc="-20" dirty="0">
                <a:latin typeface="+mn-lt"/>
              </a:rPr>
              <a:t>Asset consolidation</a:t>
            </a:r>
          </a:p>
          <a:p>
            <a:pPr marL="685800" lvl="2" indent="-342900">
              <a:spcBef>
                <a:spcPts val="200"/>
              </a:spcBef>
              <a:spcAft>
                <a:spcPts val="400"/>
              </a:spcAft>
              <a:buFontTx/>
              <a:buChar char="–"/>
            </a:pPr>
            <a:r>
              <a:rPr lang="en-US" sz="2000" spc="-20" dirty="0">
                <a:latin typeface="+mn-lt"/>
              </a:rPr>
              <a:t>Recalculation upon reaching </a:t>
            </a:r>
            <a:br>
              <a:rPr lang="en-US" sz="2000" spc="-20" dirty="0">
                <a:latin typeface="+mn-lt"/>
              </a:rPr>
            </a:br>
            <a:r>
              <a:rPr lang="en-US" sz="2000" spc="-20" dirty="0">
                <a:latin typeface="+mn-lt"/>
              </a:rPr>
              <a:t>age 70½</a:t>
            </a:r>
          </a:p>
          <a:p>
            <a:pPr marL="685800" lvl="2" indent="-342900">
              <a:spcBef>
                <a:spcPts val="200"/>
              </a:spcBef>
              <a:spcAft>
                <a:spcPts val="400"/>
              </a:spcAft>
              <a:buFontTx/>
              <a:buChar char="–"/>
            </a:pPr>
            <a:r>
              <a:rPr lang="en-US" sz="2000" spc="-20" dirty="0">
                <a:latin typeface="+mn-lt"/>
              </a:rPr>
              <a:t>401(k) </a:t>
            </a:r>
            <a:r>
              <a:rPr lang="en-US" sz="2000" dirty="0"/>
              <a:t>versus</a:t>
            </a:r>
            <a:r>
              <a:rPr lang="en-US" sz="2000" spc="-20" dirty="0">
                <a:latin typeface="+mn-lt"/>
              </a:rPr>
              <a:t> IRAs</a:t>
            </a:r>
          </a:p>
          <a:p>
            <a:pPr marL="283464" lvl="1"/>
            <a:endParaRPr lang="en-US" dirty="0">
              <a:latin typeface="Arial Narrow" pitchFamily="34" charset="0"/>
            </a:endParaRPr>
          </a:p>
        </p:txBody>
      </p:sp>
      <p:sp>
        <p:nvSpPr>
          <p:cNvPr id="11" name="TextBox 10"/>
          <p:cNvSpPr txBox="1"/>
          <p:nvPr/>
        </p:nvSpPr>
        <p:spPr>
          <a:xfrm>
            <a:off x="304800" y="1447800"/>
            <a:ext cx="457200" cy="457200"/>
          </a:xfrm>
          <a:prstGeom prst="rect">
            <a:avLst/>
          </a:prstGeom>
          <a:solidFill>
            <a:schemeClr val="bg2">
              <a:lumMod val="75000"/>
            </a:schemeClr>
          </a:solidFill>
          <a:ln>
            <a:solidFill>
              <a:schemeClr val="tx2">
                <a:lumMod val="75000"/>
              </a:schemeClr>
            </a:solidFill>
          </a:ln>
        </p:spPr>
        <p:txBody>
          <a:bodyPr vert="horz" wrap="none" lIns="91440" tIns="45720" rIns="91440" bIns="45720" rtlCol="0" anchor="ctr">
            <a:noAutofit/>
          </a:bodyPr>
          <a:lstStyle/>
          <a:p>
            <a:pPr marL="0" marR="0" indent="0" algn="ctr" defTabSz="914400" rtl="0" eaLnBrk="1" fontAlgn="auto" latinLnBrk="0" hangingPunct="1">
              <a:lnSpc>
                <a:spcPct val="110000"/>
              </a:lnSpc>
              <a:spcBef>
                <a:spcPct val="0"/>
              </a:spcBef>
              <a:buClrTx/>
              <a:buSzTx/>
              <a:buFontTx/>
              <a:buNone/>
              <a:tabLst/>
            </a:pPr>
            <a:r>
              <a:rPr kumimoji="0" lang="en-US"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Arial" pitchFamily="34" charset="0"/>
                <a:ea typeface="+mj-ea"/>
                <a:cs typeface="Arial" pitchFamily="34" charset="0"/>
              </a:rPr>
              <a:t>10</a:t>
            </a:r>
            <a:endParaRPr kumimoji="0" lang="en-US" sz="3200" b="1" i="0" u="none" strike="noStrike" kern="1200" cap="none" spc="0" normalizeH="0" baseline="0" noProof="0" dirty="0">
              <a:ln>
                <a:solidFill>
                  <a:schemeClr val="tx2">
                    <a:lumMod val="75000"/>
                  </a:schemeClr>
                </a:solidFill>
              </a:ln>
              <a:solidFill>
                <a:schemeClr val="tx2">
                  <a:lumMod val="75000"/>
                </a:schemeClr>
              </a:solidFill>
              <a:effectLst/>
              <a:uLnTx/>
              <a:uFillTx/>
              <a:latin typeface="Arial" pitchFamily="34" charset="0"/>
              <a:ea typeface="+mj-ea"/>
              <a:cs typeface="Arial" pitchFamily="34" charset="0"/>
            </a:endParaRPr>
          </a:p>
        </p:txBody>
      </p:sp>
      <p:pic>
        <p:nvPicPr>
          <p:cNvPr id="8" name="Picture 7" descr="71196720.jpg"/>
          <p:cNvPicPr>
            <a:picLocks noChangeAspect="1"/>
          </p:cNvPicPr>
          <p:nvPr/>
        </p:nvPicPr>
        <p:blipFill>
          <a:blip r:embed="rId3" cstate="print"/>
          <a:srcRect l="20982" r="43478" b="4231"/>
          <a:stretch>
            <a:fillRect/>
          </a:stretch>
        </p:blipFill>
        <p:spPr>
          <a:xfrm>
            <a:off x="6176963" y="1524000"/>
            <a:ext cx="2666688" cy="4818888"/>
          </a:xfrm>
          <a:prstGeom prst="rect">
            <a:avLst/>
          </a:prstGeom>
          <a:ln w="28575">
            <a:solidFill>
              <a:schemeClr val="tx2">
                <a:lumMod val="75000"/>
              </a:schemeClr>
            </a:solidFill>
          </a:ln>
        </p:spPr>
      </p:pic>
      <p:pic>
        <p:nvPicPr>
          <p:cNvPr id="7" name="Picture 6" descr="AA036450.jpg"/>
          <p:cNvPicPr>
            <a:picLocks noChangeAspect="1"/>
          </p:cNvPicPr>
          <p:nvPr/>
        </p:nvPicPr>
        <p:blipFill>
          <a:blip r:embed="rId4" cstate="print"/>
          <a:srcRect r="48896" b="7651"/>
          <a:stretch>
            <a:fillRect/>
          </a:stretch>
        </p:blipFill>
        <p:spPr>
          <a:xfrm>
            <a:off x="6176963" y="1524000"/>
            <a:ext cx="2666688" cy="4818888"/>
          </a:xfrm>
          <a:prstGeom prst="rect">
            <a:avLst/>
          </a:prstGeom>
          <a:noFill/>
          <a:ln w="28575">
            <a:solidFill>
              <a:schemeClr val="tx2">
                <a:lumMod val="75000"/>
              </a:schemeClr>
            </a:solidFill>
          </a:ln>
        </p:spPr>
      </p:pic>
      <p:sp>
        <p:nvSpPr>
          <p:cNvPr id="10" name="Slide Number Placeholder 5"/>
          <p:cNvSpPr>
            <a:spLocks noGrp="1"/>
          </p:cNvSpPr>
          <p:nvPr>
            <p:ph type="sldNum" sz="quarter" idx="4294967295"/>
          </p:nvPr>
        </p:nvSpPr>
        <p:spPr>
          <a:xfrm>
            <a:off x="6553200" y="6416675"/>
            <a:ext cx="2362200" cy="365125"/>
          </a:xfrm>
          <a:prstGeom prst="rect">
            <a:avLst/>
          </a:prstGeom>
        </p:spPr>
        <p:txBody>
          <a:bodyPr/>
          <a:lstStyle>
            <a:lvl1pPr algn="r">
              <a:defRPr sz="800">
                <a:solidFill>
                  <a:schemeClr val="tx1"/>
                </a:solidFill>
              </a:defRPr>
            </a:lvl1pPr>
          </a:lstStyle>
          <a:p>
            <a:r>
              <a:rPr lang="en-US" dirty="0"/>
              <a:t>	</a:t>
            </a:r>
            <a:fld id="{0689B871-C09B-4090-BA45-E996C7FAE39A}"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MAKE THE MOST OF IRA SAVINGS</a:t>
            </a:r>
          </a:p>
        </p:txBody>
      </p:sp>
      <p:sp>
        <p:nvSpPr>
          <p:cNvPr id="9" name="Content Placeholder 1"/>
          <p:cNvSpPr>
            <a:spLocks noGrp="1"/>
          </p:cNvSpPr>
          <p:nvPr>
            <p:ph idx="1"/>
          </p:nvPr>
        </p:nvSpPr>
        <p:spPr>
          <a:xfrm>
            <a:off x="914400" y="1506537"/>
            <a:ext cx="3962400" cy="4525963"/>
          </a:xfrm>
        </p:spPr>
        <p:txBody>
          <a:bodyPr>
            <a:normAutofit/>
          </a:bodyPr>
          <a:lstStyle/>
          <a:p>
            <a:pPr marL="0" indent="0">
              <a:lnSpc>
                <a:spcPts val="2800"/>
              </a:lnSpc>
              <a:spcBef>
                <a:spcPts val="0"/>
              </a:spcBef>
              <a:spcAft>
                <a:spcPts val="1800"/>
              </a:spcAft>
              <a:buNone/>
              <a:tabLst>
                <a:tab pos="4454525" algn="l"/>
              </a:tabLst>
            </a:pPr>
            <a:r>
              <a:rPr lang="en-US" sz="2800" dirty="0"/>
              <a:t>Trusts</a:t>
            </a:r>
            <a:endParaRPr lang="en-US" dirty="0">
              <a:latin typeface="Arial Narrow" pitchFamily="34" charset="0"/>
            </a:endParaRPr>
          </a:p>
          <a:p>
            <a:pPr marL="340614" lvl="1" indent="-342900">
              <a:buFont typeface="Wingdings" panose="05000000000000000000" pitchFamily="2" charset="2"/>
              <a:buChar char="§"/>
            </a:pPr>
            <a:r>
              <a:rPr lang="en-US" sz="2200" dirty="0">
                <a:latin typeface="+mn-lt"/>
              </a:rPr>
              <a:t>Ownership</a:t>
            </a:r>
          </a:p>
          <a:p>
            <a:pPr marL="340614" lvl="1" indent="-342900">
              <a:buFont typeface="Wingdings" panose="05000000000000000000" pitchFamily="2" charset="2"/>
              <a:buChar char="§"/>
            </a:pPr>
            <a:r>
              <a:rPr lang="en-US" sz="2200" dirty="0">
                <a:latin typeface="+mn-lt"/>
              </a:rPr>
              <a:t>Beneficiaries</a:t>
            </a:r>
          </a:p>
        </p:txBody>
      </p:sp>
      <p:sp>
        <p:nvSpPr>
          <p:cNvPr id="11" name="TextBox 10"/>
          <p:cNvSpPr txBox="1"/>
          <p:nvPr/>
        </p:nvSpPr>
        <p:spPr>
          <a:xfrm>
            <a:off x="304800" y="1447800"/>
            <a:ext cx="457200" cy="457200"/>
          </a:xfrm>
          <a:prstGeom prst="rect">
            <a:avLst/>
          </a:prstGeom>
          <a:solidFill>
            <a:schemeClr val="bg2">
              <a:lumMod val="75000"/>
            </a:schemeClr>
          </a:solidFill>
          <a:ln>
            <a:solidFill>
              <a:schemeClr val="tx2">
                <a:lumMod val="75000"/>
              </a:schemeClr>
            </a:solidFill>
          </a:ln>
        </p:spPr>
        <p:txBody>
          <a:bodyPr vert="horz" wrap="none" lIns="91440" tIns="45720" rIns="91440" bIns="45720" rtlCol="0" anchor="ctr">
            <a:noAutofit/>
          </a:bodyPr>
          <a:lstStyle/>
          <a:p>
            <a:pPr marL="0" marR="0" indent="0" algn="ctr" defTabSz="914400" rtl="0" eaLnBrk="1" fontAlgn="auto" latinLnBrk="0" hangingPunct="1">
              <a:lnSpc>
                <a:spcPct val="110000"/>
              </a:lnSpc>
              <a:spcBef>
                <a:spcPct val="0"/>
              </a:spcBef>
              <a:buClrTx/>
              <a:buSzTx/>
              <a:buFontTx/>
              <a:buNone/>
              <a:tabLst/>
            </a:pPr>
            <a:r>
              <a:rPr kumimoji="0" lang="en-US"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Arial" pitchFamily="34" charset="0"/>
                <a:ea typeface="+mj-ea"/>
                <a:cs typeface="Arial" pitchFamily="34" charset="0"/>
              </a:rPr>
              <a:t>11</a:t>
            </a:r>
            <a:endParaRPr kumimoji="0" lang="en-US" sz="3200" b="1" i="0" u="none" strike="noStrike" kern="1200" cap="none" spc="0" normalizeH="0" baseline="0" noProof="0" dirty="0">
              <a:ln>
                <a:solidFill>
                  <a:schemeClr val="tx2">
                    <a:lumMod val="75000"/>
                  </a:schemeClr>
                </a:solidFill>
              </a:ln>
              <a:solidFill>
                <a:schemeClr val="tx2">
                  <a:lumMod val="75000"/>
                </a:schemeClr>
              </a:solidFill>
              <a:effectLst/>
              <a:uLnTx/>
              <a:uFillTx/>
              <a:latin typeface="Arial" pitchFamily="34" charset="0"/>
              <a:ea typeface="+mj-ea"/>
              <a:cs typeface="Arial" pitchFamily="34" charset="0"/>
            </a:endParaRPr>
          </a:p>
        </p:txBody>
      </p:sp>
      <p:pic>
        <p:nvPicPr>
          <p:cNvPr id="8" name="Picture 7" descr="71196720.jpg"/>
          <p:cNvPicPr>
            <a:picLocks noChangeAspect="1"/>
          </p:cNvPicPr>
          <p:nvPr/>
        </p:nvPicPr>
        <p:blipFill>
          <a:blip r:embed="rId3" cstate="print"/>
          <a:srcRect l="20982" r="43478" b="4231"/>
          <a:stretch>
            <a:fillRect/>
          </a:stretch>
        </p:blipFill>
        <p:spPr>
          <a:xfrm>
            <a:off x="6176963" y="1524000"/>
            <a:ext cx="2666688" cy="4818888"/>
          </a:xfrm>
          <a:prstGeom prst="rect">
            <a:avLst/>
          </a:prstGeom>
          <a:ln w="28575">
            <a:solidFill>
              <a:schemeClr val="tx2">
                <a:lumMod val="75000"/>
              </a:schemeClr>
            </a:solidFill>
          </a:ln>
        </p:spPr>
      </p:pic>
      <p:pic>
        <p:nvPicPr>
          <p:cNvPr id="7" name="Picture 6" descr="AA036450.jpg"/>
          <p:cNvPicPr>
            <a:picLocks noChangeAspect="1"/>
          </p:cNvPicPr>
          <p:nvPr/>
        </p:nvPicPr>
        <p:blipFill>
          <a:blip r:embed="rId4" cstate="print"/>
          <a:srcRect r="48896" b="7651"/>
          <a:stretch>
            <a:fillRect/>
          </a:stretch>
        </p:blipFill>
        <p:spPr>
          <a:xfrm>
            <a:off x="6176963" y="1524000"/>
            <a:ext cx="2666688" cy="4818888"/>
          </a:xfrm>
          <a:prstGeom prst="rect">
            <a:avLst/>
          </a:prstGeom>
          <a:noFill/>
          <a:ln w="28575">
            <a:solidFill>
              <a:schemeClr val="tx2">
                <a:lumMod val="75000"/>
              </a:schemeClr>
            </a:solidFill>
          </a:ln>
        </p:spPr>
      </p:pic>
      <p:sp>
        <p:nvSpPr>
          <p:cNvPr id="10" name="Slide Number Placeholder 5"/>
          <p:cNvSpPr>
            <a:spLocks noGrp="1"/>
          </p:cNvSpPr>
          <p:nvPr>
            <p:ph type="sldNum" sz="quarter" idx="4294967295"/>
          </p:nvPr>
        </p:nvSpPr>
        <p:spPr>
          <a:xfrm>
            <a:off x="6553200" y="6416675"/>
            <a:ext cx="2362200" cy="365125"/>
          </a:xfrm>
          <a:prstGeom prst="rect">
            <a:avLst/>
          </a:prstGeom>
        </p:spPr>
        <p:txBody>
          <a:bodyPr/>
          <a:lstStyle>
            <a:lvl1pPr algn="r">
              <a:defRPr sz="800">
                <a:solidFill>
                  <a:schemeClr val="tx1"/>
                </a:solidFill>
              </a:defRPr>
            </a:lvl1pPr>
          </a:lstStyle>
          <a:p>
            <a:r>
              <a:rPr lang="en-US" dirty="0"/>
              <a:t>	</a:t>
            </a:r>
            <a:fld id="{0689B871-C09B-4090-BA45-E996C7FAE39A}" type="slidenum">
              <a:rPr lang="en-US" smtClean="0"/>
              <a:pPr/>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MAKE THE MOST OF IRA SAVINGS</a:t>
            </a:r>
          </a:p>
        </p:txBody>
      </p:sp>
      <p:sp>
        <p:nvSpPr>
          <p:cNvPr id="9" name="Content Placeholder 1"/>
          <p:cNvSpPr>
            <a:spLocks noGrp="1"/>
          </p:cNvSpPr>
          <p:nvPr>
            <p:ph idx="1"/>
          </p:nvPr>
        </p:nvSpPr>
        <p:spPr>
          <a:xfrm>
            <a:off x="914400" y="1506537"/>
            <a:ext cx="3962400" cy="4525963"/>
          </a:xfrm>
        </p:spPr>
        <p:txBody>
          <a:bodyPr>
            <a:normAutofit/>
          </a:bodyPr>
          <a:lstStyle/>
          <a:p>
            <a:pPr marL="0" indent="0">
              <a:lnSpc>
                <a:spcPts val="2800"/>
              </a:lnSpc>
              <a:spcBef>
                <a:spcPts val="0"/>
              </a:spcBef>
              <a:spcAft>
                <a:spcPts val="1800"/>
              </a:spcAft>
              <a:buNone/>
              <a:tabLst>
                <a:tab pos="4454525" algn="l"/>
              </a:tabLst>
            </a:pPr>
            <a:r>
              <a:rPr lang="en-US" sz="2800" dirty="0"/>
              <a:t>Unnecessary penalties</a:t>
            </a:r>
            <a:endParaRPr lang="en-US" dirty="0">
              <a:latin typeface="Arial Narrow" pitchFamily="34" charset="0"/>
            </a:endParaRPr>
          </a:p>
          <a:p>
            <a:pPr marL="340614" lvl="1" indent="-342900">
              <a:buFont typeface="Wingdings" panose="05000000000000000000" pitchFamily="2" charset="2"/>
              <a:buChar char="§"/>
            </a:pPr>
            <a:r>
              <a:rPr lang="en-US" sz="2200" dirty="0">
                <a:latin typeface="+mn-lt"/>
              </a:rPr>
              <a:t>Early distribution penalty</a:t>
            </a:r>
          </a:p>
          <a:p>
            <a:pPr marL="340614" lvl="1" indent="-342900">
              <a:buFont typeface="Wingdings" panose="05000000000000000000" pitchFamily="2" charset="2"/>
              <a:buChar char="§"/>
            </a:pPr>
            <a:r>
              <a:rPr lang="en-US" sz="2200" dirty="0">
                <a:latin typeface="+mn-lt"/>
              </a:rPr>
              <a:t>Substantially equal periodic payments (SEPP)</a:t>
            </a:r>
          </a:p>
          <a:p>
            <a:pPr marL="340614" lvl="1" indent="-342900">
              <a:buFont typeface="Wingdings" panose="05000000000000000000" pitchFamily="2" charset="2"/>
              <a:buChar char="§"/>
            </a:pPr>
            <a:r>
              <a:rPr lang="en-US" sz="2200" dirty="0">
                <a:latin typeface="+mn-lt"/>
              </a:rPr>
              <a:t>Warning</a:t>
            </a:r>
          </a:p>
        </p:txBody>
      </p:sp>
      <p:sp>
        <p:nvSpPr>
          <p:cNvPr id="11" name="TextBox 10"/>
          <p:cNvSpPr txBox="1"/>
          <p:nvPr/>
        </p:nvSpPr>
        <p:spPr>
          <a:xfrm>
            <a:off x="304800" y="1447800"/>
            <a:ext cx="457200" cy="457200"/>
          </a:xfrm>
          <a:prstGeom prst="rect">
            <a:avLst/>
          </a:prstGeom>
          <a:solidFill>
            <a:schemeClr val="bg2">
              <a:lumMod val="75000"/>
            </a:schemeClr>
          </a:solidFill>
          <a:ln>
            <a:solidFill>
              <a:schemeClr val="tx2">
                <a:lumMod val="75000"/>
              </a:schemeClr>
            </a:solidFill>
          </a:ln>
        </p:spPr>
        <p:txBody>
          <a:bodyPr vert="horz" wrap="none" lIns="91440" tIns="45720" rIns="91440" bIns="45720" rtlCol="0" anchor="ctr">
            <a:noAutofit/>
          </a:bodyPr>
          <a:lstStyle/>
          <a:p>
            <a:pPr marL="0" marR="0" indent="0" algn="ctr" defTabSz="914400" rtl="0" eaLnBrk="1" fontAlgn="auto" latinLnBrk="0" hangingPunct="1">
              <a:lnSpc>
                <a:spcPct val="110000"/>
              </a:lnSpc>
              <a:spcBef>
                <a:spcPct val="0"/>
              </a:spcBef>
              <a:buClrTx/>
              <a:buSzTx/>
              <a:buFontTx/>
              <a:buNone/>
              <a:tabLst/>
            </a:pPr>
            <a:r>
              <a:rPr kumimoji="0" lang="en-US"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Arial" pitchFamily="34" charset="0"/>
                <a:ea typeface="+mj-ea"/>
                <a:cs typeface="Arial" pitchFamily="34" charset="0"/>
              </a:rPr>
              <a:t>12</a:t>
            </a:r>
            <a:endParaRPr kumimoji="0" lang="en-US" sz="3200" b="1" i="0" u="none" strike="noStrike" kern="1200" cap="none" spc="0" normalizeH="0" baseline="0" noProof="0" dirty="0">
              <a:ln>
                <a:solidFill>
                  <a:schemeClr val="tx2">
                    <a:lumMod val="75000"/>
                  </a:schemeClr>
                </a:solidFill>
              </a:ln>
              <a:solidFill>
                <a:schemeClr val="tx2">
                  <a:lumMod val="75000"/>
                </a:schemeClr>
              </a:solidFill>
              <a:effectLst/>
              <a:uLnTx/>
              <a:uFillTx/>
              <a:latin typeface="Arial" pitchFamily="34" charset="0"/>
              <a:ea typeface="+mj-ea"/>
              <a:cs typeface="Arial" pitchFamily="34" charset="0"/>
            </a:endParaRPr>
          </a:p>
        </p:txBody>
      </p:sp>
      <p:pic>
        <p:nvPicPr>
          <p:cNvPr id="8" name="Picture 7" descr="71196720.jpg"/>
          <p:cNvPicPr>
            <a:picLocks noChangeAspect="1"/>
          </p:cNvPicPr>
          <p:nvPr/>
        </p:nvPicPr>
        <p:blipFill>
          <a:blip r:embed="rId3" cstate="print"/>
          <a:srcRect l="20982" r="43478" b="4231"/>
          <a:stretch>
            <a:fillRect/>
          </a:stretch>
        </p:blipFill>
        <p:spPr>
          <a:xfrm>
            <a:off x="6176963" y="1524000"/>
            <a:ext cx="2666688" cy="4818888"/>
          </a:xfrm>
          <a:prstGeom prst="rect">
            <a:avLst/>
          </a:prstGeom>
          <a:ln w="28575">
            <a:solidFill>
              <a:schemeClr val="tx2">
                <a:lumMod val="75000"/>
              </a:schemeClr>
            </a:solidFill>
          </a:ln>
        </p:spPr>
      </p:pic>
      <p:pic>
        <p:nvPicPr>
          <p:cNvPr id="7" name="Picture 6" descr="AA036450.jpg"/>
          <p:cNvPicPr>
            <a:picLocks noChangeAspect="1"/>
          </p:cNvPicPr>
          <p:nvPr/>
        </p:nvPicPr>
        <p:blipFill>
          <a:blip r:embed="rId4" cstate="print"/>
          <a:srcRect r="48896" b="7651"/>
          <a:stretch>
            <a:fillRect/>
          </a:stretch>
        </p:blipFill>
        <p:spPr>
          <a:xfrm>
            <a:off x="6176963" y="1524000"/>
            <a:ext cx="2666688" cy="4818888"/>
          </a:xfrm>
          <a:prstGeom prst="rect">
            <a:avLst/>
          </a:prstGeom>
          <a:noFill/>
          <a:ln w="28575">
            <a:solidFill>
              <a:schemeClr val="tx2">
                <a:lumMod val="75000"/>
              </a:schemeClr>
            </a:solidFill>
          </a:ln>
        </p:spPr>
      </p:pic>
      <p:sp>
        <p:nvSpPr>
          <p:cNvPr id="10" name="Slide Number Placeholder 5"/>
          <p:cNvSpPr>
            <a:spLocks noGrp="1"/>
          </p:cNvSpPr>
          <p:nvPr>
            <p:ph type="sldNum" sz="quarter" idx="4294967295"/>
          </p:nvPr>
        </p:nvSpPr>
        <p:spPr>
          <a:xfrm>
            <a:off x="6553200" y="6416675"/>
            <a:ext cx="2362200" cy="365125"/>
          </a:xfrm>
          <a:prstGeom prst="rect">
            <a:avLst/>
          </a:prstGeom>
        </p:spPr>
        <p:txBody>
          <a:bodyPr/>
          <a:lstStyle>
            <a:lvl1pPr algn="r">
              <a:defRPr sz="800">
                <a:solidFill>
                  <a:schemeClr val="tx1"/>
                </a:solidFill>
              </a:defRPr>
            </a:lvl1pPr>
          </a:lstStyle>
          <a:p>
            <a:r>
              <a:rPr lang="en-US" dirty="0"/>
              <a:t>	</a:t>
            </a:r>
            <a:fld id="{0689B871-C09B-4090-BA45-E996C7FAE39A}"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Title 2"/>
          <p:cNvSpPr>
            <a:spLocks noGrp="1"/>
          </p:cNvSpPr>
          <p:nvPr>
            <p:ph type="title"/>
          </p:nvPr>
        </p:nvSpPr>
        <p:spPr/>
        <p:txBody>
          <a:bodyPr/>
          <a:lstStyle/>
          <a:p>
            <a:endParaRPr lang="en-US" dirty="0"/>
          </a:p>
        </p:txBody>
      </p:sp>
      <p:pic>
        <p:nvPicPr>
          <p:cNvPr id="4" name="Picture 8" descr="iStock_000003886863Medium"/>
          <p:cNvPicPr>
            <a:picLocks noChangeArrowheads="1"/>
          </p:cNvPicPr>
          <p:nvPr/>
        </p:nvPicPr>
        <p:blipFill>
          <a:blip r:embed="rId3" cstate="screen"/>
          <a:srcRect b="4196"/>
          <a:stretch>
            <a:fillRect/>
          </a:stretch>
        </p:blipFill>
        <p:spPr bwMode="auto">
          <a:xfrm>
            <a:off x="225425" y="228770"/>
            <a:ext cx="8686800" cy="6132242"/>
          </a:xfrm>
          <a:prstGeom prst="rect">
            <a:avLst/>
          </a:prstGeom>
          <a:noFill/>
          <a:ln w="9525">
            <a:noFill/>
            <a:miter lim="800000"/>
            <a:headEnd/>
            <a:tailEnd/>
          </a:ln>
        </p:spPr>
      </p:pic>
      <p:sp>
        <p:nvSpPr>
          <p:cNvPr id="5" name="Text Box 4"/>
          <p:cNvSpPr txBox="1">
            <a:spLocks noChangeArrowheads="1"/>
          </p:cNvSpPr>
          <p:nvPr/>
        </p:nvSpPr>
        <p:spPr bwMode="auto">
          <a:xfrm>
            <a:off x="397553" y="1477963"/>
            <a:ext cx="4433888" cy="1255086"/>
          </a:xfrm>
          <a:prstGeom prst="rect">
            <a:avLst/>
          </a:prstGeom>
          <a:noFill/>
          <a:ln w="9525">
            <a:noFill/>
            <a:miter lim="800000"/>
            <a:headEnd/>
            <a:tailEnd/>
          </a:ln>
        </p:spPr>
        <p:txBody>
          <a:bodyPr tIns="182562" rIns="92075" bIns="182562">
            <a:spAutoFit/>
          </a:bodyPr>
          <a:lstStyle/>
          <a:p>
            <a:pPr>
              <a:lnSpc>
                <a:spcPct val="90000"/>
              </a:lnSpc>
              <a:spcBef>
                <a:spcPct val="0"/>
              </a:spcBef>
            </a:pPr>
            <a:r>
              <a:rPr lang="en-US" sz="3200" b="1" dirty="0">
                <a:solidFill>
                  <a:schemeClr val="bg1"/>
                </a:solidFill>
              </a:rPr>
              <a:t>Stay on course on the road to retirement</a:t>
            </a:r>
          </a:p>
        </p:txBody>
      </p:sp>
      <p:sp>
        <p:nvSpPr>
          <p:cNvPr id="7" name="Slide Number Placeholder 5"/>
          <p:cNvSpPr>
            <a:spLocks noGrp="1"/>
          </p:cNvSpPr>
          <p:nvPr>
            <p:ph type="sldNum" sz="quarter" idx="4294967295"/>
          </p:nvPr>
        </p:nvSpPr>
        <p:spPr>
          <a:xfrm>
            <a:off x="6553200" y="6416675"/>
            <a:ext cx="2362200" cy="365125"/>
          </a:xfrm>
          <a:prstGeom prst="rect">
            <a:avLst/>
          </a:prstGeom>
        </p:spPr>
        <p:txBody>
          <a:bodyPr/>
          <a:lstStyle>
            <a:lvl1pPr algn="r">
              <a:defRPr sz="800">
                <a:solidFill>
                  <a:schemeClr val="tx1"/>
                </a:solidFill>
              </a:defRPr>
            </a:lvl1pPr>
          </a:lstStyle>
          <a:p>
            <a:r>
              <a:rPr lang="en-US" dirty="0"/>
              <a:t>	</a:t>
            </a:r>
            <a:fld id="{0689B871-C09B-4090-BA45-E996C7FAE39A}" type="slidenum">
              <a:rPr lang="en-US" smtClean="0"/>
              <a:pPr/>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Title 2"/>
          <p:cNvSpPr>
            <a:spLocks noGrp="1"/>
          </p:cNvSpPr>
          <p:nvPr>
            <p:ph type="title"/>
          </p:nvPr>
        </p:nvSpPr>
        <p:spPr/>
        <p:txBody>
          <a:bodyPr/>
          <a:lstStyle/>
          <a:p>
            <a:endParaRPr lang="en-US" dirty="0"/>
          </a:p>
        </p:txBody>
      </p:sp>
      <p:pic>
        <p:nvPicPr>
          <p:cNvPr id="6" name="Picture 10" descr="iStock_000003886863Medium"/>
          <p:cNvPicPr>
            <a:picLocks noChangeAspect="1" noChangeArrowheads="1"/>
          </p:cNvPicPr>
          <p:nvPr/>
        </p:nvPicPr>
        <p:blipFill>
          <a:blip r:embed="rId3" cstate="screen"/>
          <a:srcRect b="3492"/>
          <a:stretch>
            <a:fillRect/>
          </a:stretch>
        </p:blipFill>
        <p:spPr bwMode="auto">
          <a:xfrm>
            <a:off x="225425" y="231775"/>
            <a:ext cx="8686800" cy="6165488"/>
          </a:xfrm>
          <a:prstGeom prst="rect">
            <a:avLst/>
          </a:prstGeom>
          <a:noFill/>
          <a:ln w="9525">
            <a:noFill/>
            <a:miter lim="800000"/>
            <a:headEnd/>
            <a:tailEnd/>
          </a:ln>
        </p:spPr>
      </p:pic>
      <p:sp>
        <p:nvSpPr>
          <p:cNvPr id="7" name="Rectangle 4"/>
          <p:cNvSpPr>
            <a:spLocks noChangeArrowheads="1"/>
          </p:cNvSpPr>
          <p:nvPr/>
        </p:nvSpPr>
        <p:spPr bwMode="invGray">
          <a:xfrm>
            <a:off x="2279650" y="836811"/>
            <a:ext cx="6742113" cy="2769989"/>
          </a:xfrm>
          <a:prstGeom prst="rect">
            <a:avLst/>
          </a:prstGeom>
          <a:noFill/>
          <a:ln w="9525">
            <a:noFill/>
            <a:miter lim="800000"/>
            <a:headEnd/>
            <a:tailEnd/>
          </a:ln>
        </p:spPr>
        <p:txBody>
          <a:bodyPr tIns="91440" bIns="91440" anchor="b">
            <a:spAutoFit/>
          </a:bodyPr>
          <a:lstStyle/>
          <a:p>
            <a:pPr marL="1422400" lvl="0" indent="-1422400" defTabSz="969963" eaLnBrk="0" fontAlgn="base" hangingPunct="0">
              <a:lnSpc>
                <a:spcPct val="90000"/>
              </a:lnSpc>
              <a:spcBef>
                <a:spcPct val="75000"/>
              </a:spcBef>
              <a:spcAft>
                <a:spcPct val="0"/>
              </a:spcAft>
            </a:pPr>
            <a:r>
              <a:rPr lang="en-US" sz="2800" b="1" dirty="0">
                <a:solidFill>
                  <a:prstClr val="white"/>
                </a:solidFill>
                <a:latin typeface="Arial" pitchFamily="34" charset="0"/>
              </a:rPr>
              <a:t>STEP 1: Talk to your financial advisor or tax advisor today.</a:t>
            </a:r>
          </a:p>
          <a:p>
            <a:pPr marL="1422400" lvl="0" indent="-1422400" defTabSz="969963" eaLnBrk="0" fontAlgn="base" hangingPunct="0">
              <a:lnSpc>
                <a:spcPct val="90000"/>
              </a:lnSpc>
              <a:spcBef>
                <a:spcPct val="75000"/>
              </a:spcBef>
              <a:spcAft>
                <a:spcPct val="0"/>
              </a:spcAft>
            </a:pPr>
            <a:r>
              <a:rPr lang="en-US" sz="2800" b="1" dirty="0">
                <a:solidFill>
                  <a:prstClr val="white"/>
                </a:solidFill>
                <a:latin typeface="Arial" pitchFamily="34" charset="0"/>
              </a:rPr>
              <a:t>STEP 2: Put your retirement savings plan into action.</a:t>
            </a:r>
            <a:endParaRPr lang="en-US" sz="2800" b="1" i="1" dirty="0">
              <a:solidFill>
                <a:prstClr val="white"/>
              </a:solidFill>
              <a:latin typeface="Arial" pitchFamily="34" charset="0"/>
            </a:endParaRPr>
          </a:p>
          <a:p>
            <a:pPr marL="1422400" lvl="0" indent="-1422400" defTabSz="969963" eaLnBrk="0" fontAlgn="base" hangingPunct="0">
              <a:lnSpc>
                <a:spcPct val="90000"/>
              </a:lnSpc>
              <a:spcBef>
                <a:spcPct val="75000"/>
              </a:spcBef>
              <a:spcAft>
                <a:spcPct val="0"/>
              </a:spcAft>
            </a:pPr>
            <a:r>
              <a:rPr lang="en-US" sz="2800" b="1" dirty="0">
                <a:solidFill>
                  <a:prstClr val="white"/>
                </a:solidFill>
                <a:latin typeface="Arial" pitchFamily="34" charset="0"/>
              </a:rPr>
              <a:t>STEP 3: Make the most of your IRA.</a:t>
            </a:r>
          </a:p>
        </p:txBody>
      </p:sp>
      <p:sp>
        <p:nvSpPr>
          <p:cNvPr id="9" name="Slide Number Placeholder 5"/>
          <p:cNvSpPr>
            <a:spLocks noGrp="1"/>
          </p:cNvSpPr>
          <p:nvPr>
            <p:ph type="sldNum" sz="quarter" idx="4294967295"/>
          </p:nvPr>
        </p:nvSpPr>
        <p:spPr>
          <a:xfrm>
            <a:off x="6553200" y="6416675"/>
            <a:ext cx="2362200" cy="365125"/>
          </a:xfrm>
          <a:prstGeom prst="rect">
            <a:avLst/>
          </a:prstGeom>
        </p:spPr>
        <p:txBody>
          <a:bodyPr/>
          <a:lstStyle>
            <a:lvl1pPr algn="r">
              <a:defRPr sz="800">
                <a:solidFill>
                  <a:schemeClr val="tx1"/>
                </a:solidFill>
              </a:defRPr>
            </a:lvl1pPr>
          </a:lstStyle>
          <a:p>
            <a:r>
              <a:rPr lang="en-US" dirty="0"/>
              <a:t>	</a:t>
            </a:r>
            <a:fld id="{0689B871-C09B-4090-BA45-E996C7FAE39A}" type="slidenum">
              <a:rPr lang="en-US" smtClean="0"/>
              <a:pPr/>
              <a:t>16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44424" y="1905000"/>
            <a:ext cx="8153400" cy="1181100"/>
          </a:xfrm>
        </p:spPr>
        <p:txBody>
          <a:bodyPr>
            <a:normAutofit fontScale="90000"/>
          </a:bodyPr>
          <a:lstStyle/>
          <a:p>
            <a:r>
              <a:rPr lang="en-US" dirty="0"/>
              <a:t>ROAD MAP TO RETIREMENT</a:t>
            </a:r>
            <a:br>
              <a:rPr lang="en-US" dirty="0"/>
            </a:br>
            <a:r>
              <a:rPr lang="en-US" dirty="0"/>
              <a:t>12 IRA planning mistakes to avoid</a:t>
            </a:r>
            <a:br>
              <a:rPr lang="en-US" dirty="0"/>
            </a:br>
            <a:br>
              <a:rPr lang="en-US" dirty="0"/>
            </a:br>
            <a:r>
              <a:rPr lang="en-US" dirty="0"/>
              <a:t>Thank you.</a:t>
            </a:r>
          </a:p>
        </p:txBody>
      </p:sp>
      <p:sp>
        <p:nvSpPr>
          <p:cNvPr id="5" name="Text Placeholder 4"/>
          <p:cNvSpPr>
            <a:spLocks noGrp="1"/>
          </p:cNvSpPr>
          <p:nvPr>
            <p:ph type="body" sz="quarter" idx="13"/>
          </p:nvPr>
        </p:nvSpPr>
        <p:spPr/>
        <p:txBody>
          <a:bodyPr/>
          <a:lstStyle/>
          <a:p>
            <a:endParaRPr lang="en-US" dirty="0"/>
          </a:p>
        </p:txBody>
      </p:sp>
      <p:sp>
        <p:nvSpPr>
          <p:cNvPr id="6" name="Text Placeholder 5"/>
          <p:cNvSpPr>
            <a:spLocks noGrp="1"/>
          </p:cNvSpPr>
          <p:nvPr>
            <p:ph type="body" sz="quarter" idx="14"/>
          </p:nvPr>
        </p:nvSpPr>
        <p:spPr/>
        <p:txBody>
          <a:bodyPr/>
          <a:lstStyle/>
          <a:p>
            <a:endParaRPr lang="en-US" dirty="0"/>
          </a:p>
        </p:txBody>
      </p:sp>
      <p:sp>
        <p:nvSpPr>
          <p:cNvPr id="7" name="Slide Number Placeholder 5"/>
          <p:cNvSpPr>
            <a:spLocks noGrp="1"/>
          </p:cNvSpPr>
          <p:nvPr>
            <p:ph type="sldNum" sz="quarter" idx="12"/>
          </p:nvPr>
        </p:nvSpPr>
        <p:spPr>
          <a:xfrm>
            <a:off x="6553200" y="6416675"/>
            <a:ext cx="2053276" cy="365125"/>
          </a:xfrm>
        </p:spPr>
        <p:txBody>
          <a:bodyPr/>
          <a:lstStyle>
            <a:lvl1pPr>
              <a:defRPr sz="800">
                <a:solidFill>
                  <a:schemeClr val="bg1"/>
                </a:solidFill>
              </a:defRPr>
            </a:lvl1pPr>
          </a:lstStyle>
          <a:p>
            <a:pPr algn="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10012939"/>
          <p:cNvPicPr>
            <a:picLocks noChangeAspect="1" noChangeArrowheads="1"/>
          </p:cNvPicPr>
          <p:nvPr/>
        </p:nvPicPr>
        <p:blipFill>
          <a:blip r:embed="rId3" cstate="screen"/>
          <a:srcRect l="2283" t="3109" r="4430" b="2560"/>
          <a:stretch>
            <a:fillRect/>
          </a:stretch>
        </p:blipFill>
        <p:spPr bwMode="auto">
          <a:xfrm>
            <a:off x="225425" y="231775"/>
            <a:ext cx="8691563" cy="6207120"/>
          </a:xfrm>
          <a:prstGeom prst="rect">
            <a:avLst/>
          </a:prstGeom>
          <a:noFill/>
          <a:ln w="9525">
            <a:noFill/>
            <a:miter lim="800000"/>
            <a:headEnd/>
            <a:tailEnd/>
          </a:ln>
        </p:spPr>
      </p:pic>
      <p:sp>
        <p:nvSpPr>
          <p:cNvPr id="6" name="Slide Number Placeholder 5"/>
          <p:cNvSpPr>
            <a:spLocks noGrp="1"/>
          </p:cNvSpPr>
          <p:nvPr>
            <p:ph type="sldNum" sz="quarter" idx="4294967295"/>
          </p:nvPr>
        </p:nvSpPr>
        <p:spPr>
          <a:xfrm>
            <a:off x="6553200" y="6416675"/>
            <a:ext cx="2362200" cy="365125"/>
          </a:xfrm>
          <a:prstGeom prst="rect">
            <a:avLst/>
          </a:prstGeom>
        </p:spPr>
        <p:txBody>
          <a:bodyPr/>
          <a:lstStyle>
            <a:lvl1pPr algn="r">
              <a:defRPr sz="800">
                <a:solidFill>
                  <a:schemeClr val="tx1"/>
                </a:solidFill>
              </a:defRPr>
            </a:lvl1pPr>
          </a:lstStyle>
          <a:p>
            <a:r>
              <a:rPr lang="en-US" dirty="0"/>
              <a:t>	</a:t>
            </a:r>
            <a:fld id="{0689B871-C09B-4090-BA45-E996C7FAE39A}" type="slidenum">
              <a:rPr lang="en-US" smtClean="0"/>
              <a:pPr/>
              <a:t>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MAKE THE MOST OF IRA SAVINGS</a:t>
            </a:r>
          </a:p>
        </p:txBody>
      </p:sp>
      <p:sp>
        <p:nvSpPr>
          <p:cNvPr id="9" name="Content Placeholder 1"/>
          <p:cNvSpPr>
            <a:spLocks noGrp="1"/>
          </p:cNvSpPr>
          <p:nvPr>
            <p:ph idx="1"/>
          </p:nvPr>
        </p:nvSpPr>
        <p:spPr>
          <a:xfrm>
            <a:off x="914400" y="1506537"/>
            <a:ext cx="5029200" cy="4525963"/>
          </a:xfrm>
        </p:spPr>
        <p:txBody>
          <a:bodyPr>
            <a:normAutofit/>
          </a:bodyPr>
          <a:lstStyle/>
          <a:p>
            <a:pPr marL="0" indent="0">
              <a:lnSpc>
                <a:spcPts val="2800"/>
              </a:lnSpc>
              <a:spcBef>
                <a:spcPts val="0"/>
              </a:spcBef>
              <a:spcAft>
                <a:spcPts val="1800"/>
              </a:spcAft>
              <a:buNone/>
              <a:tabLst>
                <a:tab pos="4454525" algn="l"/>
              </a:tabLst>
            </a:pPr>
            <a:r>
              <a:rPr lang="en-US" sz="2800" dirty="0"/>
              <a:t>The Stretch distribution option </a:t>
            </a:r>
          </a:p>
          <a:p>
            <a:pPr marL="340614" lvl="1" indent="-342900">
              <a:buFont typeface="Wingdings" panose="05000000000000000000" pitchFamily="2" charset="2"/>
              <a:buChar char="§"/>
            </a:pPr>
            <a:r>
              <a:rPr lang="en-US" sz="2200" dirty="0">
                <a:latin typeface="+mn-lt"/>
              </a:rPr>
              <a:t>Beneficiary choices</a:t>
            </a:r>
          </a:p>
          <a:p>
            <a:pPr marL="340614" lvl="1" indent="-342900">
              <a:buFont typeface="Wingdings" panose="05000000000000000000" pitchFamily="2" charset="2"/>
              <a:buChar char="§"/>
            </a:pPr>
            <a:r>
              <a:rPr lang="en-US" sz="2200" dirty="0">
                <a:latin typeface="+mn-lt"/>
              </a:rPr>
              <a:t>Taxes</a:t>
            </a:r>
          </a:p>
          <a:p>
            <a:pPr marL="340614" lvl="1" indent="-342900">
              <a:buFont typeface="Wingdings" panose="05000000000000000000" pitchFamily="2" charset="2"/>
              <a:buChar char="§"/>
            </a:pPr>
            <a:r>
              <a:rPr lang="en-US" sz="2200" dirty="0">
                <a:latin typeface="+mn-lt"/>
              </a:rPr>
              <a:t>Flexibility</a:t>
            </a:r>
          </a:p>
        </p:txBody>
      </p:sp>
      <p:sp>
        <p:nvSpPr>
          <p:cNvPr id="11" name="TextBox 10"/>
          <p:cNvSpPr txBox="1"/>
          <p:nvPr/>
        </p:nvSpPr>
        <p:spPr>
          <a:xfrm>
            <a:off x="304800" y="1447800"/>
            <a:ext cx="457200" cy="457200"/>
          </a:xfrm>
          <a:prstGeom prst="rect">
            <a:avLst/>
          </a:prstGeom>
          <a:solidFill>
            <a:schemeClr val="bg2">
              <a:lumMod val="75000"/>
            </a:schemeClr>
          </a:solidFill>
          <a:ln>
            <a:solidFill>
              <a:schemeClr val="tx2">
                <a:lumMod val="75000"/>
              </a:schemeClr>
            </a:solidFill>
          </a:ln>
        </p:spPr>
        <p:txBody>
          <a:bodyPr vert="horz" wrap="none" lIns="91440" tIns="45720" rIns="91440" bIns="45720" rtlCol="0" anchor="ctr">
            <a:noAutofit/>
          </a:bodyPr>
          <a:lstStyle/>
          <a:p>
            <a:pPr marL="0" marR="0" indent="0" algn="ctr" defTabSz="914400" rtl="0" eaLnBrk="1" fontAlgn="auto" latinLnBrk="0" hangingPunct="1">
              <a:lnSpc>
                <a:spcPct val="110000"/>
              </a:lnSpc>
              <a:spcBef>
                <a:spcPct val="0"/>
              </a:spcBef>
              <a:buClrTx/>
              <a:buSzTx/>
              <a:buFontTx/>
              <a:buNone/>
              <a:tabLst/>
            </a:pPr>
            <a:r>
              <a:rPr kumimoji="0" lang="en-US"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Arial" pitchFamily="34" charset="0"/>
                <a:ea typeface="+mj-ea"/>
                <a:cs typeface="Arial" pitchFamily="34" charset="0"/>
              </a:rPr>
              <a:t>1</a:t>
            </a:r>
            <a:endParaRPr kumimoji="0" lang="en-US" sz="3200" b="1" i="0" u="none" strike="noStrike" kern="1200" cap="none" spc="0" normalizeH="0" baseline="0" noProof="0" dirty="0">
              <a:ln>
                <a:solidFill>
                  <a:schemeClr val="tx2">
                    <a:lumMod val="75000"/>
                  </a:schemeClr>
                </a:solidFill>
              </a:ln>
              <a:solidFill>
                <a:schemeClr val="tx2">
                  <a:lumMod val="75000"/>
                </a:schemeClr>
              </a:solidFill>
              <a:effectLst/>
              <a:uLnTx/>
              <a:uFillTx/>
              <a:latin typeface="Arial" pitchFamily="34" charset="0"/>
              <a:ea typeface="+mj-ea"/>
              <a:cs typeface="Arial" pitchFamily="34" charset="0"/>
            </a:endParaRPr>
          </a:p>
        </p:txBody>
      </p:sp>
      <p:pic>
        <p:nvPicPr>
          <p:cNvPr id="13" name="Picture 12" descr="E009115.jpg"/>
          <p:cNvPicPr>
            <a:picLocks noChangeAspect="1"/>
          </p:cNvPicPr>
          <p:nvPr/>
        </p:nvPicPr>
        <p:blipFill>
          <a:blip r:embed="rId3" cstate="print"/>
          <a:srcRect l="7761" t="17003" r="24778" b="2963"/>
          <a:stretch>
            <a:fillRect/>
          </a:stretch>
        </p:blipFill>
        <p:spPr>
          <a:xfrm>
            <a:off x="6189784" y="1524000"/>
            <a:ext cx="2708031" cy="4819053"/>
          </a:xfrm>
          <a:prstGeom prst="rect">
            <a:avLst/>
          </a:prstGeom>
          <a:noFill/>
          <a:ln w="19050">
            <a:solidFill>
              <a:schemeClr val="tx2">
                <a:lumMod val="75000"/>
              </a:schemeClr>
            </a:solidFill>
          </a:ln>
        </p:spPr>
      </p:pic>
      <p:sp>
        <p:nvSpPr>
          <p:cNvPr id="7" name="Slide Number Placeholder 5"/>
          <p:cNvSpPr>
            <a:spLocks noGrp="1"/>
          </p:cNvSpPr>
          <p:nvPr>
            <p:ph type="sldNum" sz="quarter" idx="4294967295"/>
          </p:nvPr>
        </p:nvSpPr>
        <p:spPr>
          <a:xfrm>
            <a:off x="6553200" y="6416675"/>
            <a:ext cx="2362200" cy="365125"/>
          </a:xfrm>
          <a:prstGeom prst="rect">
            <a:avLst/>
          </a:prstGeom>
        </p:spPr>
        <p:txBody>
          <a:bodyPr/>
          <a:lstStyle>
            <a:lvl1pPr algn="r">
              <a:defRPr sz="800">
                <a:solidFill>
                  <a:schemeClr val="tx1"/>
                </a:solidFill>
              </a:defRPr>
            </a:lvl1pPr>
          </a:lstStyle>
          <a:p>
            <a:r>
              <a:rPr lang="en-US" dirty="0"/>
              <a:t>	</a:t>
            </a:r>
            <a:fld id="{0689B871-C09B-4090-BA45-E996C7FAE39A}" type="slidenum">
              <a:rPr lang="en-US" smtClean="0"/>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MAKE THE MOST OF IRA SAVINGS</a:t>
            </a:r>
          </a:p>
        </p:txBody>
      </p:sp>
      <p:sp>
        <p:nvSpPr>
          <p:cNvPr id="9" name="Content Placeholder 1"/>
          <p:cNvSpPr>
            <a:spLocks noGrp="1"/>
          </p:cNvSpPr>
          <p:nvPr>
            <p:ph idx="1"/>
          </p:nvPr>
        </p:nvSpPr>
        <p:spPr>
          <a:xfrm>
            <a:off x="914400" y="1506537"/>
            <a:ext cx="3810000" cy="4525963"/>
          </a:xfrm>
        </p:spPr>
        <p:txBody>
          <a:bodyPr>
            <a:normAutofit/>
          </a:bodyPr>
          <a:lstStyle/>
          <a:p>
            <a:pPr marL="0" indent="0">
              <a:lnSpc>
                <a:spcPts val="2800"/>
              </a:lnSpc>
              <a:spcBef>
                <a:spcPts val="0"/>
              </a:spcBef>
              <a:spcAft>
                <a:spcPts val="1800"/>
              </a:spcAft>
              <a:buNone/>
              <a:tabLst>
                <a:tab pos="4454525" algn="l"/>
              </a:tabLst>
            </a:pPr>
            <a:r>
              <a:rPr lang="en-US" sz="2800" dirty="0"/>
              <a:t>Beneficiary mistakes</a:t>
            </a:r>
          </a:p>
          <a:p>
            <a:pPr marL="340614" lvl="1" indent="-342900">
              <a:buFont typeface="Wingdings" panose="05000000000000000000" pitchFamily="2" charset="2"/>
              <a:buChar char="§"/>
            </a:pPr>
            <a:r>
              <a:rPr lang="en-US" sz="2200" dirty="0">
                <a:latin typeface="+mn-lt"/>
              </a:rPr>
              <a:t>Missing or blank forms</a:t>
            </a:r>
          </a:p>
          <a:p>
            <a:pPr marL="340614" lvl="1" indent="-342900">
              <a:buFont typeface="Wingdings" panose="05000000000000000000" pitchFamily="2" charset="2"/>
              <a:buChar char="§"/>
            </a:pPr>
            <a:r>
              <a:rPr lang="en-US" sz="2200" dirty="0">
                <a:latin typeface="+mn-lt"/>
              </a:rPr>
              <a:t>Outdated</a:t>
            </a:r>
          </a:p>
          <a:p>
            <a:pPr marL="340614" lvl="1" indent="-342900">
              <a:buFont typeface="Wingdings" panose="05000000000000000000" pitchFamily="2" charset="2"/>
              <a:buChar char="§"/>
            </a:pPr>
            <a:r>
              <a:rPr lang="en-US" sz="2200" dirty="0">
                <a:latin typeface="+mn-lt"/>
              </a:rPr>
              <a:t>Inconsistent</a:t>
            </a:r>
          </a:p>
          <a:p>
            <a:pPr marL="283464" lvl="1">
              <a:buNone/>
            </a:pPr>
            <a:endParaRPr lang="en-US" dirty="0">
              <a:latin typeface="Arial Narrow" pitchFamily="34" charset="0"/>
            </a:endParaRPr>
          </a:p>
        </p:txBody>
      </p:sp>
      <p:sp>
        <p:nvSpPr>
          <p:cNvPr id="11" name="TextBox 10"/>
          <p:cNvSpPr txBox="1"/>
          <p:nvPr/>
        </p:nvSpPr>
        <p:spPr>
          <a:xfrm>
            <a:off x="304800" y="1447800"/>
            <a:ext cx="457200" cy="457200"/>
          </a:xfrm>
          <a:prstGeom prst="rect">
            <a:avLst/>
          </a:prstGeom>
          <a:solidFill>
            <a:schemeClr val="bg2">
              <a:lumMod val="75000"/>
            </a:schemeClr>
          </a:solidFill>
          <a:ln>
            <a:solidFill>
              <a:schemeClr val="tx2">
                <a:lumMod val="75000"/>
              </a:schemeClr>
            </a:solidFill>
          </a:ln>
        </p:spPr>
        <p:txBody>
          <a:bodyPr vert="horz" wrap="none" lIns="91440" tIns="45720" rIns="91440" bIns="45720" rtlCol="0" anchor="ctr">
            <a:noAutofit/>
          </a:bodyPr>
          <a:lstStyle/>
          <a:p>
            <a:pPr marL="0" marR="0" indent="0" algn="ctr" defTabSz="914400" rtl="0" eaLnBrk="1" fontAlgn="auto" latinLnBrk="0" hangingPunct="1">
              <a:lnSpc>
                <a:spcPct val="110000"/>
              </a:lnSpc>
              <a:spcBef>
                <a:spcPct val="0"/>
              </a:spcBef>
              <a:buClrTx/>
              <a:buSzTx/>
              <a:buFontTx/>
              <a:buNone/>
              <a:tabLst/>
            </a:pPr>
            <a:r>
              <a:rPr kumimoji="0" lang="en-US"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Arial" pitchFamily="34" charset="0"/>
                <a:ea typeface="+mj-ea"/>
                <a:cs typeface="Arial" pitchFamily="34" charset="0"/>
              </a:rPr>
              <a:t>2</a:t>
            </a:r>
            <a:endParaRPr kumimoji="0" lang="en-US" sz="3200" b="1" i="0" u="none" strike="noStrike" kern="1200" cap="none" spc="0" normalizeH="0" baseline="0" noProof="0" dirty="0">
              <a:ln>
                <a:solidFill>
                  <a:schemeClr val="tx2">
                    <a:lumMod val="75000"/>
                  </a:schemeClr>
                </a:solidFill>
              </a:ln>
              <a:solidFill>
                <a:schemeClr val="tx2">
                  <a:lumMod val="75000"/>
                </a:schemeClr>
              </a:solidFill>
              <a:effectLst/>
              <a:uLnTx/>
              <a:uFillTx/>
              <a:latin typeface="Arial" pitchFamily="34" charset="0"/>
              <a:ea typeface="+mj-ea"/>
              <a:cs typeface="Arial" pitchFamily="34" charset="0"/>
            </a:endParaRPr>
          </a:p>
        </p:txBody>
      </p:sp>
      <p:pic>
        <p:nvPicPr>
          <p:cNvPr id="13" name="Picture 12" descr="E009115.jpg"/>
          <p:cNvPicPr>
            <a:picLocks noChangeAspect="1"/>
          </p:cNvPicPr>
          <p:nvPr/>
        </p:nvPicPr>
        <p:blipFill>
          <a:blip r:embed="rId3" cstate="print"/>
          <a:srcRect l="7761" t="17003" r="24778" b="2963"/>
          <a:stretch>
            <a:fillRect/>
          </a:stretch>
        </p:blipFill>
        <p:spPr>
          <a:xfrm>
            <a:off x="6189784" y="1524000"/>
            <a:ext cx="2708031" cy="4819053"/>
          </a:xfrm>
          <a:prstGeom prst="rect">
            <a:avLst/>
          </a:prstGeom>
          <a:noFill/>
          <a:ln w="19050">
            <a:solidFill>
              <a:schemeClr val="tx2">
                <a:lumMod val="75000"/>
              </a:schemeClr>
            </a:solidFill>
          </a:ln>
        </p:spPr>
      </p:pic>
      <p:sp>
        <p:nvSpPr>
          <p:cNvPr id="7" name="Slide Number Placeholder 5"/>
          <p:cNvSpPr>
            <a:spLocks noGrp="1"/>
          </p:cNvSpPr>
          <p:nvPr>
            <p:ph type="sldNum" sz="quarter" idx="4294967295"/>
          </p:nvPr>
        </p:nvSpPr>
        <p:spPr>
          <a:xfrm>
            <a:off x="6553200" y="6416675"/>
            <a:ext cx="2362200" cy="365125"/>
          </a:xfrm>
          <a:prstGeom prst="rect">
            <a:avLst/>
          </a:prstGeom>
        </p:spPr>
        <p:txBody>
          <a:bodyPr/>
          <a:lstStyle>
            <a:lvl1pPr algn="r">
              <a:defRPr sz="800">
                <a:solidFill>
                  <a:schemeClr val="tx1"/>
                </a:solidFill>
              </a:defRPr>
            </a:lvl1pPr>
          </a:lstStyle>
          <a:p>
            <a:r>
              <a:rPr lang="en-US" dirty="0"/>
              <a:t>	</a:t>
            </a:r>
            <a:fld id="{0689B871-C09B-4090-BA45-E996C7FAE39A}" type="slidenum">
              <a:rPr lang="en-US" smtClean="0"/>
              <a:pPr/>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MAKE THE MOST OF IRA SAVINGS</a:t>
            </a:r>
          </a:p>
        </p:txBody>
      </p:sp>
      <p:sp>
        <p:nvSpPr>
          <p:cNvPr id="9" name="Content Placeholder 1"/>
          <p:cNvSpPr>
            <a:spLocks noGrp="1"/>
          </p:cNvSpPr>
          <p:nvPr>
            <p:ph idx="1"/>
          </p:nvPr>
        </p:nvSpPr>
        <p:spPr>
          <a:xfrm>
            <a:off x="914400" y="1506537"/>
            <a:ext cx="4876800" cy="4525963"/>
          </a:xfrm>
        </p:spPr>
        <p:txBody>
          <a:bodyPr>
            <a:normAutofit/>
          </a:bodyPr>
          <a:lstStyle/>
          <a:p>
            <a:pPr marL="0" indent="0">
              <a:lnSpc>
                <a:spcPts val="2800"/>
              </a:lnSpc>
              <a:spcBef>
                <a:spcPts val="0"/>
              </a:spcBef>
              <a:spcAft>
                <a:spcPts val="1800"/>
              </a:spcAft>
              <a:buNone/>
              <a:tabLst>
                <a:tab pos="4454525" algn="l"/>
              </a:tabLst>
            </a:pPr>
            <a:r>
              <a:rPr lang="en-US" sz="2800" dirty="0"/>
              <a:t>Spousal rollovers</a:t>
            </a:r>
          </a:p>
          <a:p>
            <a:pPr marL="341313" lvl="1" indent="-342900">
              <a:spcAft>
                <a:spcPts val="600"/>
              </a:spcAft>
              <a:buFont typeface="Wingdings" panose="05000000000000000000" pitchFamily="2" charset="2"/>
              <a:buChar char="§"/>
            </a:pPr>
            <a:r>
              <a:rPr lang="en-US" sz="2200" dirty="0">
                <a:latin typeface="+mn-lt"/>
              </a:rPr>
              <a:t>Consider not rolling over IRA assets if a surviving spouse</a:t>
            </a:r>
          </a:p>
          <a:p>
            <a:pPr marL="685800" lvl="2" indent="-342900">
              <a:spcBef>
                <a:spcPts val="200"/>
              </a:spcBef>
              <a:spcAft>
                <a:spcPts val="400"/>
              </a:spcAft>
              <a:buFont typeface="Arial" panose="020B0604020202020204" pitchFamily="34" charset="0"/>
              <a:buChar char="–"/>
            </a:pPr>
            <a:r>
              <a:rPr lang="en-US" sz="2000" dirty="0">
                <a:latin typeface="+mn-lt"/>
              </a:rPr>
              <a:t>is older than 70½ and the deceased spouse was not</a:t>
            </a:r>
          </a:p>
          <a:p>
            <a:pPr marL="685800" lvl="2" indent="-342900">
              <a:spcBef>
                <a:spcPts val="200"/>
              </a:spcBef>
              <a:spcAft>
                <a:spcPts val="400"/>
              </a:spcAft>
              <a:buFont typeface="Arial" panose="020B0604020202020204" pitchFamily="34" charset="0"/>
              <a:buChar char="–"/>
            </a:pPr>
            <a:r>
              <a:rPr lang="en-US" sz="2000" dirty="0">
                <a:latin typeface="+mn-lt"/>
              </a:rPr>
              <a:t>is under age 59½ and needs income</a:t>
            </a:r>
          </a:p>
          <a:p>
            <a:pPr marL="685800" lvl="2" indent="-342900">
              <a:spcBef>
                <a:spcPts val="200"/>
              </a:spcBef>
              <a:spcAft>
                <a:spcPts val="400"/>
              </a:spcAft>
              <a:buFont typeface="Arial" panose="020B0604020202020204" pitchFamily="34" charset="0"/>
              <a:buChar char="–"/>
            </a:pPr>
            <a:r>
              <a:rPr lang="en-US" sz="2000" dirty="0">
                <a:latin typeface="+mn-lt"/>
              </a:rPr>
              <a:t>plans to disclaim IRA assets </a:t>
            </a:r>
            <a:br>
              <a:rPr lang="en-US" sz="2000" dirty="0">
                <a:latin typeface="+mn-lt"/>
              </a:rPr>
            </a:br>
            <a:r>
              <a:rPr lang="en-US" sz="2000" dirty="0">
                <a:latin typeface="+mn-lt"/>
              </a:rPr>
              <a:t>(the stretch distribution option)</a:t>
            </a:r>
          </a:p>
          <a:p>
            <a:pPr marL="283464" lvl="1">
              <a:buNone/>
            </a:pPr>
            <a:endParaRPr lang="en-US" dirty="0">
              <a:latin typeface="Arial Narrow" pitchFamily="34" charset="0"/>
            </a:endParaRPr>
          </a:p>
        </p:txBody>
      </p:sp>
      <p:sp>
        <p:nvSpPr>
          <p:cNvPr id="11" name="TextBox 10"/>
          <p:cNvSpPr txBox="1"/>
          <p:nvPr/>
        </p:nvSpPr>
        <p:spPr>
          <a:xfrm>
            <a:off x="304800" y="1447800"/>
            <a:ext cx="457200" cy="457200"/>
          </a:xfrm>
          <a:prstGeom prst="rect">
            <a:avLst/>
          </a:prstGeom>
          <a:solidFill>
            <a:schemeClr val="bg2">
              <a:lumMod val="75000"/>
            </a:schemeClr>
          </a:solidFill>
          <a:ln>
            <a:solidFill>
              <a:schemeClr val="tx2">
                <a:lumMod val="75000"/>
              </a:schemeClr>
            </a:solidFill>
          </a:ln>
        </p:spPr>
        <p:txBody>
          <a:bodyPr vert="horz" wrap="none" lIns="91440" tIns="45720" rIns="91440" bIns="45720" rtlCol="0" anchor="ctr">
            <a:noAutofit/>
          </a:bodyPr>
          <a:lstStyle/>
          <a:p>
            <a:pPr marL="0" marR="0" indent="0" algn="ctr" defTabSz="914400" rtl="0" eaLnBrk="1" fontAlgn="auto" latinLnBrk="0" hangingPunct="1">
              <a:lnSpc>
                <a:spcPct val="110000"/>
              </a:lnSpc>
              <a:spcBef>
                <a:spcPct val="0"/>
              </a:spcBef>
              <a:buClrTx/>
              <a:buSzTx/>
              <a:buFontTx/>
              <a:buNone/>
              <a:tabLst/>
            </a:pPr>
            <a:r>
              <a:rPr kumimoji="0" lang="en-US"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Arial" pitchFamily="34" charset="0"/>
                <a:ea typeface="+mj-ea"/>
                <a:cs typeface="Arial" pitchFamily="34" charset="0"/>
              </a:rPr>
              <a:t>3</a:t>
            </a:r>
            <a:endParaRPr kumimoji="0" lang="en-US" sz="3200" b="1" i="0" u="none" strike="noStrike" kern="1200" cap="none" spc="0" normalizeH="0" baseline="0" noProof="0" dirty="0">
              <a:ln>
                <a:solidFill>
                  <a:schemeClr val="tx2">
                    <a:lumMod val="75000"/>
                  </a:schemeClr>
                </a:solidFill>
              </a:ln>
              <a:solidFill>
                <a:schemeClr val="tx2">
                  <a:lumMod val="75000"/>
                </a:schemeClr>
              </a:solidFill>
              <a:effectLst/>
              <a:uLnTx/>
              <a:uFillTx/>
              <a:latin typeface="Arial" pitchFamily="34" charset="0"/>
              <a:ea typeface="+mj-ea"/>
              <a:cs typeface="Arial" pitchFamily="34" charset="0"/>
            </a:endParaRPr>
          </a:p>
        </p:txBody>
      </p:sp>
      <p:pic>
        <p:nvPicPr>
          <p:cNvPr id="13" name="Picture 12" descr="E009115.jpg"/>
          <p:cNvPicPr>
            <a:picLocks noChangeAspect="1"/>
          </p:cNvPicPr>
          <p:nvPr/>
        </p:nvPicPr>
        <p:blipFill>
          <a:blip r:embed="rId3" cstate="print"/>
          <a:srcRect l="7761" t="17003" r="24778" b="2963"/>
          <a:stretch>
            <a:fillRect/>
          </a:stretch>
        </p:blipFill>
        <p:spPr>
          <a:xfrm>
            <a:off x="6189784" y="1524000"/>
            <a:ext cx="2708031" cy="4819053"/>
          </a:xfrm>
          <a:prstGeom prst="rect">
            <a:avLst/>
          </a:prstGeom>
          <a:noFill/>
          <a:ln w="19050">
            <a:solidFill>
              <a:schemeClr val="tx2">
                <a:lumMod val="75000"/>
              </a:schemeClr>
            </a:solidFill>
          </a:ln>
        </p:spPr>
      </p:pic>
      <p:sp>
        <p:nvSpPr>
          <p:cNvPr id="7" name="Slide Number Placeholder 5"/>
          <p:cNvSpPr>
            <a:spLocks noGrp="1"/>
          </p:cNvSpPr>
          <p:nvPr>
            <p:ph type="sldNum" sz="quarter" idx="4294967295"/>
          </p:nvPr>
        </p:nvSpPr>
        <p:spPr>
          <a:xfrm>
            <a:off x="6553200" y="6416675"/>
            <a:ext cx="2362200" cy="365125"/>
          </a:xfrm>
          <a:prstGeom prst="rect">
            <a:avLst/>
          </a:prstGeom>
        </p:spPr>
        <p:txBody>
          <a:bodyPr/>
          <a:lstStyle>
            <a:lvl1pPr algn="r">
              <a:defRPr sz="800">
                <a:solidFill>
                  <a:schemeClr val="tx1"/>
                </a:solidFill>
              </a:defRPr>
            </a:lvl1pPr>
          </a:lstStyle>
          <a:p>
            <a:r>
              <a:rPr lang="en-US" dirty="0"/>
              <a:t>	</a:t>
            </a:r>
            <a:fld id="{0689B871-C09B-4090-BA45-E996C7FAE39A}" type="slidenum">
              <a:rPr lang="en-US" smtClean="0"/>
              <a:pPr/>
              <a:t>5</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MAKE THE MOST OF IRA SAVINGS</a:t>
            </a:r>
          </a:p>
        </p:txBody>
      </p:sp>
      <p:sp>
        <p:nvSpPr>
          <p:cNvPr id="9" name="Content Placeholder 1"/>
          <p:cNvSpPr>
            <a:spLocks noGrp="1"/>
          </p:cNvSpPr>
          <p:nvPr>
            <p:ph idx="1"/>
          </p:nvPr>
        </p:nvSpPr>
        <p:spPr>
          <a:xfrm>
            <a:off x="914400" y="1506537"/>
            <a:ext cx="3810000" cy="4525963"/>
          </a:xfrm>
        </p:spPr>
        <p:txBody>
          <a:bodyPr>
            <a:normAutofit/>
          </a:bodyPr>
          <a:lstStyle/>
          <a:p>
            <a:pPr marL="0" indent="0">
              <a:lnSpc>
                <a:spcPts val="2800"/>
              </a:lnSpc>
              <a:spcBef>
                <a:spcPts val="0"/>
              </a:spcBef>
              <a:spcAft>
                <a:spcPts val="1800"/>
              </a:spcAft>
              <a:buNone/>
              <a:tabLst>
                <a:tab pos="4454525" algn="l"/>
              </a:tabLst>
            </a:pPr>
            <a:r>
              <a:rPr lang="en-US" sz="2800" dirty="0"/>
              <a:t>Rollover mistakes</a:t>
            </a:r>
          </a:p>
          <a:p>
            <a:pPr marL="340614" lvl="1" indent="-342900">
              <a:buFont typeface="Wingdings" panose="05000000000000000000" pitchFamily="2" charset="2"/>
              <a:buChar char="§"/>
            </a:pPr>
            <a:r>
              <a:rPr lang="en-US" sz="2200" dirty="0">
                <a:latin typeface="+mn-lt"/>
              </a:rPr>
              <a:t>60 day deadline</a:t>
            </a:r>
          </a:p>
          <a:p>
            <a:pPr marL="340614" lvl="1" indent="-342900">
              <a:buFont typeface="Wingdings" panose="05000000000000000000" pitchFamily="2" charset="2"/>
              <a:buChar char="§"/>
            </a:pPr>
            <a:r>
              <a:rPr lang="en-US" sz="2200" dirty="0">
                <a:latin typeface="+mn-lt"/>
              </a:rPr>
              <a:t>Once over 12 months</a:t>
            </a:r>
          </a:p>
          <a:p>
            <a:pPr marL="340614" lvl="1" indent="-342900">
              <a:buFont typeface="Wingdings" panose="05000000000000000000" pitchFamily="2" charset="2"/>
              <a:buChar char="§"/>
            </a:pPr>
            <a:r>
              <a:rPr lang="en-US" sz="2200" dirty="0">
                <a:latin typeface="+mn-lt"/>
              </a:rPr>
              <a:t>Not available for non-spouse beneficiaries</a:t>
            </a:r>
          </a:p>
        </p:txBody>
      </p:sp>
      <p:sp>
        <p:nvSpPr>
          <p:cNvPr id="11" name="TextBox 10"/>
          <p:cNvSpPr txBox="1"/>
          <p:nvPr/>
        </p:nvSpPr>
        <p:spPr>
          <a:xfrm>
            <a:off x="304800" y="1447800"/>
            <a:ext cx="457200" cy="457200"/>
          </a:xfrm>
          <a:prstGeom prst="rect">
            <a:avLst/>
          </a:prstGeom>
          <a:solidFill>
            <a:schemeClr val="bg2">
              <a:lumMod val="75000"/>
            </a:schemeClr>
          </a:solidFill>
          <a:ln>
            <a:solidFill>
              <a:schemeClr val="tx2">
                <a:lumMod val="75000"/>
              </a:schemeClr>
            </a:solidFill>
          </a:ln>
        </p:spPr>
        <p:txBody>
          <a:bodyPr vert="horz" wrap="none" lIns="91440" tIns="45720" rIns="91440" bIns="45720" rtlCol="0" anchor="ctr">
            <a:noAutofit/>
          </a:bodyPr>
          <a:lstStyle/>
          <a:p>
            <a:pPr marL="0" marR="0" indent="0" algn="ctr" defTabSz="914400" rtl="0" eaLnBrk="1" fontAlgn="auto" latinLnBrk="0" hangingPunct="1">
              <a:lnSpc>
                <a:spcPct val="110000"/>
              </a:lnSpc>
              <a:spcBef>
                <a:spcPct val="0"/>
              </a:spcBef>
              <a:buClrTx/>
              <a:buSzTx/>
              <a:buFontTx/>
              <a:buNone/>
              <a:tabLst/>
            </a:pPr>
            <a:r>
              <a:rPr kumimoji="0" lang="en-US"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Arial" pitchFamily="34" charset="0"/>
                <a:ea typeface="+mj-ea"/>
                <a:cs typeface="Arial" pitchFamily="34" charset="0"/>
              </a:rPr>
              <a:t>4</a:t>
            </a:r>
            <a:endParaRPr kumimoji="0" lang="en-US" sz="3200" b="1" i="0" u="none" strike="noStrike" kern="1200" cap="none" spc="0" normalizeH="0" baseline="0" noProof="0" dirty="0">
              <a:ln>
                <a:solidFill>
                  <a:schemeClr val="tx2">
                    <a:lumMod val="75000"/>
                  </a:schemeClr>
                </a:solidFill>
              </a:ln>
              <a:solidFill>
                <a:schemeClr val="tx2">
                  <a:lumMod val="75000"/>
                </a:schemeClr>
              </a:solidFill>
              <a:effectLst/>
              <a:uLnTx/>
              <a:uFillTx/>
              <a:latin typeface="Arial" pitchFamily="34" charset="0"/>
              <a:ea typeface="+mj-ea"/>
              <a:cs typeface="Arial" pitchFamily="34" charset="0"/>
            </a:endParaRPr>
          </a:p>
        </p:txBody>
      </p:sp>
      <p:pic>
        <p:nvPicPr>
          <p:cNvPr id="7" name="Picture 6" descr="AA032620.JPG"/>
          <p:cNvPicPr>
            <a:picLocks noChangeAspect="1"/>
          </p:cNvPicPr>
          <p:nvPr/>
        </p:nvPicPr>
        <p:blipFill>
          <a:blip r:embed="rId3" cstate="print"/>
          <a:srcRect l="15807" r="42782"/>
          <a:stretch>
            <a:fillRect/>
          </a:stretch>
        </p:blipFill>
        <p:spPr>
          <a:xfrm>
            <a:off x="6176963" y="1522413"/>
            <a:ext cx="2665834" cy="4818888"/>
          </a:xfrm>
          <a:prstGeom prst="rect">
            <a:avLst/>
          </a:prstGeom>
          <a:ln w="19050">
            <a:solidFill>
              <a:schemeClr val="tx2">
                <a:lumMod val="75000"/>
              </a:schemeClr>
            </a:solidFill>
          </a:ln>
        </p:spPr>
      </p:pic>
      <p:sp>
        <p:nvSpPr>
          <p:cNvPr id="8" name="Slide Number Placeholder 5"/>
          <p:cNvSpPr>
            <a:spLocks noGrp="1"/>
          </p:cNvSpPr>
          <p:nvPr>
            <p:ph type="sldNum" sz="quarter" idx="4294967295"/>
          </p:nvPr>
        </p:nvSpPr>
        <p:spPr>
          <a:xfrm>
            <a:off x="6553200" y="6416675"/>
            <a:ext cx="2362200" cy="365125"/>
          </a:xfrm>
          <a:prstGeom prst="rect">
            <a:avLst/>
          </a:prstGeom>
        </p:spPr>
        <p:txBody>
          <a:bodyPr/>
          <a:lstStyle>
            <a:lvl1pPr algn="r">
              <a:defRPr sz="800">
                <a:solidFill>
                  <a:schemeClr val="tx1"/>
                </a:solidFill>
              </a:defRPr>
            </a:lvl1pPr>
          </a:lstStyle>
          <a:p>
            <a:r>
              <a:rPr lang="en-US" dirty="0"/>
              <a:t>	</a:t>
            </a:r>
            <a:fld id="{0689B871-C09B-4090-BA45-E996C7FAE39A}" type="slidenum">
              <a:rPr lang="en-US" smtClean="0"/>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MAKE THE MOST OF IRA SAVINGS</a:t>
            </a:r>
          </a:p>
        </p:txBody>
      </p:sp>
      <p:sp>
        <p:nvSpPr>
          <p:cNvPr id="9" name="Content Placeholder 1"/>
          <p:cNvSpPr>
            <a:spLocks noGrp="1"/>
          </p:cNvSpPr>
          <p:nvPr>
            <p:ph idx="1"/>
          </p:nvPr>
        </p:nvSpPr>
        <p:spPr>
          <a:xfrm>
            <a:off x="914400" y="1506537"/>
            <a:ext cx="4876800" cy="4525963"/>
          </a:xfrm>
        </p:spPr>
        <p:txBody>
          <a:bodyPr>
            <a:normAutofit/>
          </a:bodyPr>
          <a:lstStyle/>
          <a:p>
            <a:pPr marL="0" indent="0">
              <a:lnSpc>
                <a:spcPts val="2800"/>
              </a:lnSpc>
              <a:spcBef>
                <a:spcPts val="0"/>
              </a:spcBef>
              <a:spcAft>
                <a:spcPts val="1800"/>
              </a:spcAft>
              <a:buNone/>
              <a:tabLst>
                <a:tab pos="4454525" algn="l"/>
              </a:tabLst>
            </a:pPr>
            <a:r>
              <a:rPr lang="en-US" sz="2800" dirty="0"/>
              <a:t>Net unrealized appreciation</a:t>
            </a:r>
          </a:p>
          <a:p>
            <a:pPr marL="340614" lvl="1" indent="-342900">
              <a:buFont typeface="Wingdings" panose="05000000000000000000" pitchFamily="2" charset="2"/>
              <a:buChar char="§"/>
            </a:pPr>
            <a:r>
              <a:rPr lang="en-US" sz="2200" dirty="0">
                <a:latin typeface="+mn-lt"/>
              </a:rPr>
              <a:t>Company stock</a:t>
            </a:r>
          </a:p>
          <a:p>
            <a:pPr marL="340614" lvl="1" indent="-342900">
              <a:buFont typeface="Wingdings" panose="05000000000000000000" pitchFamily="2" charset="2"/>
              <a:buChar char="§"/>
            </a:pPr>
            <a:r>
              <a:rPr lang="en-US" sz="2200" dirty="0">
                <a:latin typeface="+mn-lt"/>
              </a:rPr>
              <a:t>Ordinary income versus </a:t>
            </a:r>
            <a:br>
              <a:rPr lang="en-US" sz="2200" dirty="0">
                <a:latin typeface="+mn-lt"/>
              </a:rPr>
            </a:br>
            <a:r>
              <a:rPr lang="en-US" sz="2200" dirty="0">
                <a:latin typeface="+mn-lt"/>
              </a:rPr>
              <a:t>capital gains</a:t>
            </a:r>
          </a:p>
          <a:p>
            <a:pPr marL="340614" lvl="1" indent="-342900">
              <a:buFont typeface="Wingdings" panose="05000000000000000000" pitchFamily="2" charset="2"/>
              <a:buChar char="§"/>
            </a:pPr>
            <a:r>
              <a:rPr lang="en-US" sz="2200" dirty="0">
                <a:latin typeface="+mn-lt"/>
              </a:rPr>
              <a:t>Mistakes</a:t>
            </a:r>
          </a:p>
        </p:txBody>
      </p:sp>
      <p:sp>
        <p:nvSpPr>
          <p:cNvPr id="11" name="TextBox 10"/>
          <p:cNvSpPr txBox="1"/>
          <p:nvPr/>
        </p:nvSpPr>
        <p:spPr>
          <a:xfrm>
            <a:off x="304800" y="1447800"/>
            <a:ext cx="457200" cy="457200"/>
          </a:xfrm>
          <a:prstGeom prst="rect">
            <a:avLst/>
          </a:prstGeom>
          <a:solidFill>
            <a:schemeClr val="bg2">
              <a:lumMod val="75000"/>
            </a:schemeClr>
          </a:solidFill>
          <a:ln>
            <a:solidFill>
              <a:schemeClr val="tx2">
                <a:lumMod val="75000"/>
              </a:schemeClr>
            </a:solidFill>
          </a:ln>
        </p:spPr>
        <p:txBody>
          <a:bodyPr vert="horz" wrap="none" lIns="91440" tIns="45720" rIns="91440" bIns="45720" rtlCol="0" anchor="ctr">
            <a:noAutofit/>
          </a:bodyPr>
          <a:lstStyle/>
          <a:p>
            <a:pPr marL="0" marR="0" indent="0" algn="ctr" defTabSz="914400" rtl="0" eaLnBrk="1" fontAlgn="auto" latinLnBrk="0" hangingPunct="1">
              <a:lnSpc>
                <a:spcPct val="110000"/>
              </a:lnSpc>
              <a:spcBef>
                <a:spcPct val="0"/>
              </a:spcBef>
              <a:buClrTx/>
              <a:buSzTx/>
              <a:buFontTx/>
              <a:buNone/>
              <a:tabLst/>
            </a:pPr>
            <a:r>
              <a:rPr kumimoji="0" lang="en-US"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Arial" pitchFamily="34" charset="0"/>
                <a:ea typeface="+mj-ea"/>
                <a:cs typeface="Arial" pitchFamily="34" charset="0"/>
              </a:rPr>
              <a:t>5</a:t>
            </a:r>
            <a:endParaRPr kumimoji="0" lang="en-US" sz="3200" b="1" i="0" u="none" strike="noStrike" kern="1200" cap="none" spc="0" normalizeH="0" baseline="0" noProof="0" dirty="0">
              <a:ln>
                <a:solidFill>
                  <a:schemeClr val="tx2">
                    <a:lumMod val="75000"/>
                  </a:schemeClr>
                </a:solidFill>
              </a:ln>
              <a:solidFill>
                <a:schemeClr val="tx2">
                  <a:lumMod val="75000"/>
                </a:schemeClr>
              </a:solidFill>
              <a:effectLst/>
              <a:uLnTx/>
              <a:uFillTx/>
              <a:latin typeface="Arial" pitchFamily="34" charset="0"/>
              <a:ea typeface="+mj-ea"/>
              <a:cs typeface="Arial" pitchFamily="34" charset="0"/>
            </a:endParaRPr>
          </a:p>
        </p:txBody>
      </p:sp>
      <p:pic>
        <p:nvPicPr>
          <p:cNvPr id="7" name="Picture 6" descr="AA032620.JPG"/>
          <p:cNvPicPr>
            <a:picLocks noChangeAspect="1"/>
          </p:cNvPicPr>
          <p:nvPr/>
        </p:nvPicPr>
        <p:blipFill>
          <a:blip r:embed="rId3" cstate="print"/>
          <a:srcRect l="15807" r="42782"/>
          <a:stretch>
            <a:fillRect/>
          </a:stretch>
        </p:blipFill>
        <p:spPr>
          <a:xfrm>
            <a:off x="6176963" y="1522413"/>
            <a:ext cx="2665834" cy="4818888"/>
          </a:xfrm>
          <a:prstGeom prst="rect">
            <a:avLst/>
          </a:prstGeom>
          <a:ln w="19050">
            <a:solidFill>
              <a:schemeClr val="tx2">
                <a:lumMod val="75000"/>
              </a:schemeClr>
            </a:solidFill>
          </a:ln>
        </p:spPr>
      </p:pic>
      <p:sp>
        <p:nvSpPr>
          <p:cNvPr id="8" name="Slide Number Placeholder 5"/>
          <p:cNvSpPr>
            <a:spLocks noGrp="1"/>
          </p:cNvSpPr>
          <p:nvPr>
            <p:ph type="sldNum" sz="quarter" idx="4294967295"/>
          </p:nvPr>
        </p:nvSpPr>
        <p:spPr>
          <a:xfrm>
            <a:off x="6553200" y="6416675"/>
            <a:ext cx="2362200" cy="365125"/>
          </a:xfrm>
          <a:prstGeom prst="rect">
            <a:avLst/>
          </a:prstGeom>
        </p:spPr>
        <p:txBody>
          <a:bodyPr/>
          <a:lstStyle>
            <a:lvl1pPr algn="r">
              <a:defRPr sz="800">
                <a:solidFill>
                  <a:schemeClr val="tx1"/>
                </a:solidFill>
              </a:defRPr>
            </a:lvl1pPr>
          </a:lstStyle>
          <a:p>
            <a:r>
              <a:rPr lang="en-US" dirty="0"/>
              <a:t>	</a:t>
            </a:r>
            <a:fld id="{0689B871-C09B-4090-BA45-E996C7FAE39A}"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MAKE THE MOST OF IRA SAVINGS</a:t>
            </a:r>
          </a:p>
        </p:txBody>
      </p:sp>
      <p:sp>
        <p:nvSpPr>
          <p:cNvPr id="9" name="Content Placeholder 1"/>
          <p:cNvSpPr>
            <a:spLocks noGrp="1"/>
          </p:cNvSpPr>
          <p:nvPr>
            <p:ph idx="1"/>
          </p:nvPr>
        </p:nvSpPr>
        <p:spPr>
          <a:xfrm>
            <a:off x="914400" y="1506537"/>
            <a:ext cx="3810000" cy="4525963"/>
          </a:xfrm>
        </p:spPr>
        <p:txBody>
          <a:bodyPr>
            <a:normAutofit/>
          </a:bodyPr>
          <a:lstStyle/>
          <a:p>
            <a:pPr marL="0" indent="0">
              <a:lnSpc>
                <a:spcPts val="2800"/>
              </a:lnSpc>
              <a:spcBef>
                <a:spcPts val="0"/>
              </a:spcBef>
              <a:spcAft>
                <a:spcPts val="1800"/>
              </a:spcAft>
              <a:buNone/>
              <a:tabLst>
                <a:tab pos="4454525" algn="l"/>
              </a:tabLst>
            </a:pPr>
            <a:r>
              <a:rPr lang="en-US" sz="2800" dirty="0"/>
              <a:t>Roth IRAs</a:t>
            </a:r>
          </a:p>
          <a:p>
            <a:pPr marL="340614" lvl="1" indent="-342900">
              <a:buFont typeface="Wingdings" panose="05000000000000000000" pitchFamily="2" charset="2"/>
              <a:buChar char="§"/>
            </a:pPr>
            <a:r>
              <a:rPr lang="en-US" sz="2200" dirty="0">
                <a:latin typeface="+mn-lt"/>
              </a:rPr>
              <a:t>Tax benefits: now or later?</a:t>
            </a:r>
          </a:p>
        </p:txBody>
      </p:sp>
      <p:sp>
        <p:nvSpPr>
          <p:cNvPr id="11" name="TextBox 10"/>
          <p:cNvSpPr txBox="1"/>
          <p:nvPr/>
        </p:nvSpPr>
        <p:spPr>
          <a:xfrm>
            <a:off x="304800" y="1447800"/>
            <a:ext cx="457200" cy="457200"/>
          </a:xfrm>
          <a:prstGeom prst="rect">
            <a:avLst/>
          </a:prstGeom>
          <a:solidFill>
            <a:schemeClr val="bg2">
              <a:lumMod val="75000"/>
            </a:schemeClr>
          </a:solidFill>
          <a:ln>
            <a:solidFill>
              <a:schemeClr val="tx2">
                <a:lumMod val="75000"/>
              </a:schemeClr>
            </a:solidFill>
          </a:ln>
        </p:spPr>
        <p:txBody>
          <a:bodyPr vert="horz" wrap="none" lIns="91440" tIns="45720" rIns="91440" bIns="45720" rtlCol="0" anchor="ctr">
            <a:noAutofit/>
          </a:bodyPr>
          <a:lstStyle/>
          <a:p>
            <a:pPr marL="0" marR="0" indent="0" algn="ctr" defTabSz="914400" rtl="0" eaLnBrk="1" fontAlgn="auto" latinLnBrk="0" hangingPunct="1">
              <a:lnSpc>
                <a:spcPct val="110000"/>
              </a:lnSpc>
              <a:spcBef>
                <a:spcPct val="0"/>
              </a:spcBef>
              <a:buClrTx/>
              <a:buSzTx/>
              <a:buFontTx/>
              <a:buNone/>
              <a:tabLst/>
            </a:pPr>
            <a:r>
              <a:rPr kumimoji="0" lang="en-US"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Arial" pitchFamily="34" charset="0"/>
                <a:ea typeface="+mj-ea"/>
                <a:cs typeface="Arial" pitchFamily="34" charset="0"/>
              </a:rPr>
              <a:t>6</a:t>
            </a:r>
            <a:endParaRPr kumimoji="0" lang="en-US" sz="3200" b="1" i="0" u="none" strike="noStrike" kern="1200" cap="none" spc="0" normalizeH="0" baseline="0" noProof="0" dirty="0">
              <a:ln>
                <a:solidFill>
                  <a:schemeClr val="tx2">
                    <a:lumMod val="75000"/>
                  </a:schemeClr>
                </a:solidFill>
              </a:ln>
              <a:solidFill>
                <a:schemeClr val="tx2">
                  <a:lumMod val="75000"/>
                </a:schemeClr>
              </a:solidFill>
              <a:effectLst/>
              <a:uLnTx/>
              <a:uFillTx/>
              <a:latin typeface="Arial" pitchFamily="34" charset="0"/>
              <a:ea typeface="+mj-ea"/>
              <a:cs typeface="Arial" pitchFamily="34" charset="0"/>
            </a:endParaRPr>
          </a:p>
        </p:txBody>
      </p:sp>
      <p:pic>
        <p:nvPicPr>
          <p:cNvPr id="7" name="Picture 6" descr="AA032620.JPG"/>
          <p:cNvPicPr>
            <a:picLocks noChangeAspect="1"/>
          </p:cNvPicPr>
          <p:nvPr/>
        </p:nvPicPr>
        <p:blipFill>
          <a:blip r:embed="rId3" cstate="print"/>
          <a:srcRect l="15807" r="42782"/>
          <a:stretch>
            <a:fillRect/>
          </a:stretch>
        </p:blipFill>
        <p:spPr>
          <a:xfrm>
            <a:off x="6176963" y="1522413"/>
            <a:ext cx="2665834" cy="4818888"/>
          </a:xfrm>
          <a:prstGeom prst="rect">
            <a:avLst/>
          </a:prstGeom>
          <a:ln w="19050">
            <a:solidFill>
              <a:schemeClr val="tx2">
                <a:lumMod val="75000"/>
              </a:schemeClr>
            </a:solidFill>
          </a:ln>
        </p:spPr>
      </p:pic>
      <p:sp>
        <p:nvSpPr>
          <p:cNvPr id="8" name="Slide Number Placeholder 5"/>
          <p:cNvSpPr>
            <a:spLocks noGrp="1"/>
          </p:cNvSpPr>
          <p:nvPr>
            <p:ph type="sldNum" sz="quarter" idx="4294967295"/>
          </p:nvPr>
        </p:nvSpPr>
        <p:spPr>
          <a:xfrm>
            <a:off x="6553200" y="6416675"/>
            <a:ext cx="2362200" cy="365125"/>
          </a:xfrm>
          <a:prstGeom prst="rect">
            <a:avLst/>
          </a:prstGeom>
        </p:spPr>
        <p:txBody>
          <a:bodyPr/>
          <a:lstStyle>
            <a:lvl1pPr algn="r">
              <a:defRPr sz="800">
                <a:solidFill>
                  <a:schemeClr val="tx1"/>
                </a:solidFill>
              </a:defRPr>
            </a:lvl1pPr>
          </a:lstStyle>
          <a:p>
            <a:r>
              <a:rPr lang="en-US" dirty="0"/>
              <a:t>	</a:t>
            </a:r>
            <a:fld id="{0689B871-C09B-4090-BA45-E996C7FAE39A}" type="slidenum">
              <a:rPr lang="en-US" smtClean="0"/>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MAKE THE MOST OF IRA SAVINGS</a:t>
            </a:r>
          </a:p>
        </p:txBody>
      </p:sp>
      <p:sp>
        <p:nvSpPr>
          <p:cNvPr id="9" name="Content Placeholder 1"/>
          <p:cNvSpPr>
            <a:spLocks noGrp="1"/>
          </p:cNvSpPr>
          <p:nvPr>
            <p:ph idx="1"/>
          </p:nvPr>
        </p:nvSpPr>
        <p:spPr>
          <a:xfrm>
            <a:off x="914400" y="1506537"/>
            <a:ext cx="4419600" cy="4525963"/>
          </a:xfrm>
        </p:spPr>
        <p:txBody>
          <a:bodyPr>
            <a:normAutofit/>
          </a:bodyPr>
          <a:lstStyle/>
          <a:p>
            <a:pPr marL="0" indent="0">
              <a:lnSpc>
                <a:spcPts val="2800"/>
              </a:lnSpc>
              <a:spcBef>
                <a:spcPts val="0"/>
              </a:spcBef>
              <a:spcAft>
                <a:spcPts val="1800"/>
              </a:spcAft>
              <a:buNone/>
              <a:tabLst>
                <a:tab pos="4454525" algn="l"/>
              </a:tabLst>
            </a:pPr>
            <a:r>
              <a:rPr lang="en-US" sz="2800" dirty="0"/>
              <a:t>Contribution limits</a:t>
            </a:r>
          </a:p>
          <a:p>
            <a:pPr marL="342900" lvl="1" indent="-342900">
              <a:buFont typeface="Wingdings" panose="05000000000000000000" pitchFamily="2" charset="2"/>
              <a:buChar char="§"/>
            </a:pPr>
            <a:r>
              <a:rPr lang="en-US" sz="2200" dirty="0">
                <a:solidFill>
                  <a:srgbClr val="212126"/>
                </a:solidFill>
                <a:latin typeface="+mn-lt"/>
              </a:rPr>
              <a:t>$6,000 </a:t>
            </a:r>
            <a:r>
              <a:rPr lang="en-US" sz="2200" dirty="0">
                <a:solidFill>
                  <a:schemeClr val="tx1"/>
                </a:solidFill>
                <a:latin typeface="+mn-lt"/>
              </a:rPr>
              <a:t>per individual for </a:t>
            </a:r>
            <a:r>
              <a:rPr lang="en-US" sz="2200" dirty="0">
                <a:solidFill>
                  <a:srgbClr val="212126"/>
                </a:solidFill>
                <a:latin typeface="+mn-lt"/>
              </a:rPr>
              <a:t>2019</a:t>
            </a:r>
            <a:r>
              <a:rPr lang="en-US" sz="1400" baseline="66000" dirty="0">
                <a:solidFill>
                  <a:srgbClr val="212126"/>
                </a:solidFill>
                <a:latin typeface="+mn-lt"/>
              </a:rPr>
              <a:t>1</a:t>
            </a:r>
          </a:p>
          <a:p>
            <a:pPr marL="342900" lvl="1" indent="-342900">
              <a:buFont typeface="Wingdings" panose="05000000000000000000" pitchFamily="2" charset="2"/>
              <a:buChar char="§"/>
            </a:pPr>
            <a:r>
              <a:rPr lang="en-US" sz="2200" dirty="0">
                <a:latin typeface="+mn-lt"/>
              </a:rPr>
              <a:t>Catch-up contributions</a:t>
            </a:r>
          </a:p>
          <a:p>
            <a:pPr marL="685800" lvl="2" indent="-342900">
              <a:spcBef>
                <a:spcPts val="200"/>
              </a:spcBef>
              <a:spcAft>
                <a:spcPts val="400"/>
              </a:spcAft>
              <a:buFont typeface="Arial" panose="020B0604020202020204" pitchFamily="34" charset="0"/>
              <a:buChar char="–"/>
            </a:pPr>
            <a:r>
              <a:rPr lang="en-US" sz="2000" dirty="0">
                <a:latin typeface="+mn-lt"/>
              </a:rPr>
              <a:t>$1,000 per individual</a:t>
            </a:r>
            <a:br>
              <a:rPr lang="en-US" sz="2000" dirty="0">
                <a:latin typeface="+mn-lt"/>
              </a:rPr>
            </a:br>
            <a:r>
              <a:rPr lang="en-US" sz="2000" dirty="0">
                <a:latin typeface="+mn-lt"/>
              </a:rPr>
              <a:t>age 50 or older</a:t>
            </a:r>
          </a:p>
          <a:p>
            <a:pPr marL="283464" lvl="1"/>
            <a:endParaRPr lang="en-US" dirty="0">
              <a:latin typeface="+mn-lt"/>
            </a:endParaRPr>
          </a:p>
        </p:txBody>
      </p:sp>
      <p:sp>
        <p:nvSpPr>
          <p:cNvPr id="11" name="TextBox 10"/>
          <p:cNvSpPr txBox="1"/>
          <p:nvPr/>
        </p:nvSpPr>
        <p:spPr>
          <a:xfrm>
            <a:off x="304800" y="1447800"/>
            <a:ext cx="457200" cy="457200"/>
          </a:xfrm>
          <a:prstGeom prst="rect">
            <a:avLst/>
          </a:prstGeom>
          <a:solidFill>
            <a:schemeClr val="bg2">
              <a:lumMod val="75000"/>
            </a:schemeClr>
          </a:solidFill>
          <a:ln>
            <a:solidFill>
              <a:schemeClr val="tx2">
                <a:lumMod val="75000"/>
              </a:schemeClr>
            </a:solidFill>
          </a:ln>
        </p:spPr>
        <p:txBody>
          <a:bodyPr vert="horz" wrap="none" lIns="91440" tIns="45720" rIns="91440" bIns="45720" rtlCol="0" anchor="ctr">
            <a:noAutofit/>
          </a:bodyPr>
          <a:lstStyle/>
          <a:p>
            <a:pPr marL="0" marR="0" indent="0" algn="ctr" defTabSz="914400" rtl="0" eaLnBrk="1" fontAlgn="auto" latinLnBrk="0" hangingPunct="1">
              <a:lnSpc>
                <a:spcPct val="110000"/>
              </a:lnSpc>
              <a:spcBef>
                <a:spcPct val="0"/>
              </a:spcBef>
              <a:buClrTx/>
              <a:buSzTx/>
              <a:buFontTx/>
              <a:buNone/>
              <a:tabLst/>
            </a:pPr>
            <a:r>
              <a:rPr kumimoji="0" lang="en-US"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Arial" pitchFamily="34" charset="0"/>
                <a:ea typeface="+mj-ea"/>
                <a:cs typeface="Arial" pitchFamily="34" charset="0"/>
              </a:rPr>
              <a:t>7</a:t>
            </a:r>
            <a:endParaRPr kumimoji="0" lang="en-US" sz="3200" b="1" i="0" u="none" strike="noStrike" kern="1200" cap="none" spc="0" normalizeH="0" baseline="0" noProof="0" dirty="0">
              <a:ln>
                <a:solidFill>
                  <a:schemeClr val="tx2">
                    <a:lumMod val="75000"/>
                  </a:schemeClr>
                </a:solidFill>
              </a:ln>
              <a:solidFill>
                <a:schemeClr val="tx2">
                  <a:lumMod val="75000"/>
                </a:schemeClr>
              </a:solidFill>
              <a:effectLst/>
              <a:uLnTx/>
              <a:uFillTx/>
              <a:latin typeface="Arial" pitchFamily="34" charset="0"/>
              <a:ea typeface="+mj-ea"/>
              <a:cs typeface="Arial" pitchFamily="34" charset="0"/>
            </a:endParaRPr>
          </a:p>
        </p:txBody>
      </p:sp>
      <p:pic>
        <p:nvPicPr>
          <p:cNvPr id="8" name="Picture 7" descr="71196720.jpg"/>
          <p:cNvPicPr>
            <a:picLocks noChangeAspect="1"/>
          </p:cNvPicPr>
          <p:nvPr/>
        </p:nvPicPr>
        <p:blipFill>
          <a:blip r:embed="rId3" cstate="print"/>
          <a:srcRect l="20982" r="43478" b="4231"/>
          <a:stretch>
            <a:fillRect/>
          </a:stretch>
        </p:blipFill>
        <p:spPr>
          <a:xfrm>
            <a:off x="6176963" y="1524000"/>
            <a:ext cx="2666688" cy="4818888"/>
          </a:xfrm>
          <a:prstGeom prst="rect">
            <a:avLst/>
          </a:prstGeom>
          <a:ln w="28575">
            <a:solidFill>
              <a:schemeClr val="tx2">
                <a:lumMod val="75000"/>
              </a:schemeClr>
            </a:solidFill>
          </a:ln>
        </p:spPr>
      </p:pic>
      <p:sp>
        <p:nvSpPr>
          <p:cNvPr id="7" name="Slide Number Placeholder 5"/>
          <p:cNvSpPr>
            <a:spLocks noGrp="1"/>
          </p:cNvSpPr>
          <p:nvPr>
            <p:ph type="sldNum" sz="quarter" idx="4294967295"/>
          </p:nvPr>
        </p:nvSpPr>
        <p:spPr>
          <a:xfrm>
            <a:off x="6553200" y="6416675"/>
            <a:ext cx="2362200" cy="365125"/>
          </a:xfrm>
          <a:prstGeom prst="rect">
            <a:avLst/>
          </a:prstGeom>
        </p:spPr>
        <p:txBody>
          <a:bodyPr/>
          <a:lstStyle>
            <a:lvl1pPr algn="r">
              <a:defRPr sz="800">
                <a:solidFill>
                  <a:schemeClr val="tx1"/>
                </a:solidFill>
              </a:defRPr>
            </a:lvl1pPr>
          </a:lstStyle>
          <a:p>
            <a:r>
              <a:rPr lang="en-US" dirty="0"/>
              <a:t>	</a:t>
            </a:r>
            <a:fld id="{0689B871-C09B-4090-BA45-E996C7FAE39A}" type="slidenum">
              <a:rPr lang="en-US" smtClean="0"/>
              <a:pPr/>
              <a:t>9</a:t>
            </a:fld>
            <a:endParaRPr lang="en-US" dirty="0"/>
          </a:p>
        </p:txBody>
      </p:sp>
      <p:sp>
        <p:nvSpPr>
          <p:cNvPr id="3" name="Footer Placeholder 2"/>
          <p:cNvSpPr>
            <a:spLocks noGrp="1"/>
          </p:cNvSpPr>
          <p:nvPr>
            <p:ph type="ftr" sz="quarter" idx="11"/>
          </p:nvPr>
        </p:nvSpPr>
        <p:spPr>
          <a:xfrm>
            <a:off x="352806" y="6250050"/>
            <a:ext cx="868680" cy="365125"/>
          </a:xfrm>
        </p:spPr>
        <p:txBody>
          <a:bodyPr/>
          <a:lstStyle/>
          <a:p>
            <a:r>
              <a:rPr lang="en-US" sz="1400" baseline="30000" dirty="0"/>
              <a:t>1</a:t>
            </a:r>
            <a:r>
              <a:rPr lang="en-US" sz="1400" dirty="0"/>
              <a:t> irs.gov</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MFS CORPORATE TEMPLATE">
      <a:dk1>
        <a:sysClr val="windowText" lastClr="000000"/>
      </a:dk1>
      <a:lt1>
        <a:sysClr val="window" lastClr="FFFFFF"/>
      </a:lt1>
      <a:dk2>
        <a:srgbClr val="7E2D40"/>
      </a:dk2>
      <a:lt2>
        <a:srgbClr val="FFFFFF"/>
      </a:lt2>
      <a:accent1>
        <a:srgbClr val="009CA6"/>
      </a:accent1>
      <a:accent2>
        <a:srgbClr val="A5A5A5"/>
      </a:accent2>
      <a:accent3>
        <a:srgbClr val="7A4183"/>
      </a:accent3>
      <a:accent4>
        <a:srgbClr val="DE9900"/>
      </a:accent4>
      <a:accent5>
        <a:srgbClr val="0070C0"/>
      </a:accent5>
      <a:accent6>
        <a:srgbClr val="AF272F"/>
      </a:accent6>
      <a:hlink>
        <a:srgbClr val="53D3FF"/>
      </a:hlink>
      <a:folHlink>
        <a:srgbClr val="00A8E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Slate">
      <a:fillStyleLst>
        <a:solidFill>
          <a:schemeClr val="phClr"/>
        </a:solidFill>
        <a:gradFill rotWithShape="1">
          <a:gsLst>
            <a:gs pos="0">
              <a:schemeClr val="phClr">
                <a:tint val="80000"/>
                <a:satMod val="150000"/>
              </a:schemeClr>
            </a:gs>
            <a:gs pos="100000">
              <a:schemeClr val="phClr">
                <a:tint val="100000"/>
                <a:shade val="80000"/>
                <a:satMod val="135000"/>
              </a:schemeClr>
            </a:gs>
          </a:gsLst>
          <a:lin ang="5400000" scaled="1"/>
        </a:gradFill>
        <a:blipFill rotWithShape="1">
          <a:blip xmlns:r="http://schemas.openxmlformats.org/officeDocument/2006/relationships" r:embed="rId1">
            <a:duotone>
              <a:schemeClr val="phClr">
                <a:shade val="70000"/>
                <a:satMod val="125000"/>
              </a:schemeClr>
              <a:schemeClr val="phClr">
                <a:tint val="80000"/>
                <a:satMod val="115000"/>
              </a:schemeClr>
            </a:duotone>
          </a:blip>
          <a:stretch/>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190500">
              <a:srgbClr val="151515">
                <a:alpha val="90000"/>
              </a:srgbClr>
            </a:innerShdw>
          </a:effectLst>
          <a:scene3d>
            <a:camera prst="orthographicFront">
              <a:rot lat="0" lon="0" rev="0"/>
            </a:camera>
            <a:lightRig rig="glow" dir="tl"/>
          </a:scene3d>
          <a:sp3d prstMaterial="softmetal">
            <a:bevelT w="0" h="0"/>
          </a:sp3d>
        </a:effectStyle>
        <a:effectStyle>
          <a:effectLst>
            <a:outerShdw blurRad="63500" dist="101600" dir="3000000" sx="101000" sy="101000" rotWithShape="0">
              <a:srgbClr val="252525">
                <a:alpha val="50000"/>
              </a:srgbClr>
            </a:outerShdw>
          </a:effectLst>
          <a:scene3d>
            <a:camera prst="orthographicFront">
              <a:rot lat="0" lon="0" rev="0"/>
            </a:camera>
            <a:lightRig rig="morning" dir="tr">
              <a:rot lat="0" lon="0" rev="1500000"/>
            </a:lightRig>
          </a:scene3d>
          <a:sp3d prstMaterial="translucentPowder">
            <a:bevelT w="38100" h="127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marL="0" marR="0" indent="0" algn="l" defTabSz="914400" rtl="0" eaLnBrk="1" fontAlgn="auto" latinLnBrk="0" hangingPunct="1">
          <a:lnSpc>
            <a:spcPct val="85000"/>
          </a:lnSpc>
          <a:spcBef>
            <a:spcPct val="0"/>
          </a:spcBef>
          <a:spcAft>
            <a:spcPts val="500"/>
          </a:spcAft>
          <a:buClrTx/>
          <a:buSzTx/>
          <a:buFontTx/>
          <a:buNone/>
          <a:tabLst/>
          <a:defRPr kumimoji="0" sz="2000" b="1" i="0" u="none" strike="noStrike" kern="1200" cap="none" spc="0" normalizeH="0" baseline="0" noProof="0" dirty="0" smtClean="0">
            <a:ln>
              <a:noFill/>
            </a:ln>
            <a:solidFill>
              <a:srgbClr val="8A002E"/>
            </a:solidFill>
            <a:effectLst/>
            <a:uLnTx/>
            <a:uFillTx/>
            <a:latin typeface="Arial" pitchFamily="34" charset="0"/>
            <a:ea typeface="+mj-ea"/>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6233</TotalTime>
  <Words>2208</Words>
  <Application>Microsoft Office PowerPoint</Application>
  <PresentationFormat>On-screen Show (4:3)</PresentationFormat>
  <Paragraphs>261</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Arial Narrow</vt:lpstr>
      <vt:lpstr>Calibri</vt:lpstr>
      <vt:lpstr>Wingdings</vt:lpstr>
      <vt:lpstr>Office Theme</vt:lpstr>
      <vt:lpstr>ROAD MAP TO RETIREMENT 12 IRA planning mistakes to avoid</vt:lpstr>
      <vt:lpstr>PowerPoint Presentation</vt:lpstr>
      <vt:lpstr>MAKE THE MOST OF IRA SAVINGS</vt:lpstr>
      <vt:lpstr>MAKE THE MOST OF IRA SAVINGS</vt:lpstr>
      <vt:lpstr>MAKE THE MOST OF IRA SAVINGS</vt:lpstr>
      <vt:lpstr>MAKE THE MOST OF IRA SAVINGS</vt:lpstr>
      <vt:lpstr>MAKE THE MOST OF IRA SAVINGS</vt:lpstr>
      <vt:lpstr>MAKE THE MOST OF IRA SAVINGS</vt:lpstr>
      <vt:lpstr>MAKE THE MOST OF IRA SAVINGS</vt:lpstr>
      <vt:lpstr>MAKE THE MOST OF IRA SAVINGS</vt:lpstr>
      <vt:lpstr>MAKE THE MOST OF IRA SAVINGS</vt:lpstr>
      <vt:lpstr>MAKE THE MOST OF IRA SAVINGS</vt:lpstr>
      <vt:lpstr>MAKE THE MOST OF IRA SAVINGS</vt:lpstr>
      <vt:lpstr>MAKE THE MOST OF IRA SAVINGS</vt:lpstr>
      <vt:lpstr>PowerPoint Presentation</vt:lpstr>
      <vt:lpstr>PowerPoint Presentation</vt:lpstr>
      <vt:lpstr>ROAD MAP TO RETIREMENT 12 IRA planning mistakes to avoid  Thank you.</vt:lpstr>
    </vt:vector>
  </TitlesOfParts>
  <Company>MFS Investment Management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fogarty_e</dc:creator>
  <cp:lastModifiedBy>Stephanie Cogan</cp:lastModifiedBy>
  <cp:revision>518</cp:revision>
  <cp:lastPrinted>2019-01-14T21:30:50Z</cp:lastPrinted>
  <dcterms:created xsi:type="dcterms:W3CDTF">2012-02-09T14:47:11Z</dcterms:created>
  <dcterms:modified xsi:type="dcterms:W3CDTF">2019-05-13T12:57:14Z</dcterms:modified>
</cp:coreProperties>
</file>