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413" r:id="rId2"/>
    <p:sldId id="402" r:id="rId3"/>
    <p:sldId id="437" r:id="rId4"/>
    <p:sldId id="404" r:id="rId5"/>
    <p:sldId id="438" r:id="rId6"/>
    <p:sldId id="424" r:id="rId7"/>
    <p:sldId id="407" r:id="rId8"/>
    <p:sldId id="425" r:id="rId9"/>
    <p:sldId id="324" r:id="rId10"/>
    <p:sldId id="439" r:id="rId11"/>
    <p:sldId id="440" r:id="rId12"/>
    <p:sldId id="441" r:id="rId13"/>
    <p:sldId id="442" r:id="rId14"/>
    <p:sldId id="443" r:id="rId15"/>
    <p:sldId id="444" r:id="rId16"/>
    <p:sldId id="445" r:id="rId17"/>
    <p:sldId id="446" r:id="rId18"/>
    <p:sldId id="332" r:id="rId19"/>
    <p:sldId id="447" r:id="rId20"/>
    <p:sldId id="448" r:id="rId21"/>
    <p:sldId id="449" r:id="rId22"/>
    <p:sldId id="450" r:id="rId23"/>
    <p:sldId id="451" r:id="rId24"/>
    <p:sldId id="338" r:id="rId25"/>
    <p:sldId id="388" r:id="rId26"/>
    <p:sldId id="387" r:id="rId27"/>
    <p:sldId id="452" r:id="rId28"/>
    <p:sldId id="375" r:id="rId29"/>
    <p:sldId id="454" r:id="rId30"/>
    <p:sldId id="453" r:id="rId31"/>
    <p:sldId id="378" r:id="rId32"/>
    <p:sldId id="466" r:id="rId33"/>
    <p:sldId id="455" r:id="rId34"/>
    <p:sldId id="456" r:id="rId35"/>
    <p:sldId id="436" r:id="rId36"/>
    <p:sldId id="457" r:id="rId37"/>
    <p:sldId id="462" r:id="rId38"/>
    <p:sldId id="389" r:id="rId39"/>
    <p:sldId id="427" r:id="rId40"/>
    <p:sldId id="428" r:id="rId41"/>
    <p:sldId id="392" r:id="rId42"/>
    <p:sldId id="393" r:id="rId43"/>
    <p:sldId id="394" r:id="rId44"/>
    <p:sldId id="395" r:id="rId45"/>
    <p:sldId id="396" r:id="rId46"/>
    <p:sldId id="397" r:id="rId47"/>
    <p:sldId id="398" r:id="rId48"/>
    <p:sldId id="399" r:id="rId49"/>
    <p:sldId id="400" r:id="rId50"/>
    <p:sldId id="316" r:id="rId51"/>
  </p:sldIdLst>
  <p:sldSz cx="9144000" cy="6858000" type="screen4x3"/>
  <p:notesSz cx="7315200" cy="9601200"/>
  <p:defaultTex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p:defaultTextStyle>
  <p:extLst>
    <p:ext uri="{EFAFB233-063F-42B5-8137-9DF3F51BA10A}">
      <p15:sldGuideLst xmlns:p15="http://schemas.microsoft.com/office/powerpoint/2012/main">
        <p15:guide id="1" orient="horz" pos="3264"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E5798F"/>
    <a:srgbClr val="554742"/>
    <a:srgbClr val="6B7F8A"/>
    <a:srgbClr val="D5D0CA"/>
    <a:srgbClr val="7D726D"/>
    <a:srgbClr val="005F9E"/>
    <a:srgbClr val="00AEA9"/>
    <a:srgbClr val="2EBDB9"/>
    <a:srgbClr val="34BFBB"/>
    <a:srgbClr val="78AA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8F44A2F1-9E1F-4B54-A3A2-5F16C0AD49E2}" styleName="">
    <a:tblBg/>
    <a:wholeTbl>
      <a:tcTxStyle b="off" i="off">
        <a:font>
          <a:latin typeface="Avenir Next LT Com Regular"/>
          <a:ea typeface="Avenir Next LT Com Regular"/>
          <a:cs typeface="Avenir Next LT Com Regular"/>
        </a:font>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a:tcStyle>
        <a:tcBdr/>
        <a:fill>
          <a:solidFill>
            <a:srgbClr val="EFF1F3"/>
          </a:solidFill>
        </a:fill>
      </a:tcStyle>
    </a:band2H>
    <a:firstCol>
      <a:tcTxStyle b="off" i="off">
        <a:font>
          <a:latin typeface="Avenir Next LT Com Regular"/>
          <a:ea typeface="Avenir Next LT Com Regular"/>
          <a:cs typeface="Avenir Next LT Com Regular"/>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Col>
    <a:lastRow>
      <a:tcTxStyle b="off" i="off">
        <a:font>
          <a:latin typeface="Avenir Next LT Com Regular"/>
          <a:ea typeface="Avenir Next LT Com Regular"/>
          <a:cs typeface="Avenir Next LT Com Regular"/>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lastRow>
    <a:firstRow>
      <a:tcTxStyle b="off" i="off">
        <a:font>
          <a:latin typeface="Avenir Next LT Com Regular"/>
          <a:ea typeface="Avenir Next LT Com Regular"/>
          <a:cs typeface="Avenir Next LT Com Regular"/>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Row>
  </a:tblStyle>
  <a:tblStyle styleId="{C7B018BB-80A7-4F77-B60F-C8B233D01FF8}" styleName="">
    <a:tblBg/>
    <a:wholeTbl>
      <a:tcTxStyle>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a:font>
          <a:latin typeface="Helvetica Neue Medium"/>
          <a:ea typeface="Helvetica Neue Medium"/>
          <a:cs typeface="Helvetica Neue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1DB100"/>
          </a:solidFill>
        </a:fill>
      </a:tcStyle>
    </a:firstCol>
    <a:lastRow>
      <a:tcTxStyle>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a:font>
          <a:latin typeface="Helvetica Neue Medium"/>
          <a:ea typeface="Helvetica Neue Medium"/>
          <a:cs typeface="Helvetica Neue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2394938"/>
              <a:satOff val="-28078"/>
              <a:lumOff val="-30405"/>
            </a:schemeClr>
          </a:solidFill>
        </a:fill>
      </a:tcStyle>
    </a:firstCol>
    <a:lastRow>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575724"/>
              <a:satOff val="56070"/>
              <a:lumOff val="-30294"/>
            </a:schemeClr>
          </a:solidFill>
        </a:fill>
      </a:tcStyle>
    </a:firstCol>
    <a:lastRow>
      <a:tcTxStyle>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04D8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50" autoAdjust="0"/>
    <p:restoredTop sz="95284" autoAdjust="0"/>
  </p:normalViewPr>
  <p:slideViewPr>
    <p:cSldViewPr snapToGrid="0" snapToObjects="1">
      <p:cViewPr varScale="1">
        <p:scale>
          <a:sx n="76" d="100"/>
          <a:sy n="76" d="100"/>
        </p:scale>
        <p:origin x="1704" y="96"/>
      </p:cViewPr>
      <p:guideLst>
        <p:guide orient="horz" pos="3264"/>
        <p:guide pos="3120"/>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66" d="100"/>
          <a:sy n="66" d="100"/>
        </p:scale>
        <p:origin x="2966"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499025" y="8985504"/>
            <a:ext cx="2960103" cy="481726"/>
          </a:xfrm>
          <a:prstGeom prst="rect">
            <a:avLst/>
          </a:prstGeom>
        </p:spPr>
        <p:txBody>
          <a:bodyPr vert="horz" lIns="0" tIns="0" rIns="0" bIns="0" rtlCol="0" anchor="t" anchorCtr="0"/>
          <a:lstStyle>
            <a:lvl1pPr algn="l">
              <a:defRPr sz="1300"/>
            </a:lvl1pPr>
          </a:lstStyle>
          <a:p>
            <a:r>
              <a:rPr lang="en-US" sz="800" dirty="0">
                <a:latin typeface="AvenirNext LT Com Regular" panose="020B0503020202020204" pitchFamily="34" charset="0"/>
              </a:rPr>
              <a:t>© Capital Group. All rights reserved.</a:t>
            </a:r>
          </a:p>
        </p:txBody>
      </p:sp>
      <p:sp>
        <p:nvSpPr>
          <p:cNvPr id="5" name="Slide Number Placeholder 4"/>
          <p:cNvSpPr>
            <a:spLocks noGrp="1"/>
          </p:cNvSpPr>
          <p:nvPr>
            <p:ph type="sldNum" sz="quarter" idx="3"/>
          </p:nvPr>
        </p:nvSpPr>
        <p:spPr>
          <a:xfrm>
            <a:off x="3788025" y="8936784"/>
            <a:ext cx="3028153" cy="528781"/>
          </a:xfrm>
          <a:prstGeom prst="rect">
            <a:avLst/>
          </a:prstGeom>
        </p:spPr>
        <p:txBody>
          <a:bodyPr vert="horz" lIns="0" tIns="0" rIns="0" bIns="0" rtlCol="0" anchor="t" anchorCtr="0"/>
          <a:lstStyle>
            <a:lvl1pPr algn="r">
              <a:defRPr sz="1300"/>
            </a:lvl1pPr>
          </a:lstStyle>
          <a:p>
            <a:fld id="{36A13049-6E6B-4E42-BAE6-B016CA40E06B}" type="slidenum">
              <a:rPr lang="en-US" smtClean="0">
                <a:latin typeface="AvenirNext LT Com Regular" panose="020B0503020202020204" pitchFamily="34" charset="0"/>
              </a:rPr>
              <a:t>‹#›</a:t>
            </a:fld>
            <a:endParaRPr lang="en-US" dirty="0">
              <a:latin typeface="AvenirNext LT Com Regular" panose="020B0503020202020204" pitchFamily="34" charset="0"/>
            </a:endParaRPr>
          </a:p>
        </p:txBody>
      </p:sp>
      <p:sp>
        <p:nvSpPr>
          <p:cNvPr id="7" name="TextBox 6"/>
          <p:cNvSpPr txBox="1"/>
          <p:nvPr/>
        </p:nvSpPr>
        <p:spPr>
          <a:xfrm>
            <a:off x="499023" y="279106"/>
            <a:ext cx="6317156" cy="290849"/>
          </a:xfrm>
          <a:prstGeom prst="rect">
            <a:avLst/>
          </a:prstGeom>
          <a:noFill/>
        </p:spPr>
        <p:txBody>
          <a:bodyPr wrap="square" lIns="0" tIns="0" rIns="0" bIns="0" rtlCol="0">
            <a:noAutofit/>
          </a:bodyPr>
          <a:lstStyle/>
          <a:p>
            <a:pPr algn="l"/>
            <a:r>
              <a:rPr lang="en-US" sz="1900" dirty="0">
                <a:solidFill>
                  <a:schemeClr val="tx1"/>
                </a:solidFill>
                <a:latin typeface="+mj-lt"/>
              </a:rPr>
              <a:t>Presentation title</a:t>
            </a:r>
          </a:p>
        </p:txBody>
      </p:sp>
      <p:cxnSp>
        <p:nvCxnSpPr>
          <p:cNvPr id="9" name="Straight Connector 8"/>
          <p:cNvCxnSpPr/>
          <p:nvPr/>
        </p:nvCxnSpPr>
        <p:spPr>
          <a:xfrm>
            <a:off x="499023" y="684894"/>
            <a:ext cx="6317156"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442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65" name="Shape 665"/>
          <p:cNvSpPr>
            <a:spLocks noGrp="1" noRot="1" noChangeAspect="1"/>
          </p:cNvSpPr>
          <p:nvPr>
            <p:ph type="sldImg"/>
          </p:nvPr>
        </p:nvSpPr>
        <p:spPr>
          <a:xfrm>
            <a:off x="333375" y="979488"/>
            <a:ext cx="2562225" cy="1920875"/>
          </a:xfrm>
          <a:prstGeom prst="rect">
            <a:avLst/>
          </a:prstGeom>
          <a:ln>
            <a:solidFill>
              <a:schemeClr val="bg1">
                <a:lumMod val="65000"/>
              </a:schemeClr>
            </a:solidFill>
          </a:ln>
          <a:effectLst>
            <a:outerShdw blurRad="50800" dist="38100" dir="2700000" algn="tl" rotWithShape="0">
              <a:prstClr val="black">
                <a:alpha val="40000"/>
              </a:prstClr>
            </a:outerShdw>
          </a:effectLst>
        </p:spPr>
        <p:txBody>
          <a:bodyPr lIns="96656" tIns="48329" rIns="96656" bIns="48329"/>
          <a:lstStyle/>
          <a:p>
            <a:endParaRPr/>
          </a:p>
        </p:txBody>
      </p:sp>
      <p:sp>
        <p:nvSpPr>
          <p:cNvPr id="666" name="Shape 666"/>
          <p:cNvSpPr>
            <a:spLocks noGrp="1"/>
          </p:cNvSpPr>
          <p:nvPr>
            <p:ph type="body" sz="quarter" idx="1"/>
          </p:nvPr>
        </p:nvSpPr>
        <p:spPr>
          <a:xfrm>
            <a:off x="312115" y="3456433"/>
            <a:ext cx="6681216" cy="5760720"/>
          </a:xfrm>
          <a:prstGeom prst="rect">
            <a:avLst/>
          </a:prstGeom>
        </p:spPr>
        <p:txBody>
          <a:bodyPr lIns="96656" tIns="48329" rIns="96656" bIns="48329"/>
          <a:lstStyle/>
          <a:p>
            <a:pPr marL="181231" marR="0" lvl="0" indent="-181231" defTabSz="241642" eaLnBrk="1" fontAlgn="auto" latinLnBrk="0" hangingPunct="1">
              <a:lnSpc>
                <a:spcPts val="148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dirty="0">
                <a:ln>
                  <a:noFill/>
                </a:ln>
                <a:solidFill>
                  <a:sysClr val="windowText" lastClr="000000"/>
                </a:solidFill>
                <a:effectLst/>
                <a:uLnTx/>
                <a:uFillTx/>
                <a:latin typeface="AvenirNext LT Com Regular"/>
                <a:sym typeface="Avenir Next LT Com Regular"/>
              </a:rPr>
              <a:t>Click to edit Master text styles</a:t>
            </a:r>
          </a:p>
          <a:p>
            <a:pPr marL="362463" marR="0" lvl="1" indent="-181231" defTabSz="241642" eaLnBrk="1" fontAlgn="auto" latinLnBrk="0" hangingPunct="1">
              <a:lnSpc>
                <a:spcPts val="1480"/>
              </a:lnSpc>
              <a:spcBef>
                <a:spcPts val="0"/>
              </a:spcBef>
              <a:spcAft>
                <a:spcPts val="0"/>
              </a:spcAft>
              <a:buClrTx/>
              <a:buSzTx/>
              <a:buFont typeface="Avenir Next LT Com Regular" panose="020B0503020202020204" pitchFamily="34" charset="0"/>
              <a:buChar char="–"/>
              <a:tabLst/>
              <a:defRPr/>
            </a:pPr>
            <a:r>
              <a:rPr kumimoji="0" lang="en-US" sz="1000" b="0" i="0" u="none" strike="noStrike" kern="0" cap="none" spc="0" normalizeH="0" baseline="0" noProof="0" dirty="0">
                <a:ln>
                  <a:noFill/>
                </a:ln>
                <a:solidFill>
                  <a:sysClr val="windowText" lastClr="000000"/>
                </a:solidFill>
                <a:effectLst/>
                <a:uLnTx/>
                <a:uFillTx/>
                <a:latin typeface="AvenirNext LT Com Regular"/>
                <a:sym typeface="Avenir Next LT Com Regular"/>
              </a:rPr>
              <a:t>Second level</a:t>
            </a:r>
          </a:p>
          <a:p>
            <a:pPr marL="543692" marR="0" lvl="2" indent="-181231" defTabSz="241642" eaLnBrk="1" fontAlgn="auto" latinLnBrk="0" hangingPunct="1">
              <a:lnSpc>
                <a:spcPts val="148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dirty="0">
                <a:ln>
                  <a:noFill/>
                </a:ln>
                <a:solidFill>
                  <a:sysClr val="windowText" lastClr="000000"/>
                </a:solidFill>
                <a:effectLst/>
                <a:uLnTx/>
                <a:uFillTx/>
                <a:latin typeface="AvenirNext LT Com Regular"/>
                <a:sym typeface="Avenir Next LT Com Regular"/>
              </a:rPr>
              <a:t>Third level</a:t>
            </a:r>
          </a:p>
          <a:p>
            <a:pPr marL="724924" marR="0" lvl="3" indent="-181231" defTabSz="241642" eaLnBrk="1" fontAlgn="auto" latinLnBrk="0" hangingPunct="1">
              <a:lnSpc>
                <a:spcPts val="1480"/>
              </a:lnSpc>
              <a:spcBef>
                <a:spcPts val="0"/>
              </a:spcBef>
              <a:spcAft>
                <a:spcPts val="0"/>
              </a:spcAft>
              <a:buClrTx/>
              <a:buSzTx/>
              <a:buFont typeface="Avenir Next LT Com Regular" panose="020B0503020202020204" pitchFamily="34" charset="0"/>
              <a:buChar char="–"/>
              <a:tabLst/>
              <a:defRPr/>
            </a:pPr>
            <a:r>
              <a:rPr kumimoji="0" lang="en-US" sz="800" b="0" i="0" u="none" strike="noStrike" kern="0" cap="none" spc="0" normalizeH="0" baseline="0" noProof="0" dirty="0">
                <a:ln>
                  <a:noFill/>
                </a:ln>
                <a:solidFill>
                  <a:sysClr val="windowText" lastClr="000000"/>
                </a:solidFill>
                <a:effectLst/>
                <a:uLnTx/>
                <a:uFillTx/>
                <a:latin typeface="AvenirNext LT Com Regular"/>
                <a:sym typeface="Avenir Next LT Com Regular"/>
              </a:rPr>
              <a:t>Fourth level</a:t>
            </a:r>
          </a:p>
          <a:p>
            <a:pPr marL="906155" marR="0" lvl="4" indent="-181231" defTabSz="241642" eaLnBrk="1" fontAlgn="auto" latinLnBrk="0" hangingPunct="1">
              <a:lnSpc>
                <a:spcPts val="1480"/>
              </a:lnSpc>
              <a:spcBef>
                <a:spcPts val="0"/>
              </a:spcBef>
              <a:spcAft>
                <a:spcPts val="0"/>
              </a:spcAft>
              <a:buClrTx/>
              <a:buSzTx/>
              <a:buFont typeface="Arial" panose="020B0604020202020204" pitchFamily="34" charset="0"/>
              <a:buChar char="•"/>
              <a:tabLst/>
              <a:defRPr/>
            </a:pPr>
            <a:r>
              <a:rPr kumimoji="0" lang="en-US" sz="800" b="0" i="0" u="none" strike="noStrike" kern="0" cap="none" spc="0" normalizeH="0" baseline="0" noProof="0" dirty="0">
                <a:ln>
                  <a:noFill/>
                </a:ln>
                <a:solidFill>
                  <a:sysClr val="windowText" lastClr="000000"/>
                </a:solidFill>
                <a:effectLst/>
                <a:uLnTx/>
                <a:uFillTx/>
                <a:latin typeface="AvenirNext LT Com Regular"/>
                <a:sym typeface="Avenir Next LT Com Regular"/>
              </a:rPr>
              <a:t>Fifth level</a:t>
            </a:r>
          </a:p>
          <a:p>
            <a:endParaRPr dirty="0"/>
          </a:p>
        </p:txBody>
      </p:sp>
      <p:sp>
        <p:nvSpPr>
          <p:cNvPr id="2" name="Footer Placeholder 1"/>
          <p:cNvSpPr>
            <a:spLocks noGrp="1"/>
          </p:cNvSpPr>
          <p:nvPr>
            <p:ph type="ftr" sz="quarter" idx="4"/>
          </p:nvPr>
        </p:nvSpPr>
        <p:spPr>
          <a:xfrm>
            <a:off x="192807" y="9119474"/>
            <a:ext cx="3169920" cy="481726"/>
          </a:xfrm>
          <a:prstGeom prst="rect">
            <a:avLst/>
          </a:prstGeom>
        </p:spPr>
        <p:txBody>
          <a:bodyPr vert="horz" lIns="96656" tIns="48329" rIns="96656" bIns="48329" rtlCol="0" anchor="ctr" anchorCtr="0"/>
          <a:lstStyle>
            <a:lvl1pPr algn="l">
              <a:defRPr sz="800" b="0" i="0">
                <a:latin typeface="AvenirNext LT Com Regular" panose="020B0503020202020204" pitchFamily="34" charset="0"/>
              </a:defRPr>
            </a:lvl1pPr>
          </a:lstStyle>
          <a:p>
            <a:r>
              <a:rPr lang="en-US" dirty="0"/>
              <a:t>© Capital Group. All rights reserved.</a:t>
            </a:r>
          </a:p>
        </p:txBody>
      </p:sp>
      <p:sp>
        <p:nvSpPr>
          <p:cNvPr id="3" name="Slide Number Placeholder 2"/>
          <p:cNvSpPr>
            <a:spLocks noGrp="1"/>
          </p:cNvSpPr>
          <p:nvPr>
            <p:ph type="sldNum" sz="quarter" idx="5"/>
          </p:nvPr>
        </p:nvSpPr>
        <p:spPr>
          <a:xfrm>
            <a:off x="3950782" y="9119474"/>
            <a:ext cx="3169920" cy="481726"/>
          </a:xfrm>
          <a:prstGeom prst="rect">
            <a:avLst/>
          </a:prstGeom>
        </p:spPr>
        <p:txBody>
          <a:bodyPr vert="horz" lIns="96656" tIns="48329" rIns="96656" bIns="48329" rtlCol="0" anchor="ctr" anchorCtr="0"/>
          <a:lstStyle>
            <a:lvl1pPr algn="r">
              <a:defRPr sz="800" b="0" i="0">
                <a:latin typeface="AvenirNext LT Com Regular" panose="020B0503020202020204" pitchFamily="34" charset="0"/>
              </a:defRPr>
            </a:lvl1pPr>
          </a:lstStyle>
          <a:p>
            <a:fld id="{313BF4A9-858F-4D59-9EF7-6963AF44619B}" type="slidenum">
              <a:rPr lang="en-US" smtClean="0"/>
              <a:pPr/>
              <a:t>‹#›</a:t>
            </a:fld>
            <a:endParaRPr lang="en-US" dirty="0"/>
          </a:p>
        </p:txBody>
      </p:sp>
      <p:sp>
        <p:nvSpPr>
          <p:cNvPr id="4" name="TextBox 3"/>
          <p:cNvSpPr txBox="1"/>
          <p:nvPr/>
        </p:nvSpPr>
        <p:spPr>
          <a:xfrm>
            <a:off x="312116" y="265524"/>
            <a:ext cx="3831472"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40274" rtlCol="0" anchor="ctr">
            <a:spAutoFit/>
          </a:bodyPr>
          <a:lstStyle/>
          <a:p>
            <a:pPr marL="0" marR="0" indent="0" algn="l" defTabSz="483282" rtl="0" fontAlgn="auto" latinLnBrk="0" hangingPunct="0">
              <a:lnSpc>
                <a:spcPct val="100000"/>
              </a:lnSpc>
              <a:spcBef>
                <a:spcPts val="0"/>
              </a:spcBef>
              <a:spcAft>
                <a:spcPts val="0"/>
              </a:spcAft>
              <a:buClrTx/>
              <a:buSzTx/>
              <a:buFontTx/>
              <a:buNone/>
              <a:tabLst/>
            </a:pPr>
            <a:r>
              <a:rPr kumimoji="0" lang="en-US" sz="1700" b="0" i="0" u="none" strike="noStrike" cap="none" spc="0" normalizeH="0" baseline="0" dirty="0">
                <a:ln>
                  <a:noFill/>
                </a:ln>
                <a:solidFill>
                  <a:schemeClr val="tx1"/>
                </a:solidFill>
                <a:effectLst/>
                <a:uFillTx/>
                <a:latin typeface="AvenirNext LT Com Regular" panose="020B0503020202020204" pitchFamily="34" charset="0"/>
                <a:ea typeface="Avenir Next LT Com Regular"/>
                <a:cs typeface="Avenir Next LT Com Regular"/>
                <a:sym typeface="Avenir Next LT Com Regular"/>
              </a:rPr>
              <a:t>Presentation title</a:t>
            </a:r>
          </a:p>
        </p:txBody>
      </p:sp>
      <p:sp>
        <p:nvSpPr>
          <p:cNvPr id="7" name="TextBox 6"/>
          <p:cNvSpPr txBox="1"/>
          <p:nvPr/>
        </p:nvSpPr>
        <p:spPr>
          <a:xfrm>
            <a:off x="312116" y="502188"/>
            <a:ext cx="3831472" cy="2308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40274" rtlCol="0" anchor="ctr">
            <a:spAutoFit/>
          </a:bodyPr>
          <a:lstStyle/>
          <a:p>
            <a:pPr marL="0" marR="0" indent="0" algn="l" defTabSz="483282" rtl="0" fontAlgn="auto" latinLnBrk="0" hangingPunct="0">
              <a:lnSpc>
                <a:spcPct val="100000"/>
              </a:lnSpc>
              <a:spcBef>
                <a:spcPts val="0"/>
              </a:spcBef>
              <a:spcAft>
                <a:spcPts val="0"/>
              </a:spcAft>
              <a:buClrTx/>
              <a:buSzTx/>
              <a:buFontTx/>
              <a:buNone/>
              <a:tabLst/>
            </a:pPr>
            <a:r>
              <a:rPr kumimoji="0" lang="en-US" sz="1300" b="0" i="0" u="none" strike="noStrike" cap="none" spc="0" normalizeH="0" baseline="0" dirty="0">
                <a:ln>
                  <a:noFill/>
                </a:ln>
                <a:solidFill>
                  <a:schemeClr val="tx1"/>
                </a:solidFill>
                <a:effectLst/>
                <a:uFillTx/>
                <a:latin typeface="AvenirNext LT Com Regular" panose="020B0503020202020204" pitchFamily="34" charset="0"/>
                <a:ea typeface="Avenir Next LT Com Regular"/>
                <a:cs typeface="Avenir Next LT Com Regular"/>
                <a:sym typeface="Avenir Next LT Com Regular"/>
              </a:rPr>
              <a:t>Slide</a:t>
            </a:r>
            <a:r>
              <a:rPr kumimoji="0" lang="en-US" sz="1500" b="0" i="0" u="none" strike="noStrike" cap="none" spc="0" normalizeH="0" baseline="0" dirty="0">
                <a:ln>
                  <a:noFill/>
                </a:ln>
                <a:solidFill>
                  <a:schemeClr val="tx1"/>
                </a:solidFill>
                <a:effectLst/>
                <a:uFillTx/>
                <a:latin typeface="AvenirNext LT Com Regular" panose="020B0503020202020204" pitchFamily="34" charset="0"/>
                <a:ea typeface="Avenir Next LT Com Regular"/>
                <a:cs typeface="Avenir Next LT Com Regular"/>
                <a:sym typeface="Avenir Next LT Com Regular"/>
              </a:rPr>
              <a:t> </a:t>
            </a:r>
            <a:r>
              <a:rPr kumimoji="0" lang="en-US" sz="1300" b="0" i="0" u="none" strike="noStrike" cap="none" spc="0" normalizeH="0" baseline="0" dirty="0">
                <a:ln>
                  <a:noFill/>
                </a:ln>
                <a:solidFill>
                  <a:schemeClr val="tx1"/>
                </a:solidFill>
                <a:effectLst/>
                <a:uFillTx/>
                <a:latin typeface="AvenirNext LT Com Regular" panose="020B0503020202020204" pitchFamily="34" charset="0"/>
                <a:ea typeface="Avenir Next LT Com Regular"/>
                <a:cs typeface="Avenir Next LT Com Regular"/>
                <a:sym typeface="Avenir Next LT Com Regular"/>
              </a:rPr>
              <a:t>‹#›</a:t>
            </a:r>
            <a:endParaRPr kumimoji="0" lang="en-US" sz="1500" b="0" i="0" u="none" strike="noStrike" cap="none" spc="0" normalizeH="0" baseline="0" dirty="0">
              <a:ln>
                <a:noFill/>
              </a:ln>
              <a:solidFill>
                <a:schemeClr val="tx1"/>
              </a:solidFill>
              <a:effectLst/>
              <a:uFillTx/>
              <a:latin typeface="AvenirNext LT Com Regular" panose="020B0503020202020204" pitchFamily="34" charset="0"/>
              <a:ea typeface="Avenir Next LT Com Regular"/>
              <a:cs typeface="Avenir Next LT Com Regular"/>
              <a:sym typeface="Avenir Next LT Com Regular"/>
            </a:endParaRPr>
          </a:p>
        </p:txBody>
      </p:sp>
      <p:sp>
        <p:nvSpPr>
          <p:cNvPr id="8" name="Line 9"/>
          <p:cNvSpPr>
            <a:spLocks noChangeShapeType="1"/>
          </p:cNvSpPr>
          <p:nvPr/>
        </p:nvSpPr>
        <p:spPr bwMode="auto">
          <a:xfrm>
            <a:off x="313267" y="3452099"/>
            <a:ext cx="6700724" cy="0"/>
          </a:xfrm>
          <a:prstGeom prst="line">
            <a:avLst/>
          </a:prstGeom>
          <a:noFill/>
          <a:ln w="9525">
            <a:solidFill>
              <a:schemeClr val="accent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7430" tIns="48715" rIns="97430" bIns="48715"/>
          <a:lstStyle/>
          <a:p>
            <a:endParaRPr lang="en-US" b="0" i="0" dirty="0">
              <a:latin typeface="AvenirNext LT Com Regular" panose="020B0503020202020204" pitchFamily="34" charset="0"/>
            </a:endParaRPr>
          </a:p>
        </p:txBody>
      </p:sp>
    </p:spTree>
    <p:extLst>
      <p:ext uri="{BB962C8B-B14F-4D97-AF65-F5344CB8AC3E}">
        <p14:creationId xmlns:p14="http://schemas.microsoft.com/office/powerpoint/2010/main" val="2861976928"/>
      </p:ext>
    </p:extLst>
  </p:cSld>
  <p:clrMap bg1="lt1" tx1="dk1" bg2="lt2" tx2="dk2" accent1="accent1" accent2="accent2" accent3="accent3" accent4="accent4" accent5="accent5" accent6="accent6" hlink="hlink" folHlink="folHlink"/>
  <p:notesStyle>
    <a:lvl1pPr marL="171450" marR="0" indent="-171450" defTabSz="228600" eaLnBrk="1" fontAlgn="auto" latinLnBrk="0" hangingPunct="1">
      <a:lnSpc>
        <a:spcPts val="1400"/>
      </a:lnSpc>
      <a:spcBef>
        <a:spcPts val="0"/>
      </a:spcBef>
      <a:spcAft>
        <a:spcPts val="0"/>
      </a:spcAft>
      <a:buClrTx/>
      <a:buSzTx/>
      <a:buFont typeface="Arial" panose="020B0604020202020204" pitchFamily="34" charset="0"/>
      <a:buChar char="•"/>
      <a:tabLst/>
      <a:defRPr sz="1000">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1pPr>
    <a:lvl2pPr marL="342900" marR="0" indent="-171450" defTabSz="228600" eaLnBrk="1" fontAlgn="auto" latinLnBrk="0" hangingPunct="1">
      <a:lnSpc>
        <a:spcPts val="1400"/>
      </a:lnSpc>
      <a:spcBef>
        <a:spcPts val="0"/>
      </a:spcBef>
      <a:spcAft>
        <a:spcPts val="0"/>
      </a:spcAft>
      <a:buClrTx/>
      <a:buSzTx/>
      <a:buFont typeface="Avenir Next LT Com Regular" panose="020B0503020202020204" pitchFamily="34" charset="0"/>
      <a:buChar char="–"/>
      <a:tabLst/>
      <a:defRPr sz="800">
        <a:latin typeface="Avenir Next LT Com Regular"/>
        <a:ea typeface="AvenirNext LT Com Regular" panose="020B0503020202020204" pitchFamily="34" charset="0"/>
        <a:cs typeface="AvenirNext LT Com Regular" panose="020B0503020202020204" pitchFamily="34" charset="0"/>
        <a:sym typeface="Avenir Next LT Com Regular"/>
      </a:defRPr>
    </a:lvl2pPr>
    <a:lvl3pPr marL="514350" marR="0" indent="-171450" defTabSz="228600" eaLnBrk="1" fontAlgn="auto" latinLnBrk="0" hangingPunct="1">
      <a:lnSpc>
        <a:spcPts val="1400"/>
      </a:lnSpc>
      <a:spcBef>
        <a:spcPts val="0"/>
      </a:spcBef>
      <a:spcAft>
        <a:spcPts val="0"/>
      </a:spcAft>
      <a:buClrTx/>
      <a:buSzTx/>
      <a:buFont typeface="Arial" panose="020B0604020202020204" pitchFamily="34" charset="0"/>
      <a:buChar char="•"/>
      <a:tabLst/>
      <a:defRPr sz="800">
        <a:latin typeface="Avenir Next LT Com Regular"/>
        <a:ea typeface="AvenirNext LT Com Regular" panose="020B0503020202020204" pitchFamily="34" charset="0"/>
        <a:cs typeface="AvenirNext LT Com Regular" panose="020B0503020202020204" pitchFamily="34" charset="0"/>
        <a:sym typeface="Avenir Next LT Com Regular"/>
      </a:defRPr>
    </a:lvl3pPr>
    <a:lvl4pPr marL="685800" marR="0" indent="-171450" defTabSz="228600" eaLnBrk="1" fontAlgn="auto" latinLnBrk="0" hangingPunct="1">
      <a:lnSpc>
        <a:spcPts val="1400"/>
      </a:lnSpc>
      <a:spcBef>
        <a:spcPts val="0"/>
      </a:spcBef>
      <a:spcAft>
        <a:spcPts val="0"/>
      </a:spcAft>
      <a:buClrTx/>
      <a:buSzTx/>
      <a:buFont typeface="Avenir Next LT Com Regular" panose="020B0503020202020204" pitchFamily="34" charset="0"/>
      <a:buChar char="–"/>
      <a:tabLst/>
      <a:defRPr sz="800">
        <a:latin typeface="Avenir Next LT Com Regular"/>
        <a:ea typeface="AvenirNext LT Com Regular" panose="020B0503020202020204" pitchFamily="34" charset="0"/>
        <a:cs typeface="AvenirNext LT Com Regular" panose="020B0503020202020204" pitchFamily="34" charset="0"/>
        <a:sym typeface="Avenir Next LT Com Regular"/>
      </a:defRPr>
    </a:lvl4pPr>
    <a:lvl5pPr marL="857250" marR="0" indent="-171450" defTabSz="228600" eaLnBrk="1" fontAlgn="auto" latinLnBrk="0" hangingPunct="1">
      <a:lnSpc>
        <a:spcPts val="1400"/>
      </a:lnSpc>
      <a:spcBef>
        <a:spcPts val="0"/>
      </a:spcBef>
      <a:spcAft>
        <a:spcPts val="0"/>
      </a:spcAft>
      <a:buClrTx/>
      <a:buSzTx/>
      <a:buFont typeface="Arial" panose="020B0604020202020204" pitchFamily="34" charset="0"/>
      <a:buChar char="•"/>
      <a:tabLst/>
      <a:defRPr sz="800">
        <a:latin typeface="Avenir Next LT Com Regular"/>
        <a:ea typeface="AvenirNext LT Com Regular" panose="020B0503020202020204" pitchFamily="34" charset="0"/>
        <a:cs typeface="AvenirNext LT Com Regular" panose="020B0503020202020204" pitchFamily="34" charset="0"/>
        <a:sym typeface="Avenir Next LT Com Regular"/>
      </a:defRPr>
    </a:lvl5pPr>
    <a:lvl6pPr indent="571500" defTabSz="228600" latinLnBrk="0">
      <a:defRPr sz="800">
        <a:latin typeface="Avenir Next LT Com Regular"/>
        <a:ea typeface="Avenir Next LT Com Regular"/>
        <a:cs typeface="Avenir Next LT Com Regular"/>
        <a:sym typeface="Avenir Next LT Com Regular"/>
      </a:defRPr>
    </a:lvl6pPr>
    <a:lvl7pPr indent="685800" defTabSz="228600" latinLnBrk="0">
      <a:defRPr sz="800">
        <a:latin typeface="Avenir Next LT Com Regular"/>
        <a:ea typeface="Avenir Next LT Com Regular"/>
        <a:cs typeface="Avenir Next LT Com Regular"/>
        <a:sym typeface="Avenir Next LT Com Regular"/>
      </a:defRPr>
    </a:lvl7pPr>
    <a:lvl8pPr indent="800100" defTabSz="228600" latinLnBrk="0">
      <a:defRPr sz="800">
        <a:latin typeface="Avenir Next LT Com Regular"/>
        <a:ea typeface="Avenir Next LT Com Regular"/>
        <a:cs typeface="Avenir Next LT Com Regular"/>
        <a:sym typeface="Avenir Next LT Com Regular"/>
      </a:defRPr>
    </a:lvl8pPr>
    <a:lvl9pPr indent="914400" defTabSz="228600" latinLnBrk="0">
      <a:defRPr sz="800">
        <a:latin typeface="Avenir Next LT Com Regular"/>
        <a:ea typeface="Avenir Next LT Com Regular"/>
        <a:cs typeface="Avenir Next LT Com Regular"/>
        <a:sym typeface="Avenir Next LT Com Regular"/>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996950"/>
            <a:ext cx="2601912" cy="19510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2</a:t>
            </a:fld>
            <a:endParaRPr lang="en-US" dirty="0"/>
          </a:p>
        </p:txBody>
      </p:sp>
    </p:spTree>
    <p:extLst>
      <p:ext uri="{BB962C8B-B14F-4D97-AF65-F5344CB8AC3E}">
        <p14:creationId xmlns:p14="http://schemas.microsoft.com/office/powerpoint/2010/main" val="22568041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11</a:t>
            </a:fld>
            <a:endParaRPr lang="en-US" dirty="0"/>
          </a:p>
        </p:txBody>
      </p:sp>
    </p:spTree>
    <p:extLst>
      <p:ext uri="{BB962C8B-B14F-4D97-AF65-F5344CB8AC3E}">
        <p14:creationId xmlns:p14="http://schemas.microsoft.com/office/powerpoint/2010/main" val="1039437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12</a:t>
            </a:fld>
            <a:endParaRPr lang="en-US" dirty="0"/>
          </a:p>
        </p:txBody>
      </p:sp>
    </p:spTree>
    <p:extLst>
      <p:ext uri="{BB962C8B-B14F-4D97-AF65-F5344CB8AC3E}">
        <p14:creationId xmlns:p14="http://schemas.microsoft.com/office/powerpoint/2010/main" val="8552989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r>
              <a:rPr lang="en-US" dirty="0"/>
              <a:t>Scale represents minimum/maximum value for the index since 3/31/2004</a:t>
            </a:r>
          </a:p>
          <a:p>
            <a:r>
              <a:rPr lang="en-US" dirty="0"/>
              <a:t>X represents percentile of current reading on the min/max scale where max is the highest valuation (S&amp;P: 77%, ACWI: 77%, IG: 92%, HY: 91%, Global Credit: 84%, Real Estate: 100%)</a:t>
            </a:r>
          </a:p>
          <a:p>
            <a:endParaRPr lang="en-US" dirty="0"/>
          </a:p>
        </p:txBody>
      </p:sp>
      <p:sp>
        <p:nvSpPr>
          <p:cNvPr id="4" name="Slide Number Placeholder 3"/>
          <p:cNvSpPr>
            <a:spLocks noGrp="1"/>
          </p:cNvSpPr>
          <p:nvPr>
            <p:ph type="sldNum" sz="quarter" idx="10"/>
          </p:nvPr>
        </p:nvSpPr>
        <p:spPr/>
        <p:txBody>
          <a:bodyPr/>
          <a:lstStyle/>
          <a:p>
            <a:fld id="{313BF4A9-858F-4D59-9EF7-6963AF44619B}" type="slidenum">
              <a:rPr lang="en-US" smtClean="0"/>
              <a:pPr/>
              <a:t>13</a:t>
            </a:fld>
            <a:endParaRPr lang="en-US" dirty="0"/>
          </a:p>
        </p:txBody>
      </p:sp>
    </p:spTree>
    <p:extLst>
      <p:ext uri="{BB962C8B-B14F-4D97-AF65-F5344CB8AC3E}">
        <p14:creationId xmlns:p14="http://schemas.microsoft.com/office/powerpoint/2010/main" val="2013148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14</a:t>
            </a:fld>
            <a:endParaRPr lang="en-US" dirty="0"/>
          </a:p>
        </p:txBody>
      </p:sp>
    </p:spTree>
    <p:extLst>
      <p:ext uri="{BB962C8B-B14F-4D97-AF65-F5344CB8AC3E}">
        <p14:creationId xmlns:p14="http://schemas.microsoft.com/office/powerpoint/2010/main" val="2609416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defTabSz="957169">
              <a:spcBef>
                <a:spcPct val="30000"/>
              </a:spcBef>
              <a:buSzPct val="80000"/>
              <a:buFont typeface="Wingdings" panose="05000000000000000000" pitchFamily="2" charset="2"/>
              <a:buChar char="l"/>
              <a:defRPr sz="1100">
                <a:solidFill>
                  <a:schemeClr val="tx1"/>
                </a:solidFill>
                <a:latin typeface="Arial" panose="020B0604020202020204" pitchFamily="34" charset="0"/>
                <a:cs typeface="Arial" panose="020B0604020202020204" pitchFamily="34" charset="0"/>
              </a:defRPr>
            </a:lvl1pPr>
            <a:lvl2pPr marL="742879" indent="-285723" defTabSz="957169">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2pPr>
            <a:lvl3pPr marL="1142889" indent="-228577" defTabSz="957169">
              <a:spcBef>
                <a:spcPct val="30000"/>
              </a:spcBef>
              <a:buSzPct val="70000"/>
              <a:buFont typeface="Wingdings" panose="05000000000000000000" pitchFamily="2" charset="2"/>
              <a:buChar char="l"/>
              <a:defRPr sz="1100">
                <a:solidFill>
                  <a:schemeClr val="tx1"/>
                </a:solidFill>
                <a:latin typeface="Arial" panose="020B0604020202020204" pitchFamily="34" charset="0"/>
                <a:cs typeface="Arial" panose="020B0604020202020204" pitchFamily="34" charset="0"/>
              </a:defRPr>
            </a:lvl3pPr>
            <a:lvl4pPr marL="1600045" indent="-228577" defTabSz="957169">
              <a:spcBef>
                <a:spcPct val="30000"/>
              </a:spcBef>
              <a:buSzPct val="80000"/>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4pPr>
            <a:lvl5pPr marL="2057201" indent="-228577" defTabSz="957169">
              <a:spcBef>
                <a:spcPct val="30000"/>
              </a:spcBef>
              <a:buSzPct val="60000"/>
              <a:buFont typeface="Wingdings" panose="05000000000000000000" pitchFamily="2" charset="2"/>
              <a:buChar char="l"/>
              <a:defRPr sz="1100">
                <a:solidFill>
                  <a:schemeClr val="tx1"/>
                </a:solidFill>
                <a:latin typeface="Arial" panose="020B0604020202020204" pitchFamily="34" charset="0"/>
                <a:cs typeface="Arial" panose="020B0604020202020204" pitchFamily="34" charset="0"/>
              </a:defRPr>
            </a:lvl5pPr>
            <a:lvl6pPr marL="2514357" indent="-228577" defTabSz="957169" eaLnBrk="0" fontAlgn="base" hangingPunct="0">
              <a:spcBef>
                <a:spcPct val="30000"/>
              </a:spcBef>
              <a:spcAft>
                <a:spcPct val="0"/>
              </a:spcAft>
              <a:buSzPct val="60000"/>
              <a:buFont typeface="Wingdings" panose="05000000000000000000" pitchFamily="2" charset="2"/>
              <a:buChar char="l"/>
              <a:defRPr sz="1100">
                <a:solidFill>
                  <a:schemeClr val="tx1"/>
                </a:solidFill>
                <a:latin typeface="Arial" panose="020B0604020202020204" pitchFamily="34" charset="0"/>
                <a:cs typeface="Arial" panose="020B0604020202020204" pitchFamily="34" charset="0"/>
              </a:defRPr>
            </a:lvl6pPr>
            <a:lvl7pPr marL="2971512" indent="-228577" defTabSz="957169" eaLnBrk="0" fontAlgn="base" hangingPunct="0">
              <a:spcBef>
                <a:spcPct val="30000"/>
              </a:spcBef>
              <a:spcAft>
                <a:spcPct val="0"/>
              </a:spcAft>
              <a:buSzPct val="60000"/>
              <a:buFont typeface="Wingdings" panose="05000000000000000000" pitchFamily="2" charset="2"/>
              <a:buChar char="l"/>
              <a:defRPr sz="1100">
                <a:solidFill>
                  <a:schemeClr val="tx1"/>
                </a:solidFill>
                <a:latin typeface="Arial" panose="020B0604020202020204" pitchFamily="34" charset="0"/>
                <a:cs typeface="Arial" panose="020B0604020202020204" pitchFamily="34" charset="0"/>
              </a:defRPr>
            </a:lvl7pPr>
            <a:lvl8pPr marL="3428668" indent="-228577" defTabSz="957169" eaLnBrk="0" fontAlgn="base" hangingPunct="0">
              <a:spcBef>
                <a:spcPct val="30000"/>
              </a:spcBef>
              <a:spcAft>
                <a:spcPct val="0"/>
              </a:spcAft>
              <a:buSzPct val="60000"/>
              <a:buFont typeface="Wingdings" panose="05000000000000000000" pitchFamily="2" charset="2"/>
              <a:buChar char="l"/>
              <a:defRPr sz="1100">
                <a:solidFill>
                  <a:schemeClr val="tx1"/>
                </a:solidFill>
                <a:latin typeface="Arial" panose="020B0604020202020204" pitchFamily="34" charset="0"/>
                <a:cs typeface="Arial" panose="020B0604020202020204" pitchFamily="34" charset="0"/>
              </a:defRPr>
            </a:lvl8pPr>
            <a:lvl9pPr marL="3885824" indent="-228577" defTabSz="957169" eaLnBrk="0" fontAlgn="base" hangingPunct="0">
              <a:spcBef>
                <a:spcPct val="30000"/>
              </a:spcBef>
              <a:spcAft>
                <a:spcPct val="0"/>
              </a:spcAft>
              <a:buSzPct val="60000"/>
              <a:buFont typeface="Wingdings" panose="05000000000000000000" pitchFamily="2" charset="2"/>
              <a:buChar char="l"/>
              <a:defRPr sz="1100">
                <a:solidFill>
                  <a:schemeClr val="tx1"/>
                </a:solidFill>
                <a:latin typeface="Arial" panose="020B0604020202020204" pitchFamily="34" charset="0"/>
                <a:cs typeface="Arial" panose="020B0604020202020204" pitchFamily="34" charset="0"/>
              </a:defRPr>
            </a:lvl9pPr>
          </a:lstStyle>
          <a:p>
            <a:pPr>
              <a:spcBef>
                <a:spcPct val="0"/>
              </a:spcBef>
              <a:buSzTx/>
              <a:buFontTx/>
              <a:buNone/>
            </a:pPr>
            <a:fld id="{DBB4E9AB-3F93-4441-B684-4C39B2660813}" type="slidenum">
              <a:rPr lang="en-US" altLang="en-US" smtClean="0">
                <a:solidFill>
                  <a:srgbClr val="000000"/>
                </a:solidFill>
                <a:latin typeface="AvenirNext LT Pro Regular" pitchFamily="34" charset="0"/>
              </a:rPr>
              <a:pPr>
                <a:spcBef>
                  <a:spcPct val="0"/>
                </a:spcBef>
                <a:buSzTx/>
                <a:buFontTx/>
                <a:buNone/>
              </a:pPr>
              <a:t>15</a:t>
            </a:fld>
            <a:endParaRPr lang="en-US" altLang="en-US" dirty="0">
              <a:solidFill>
                <a:srgbClr val="000000"/>
              </a:solidFill>
              <a:latin typeface="AvenirNext LT Pro Regular" pitchFamily="34" charset="0"/>
            </a:endParaRPr>
          </a:p>
        </p:txBody>
      </p:sp>
      <p:sp>
        <p:nvSpPr>
          <p:cNvPr id="28675" name="Rectangle 14"/>
          <p:cNvSpPr>
            <a:spLocks noGrp="1" noChangeArrowheads="1"/>
          </p:cNvSpPr>
          <p:nvPr>
            <p:ph type="ftr" sz="quarter" idx="4"/>
          </p:nvPr>
        </p:nvSpPr>
        <p:spPr>
          <a:noFill/>
        </p:spPr>
        <p:txBody>
          <a:bodyPr/>
          <a:lstStyle>
            <a:lvl1pPr>
              <a:spcBef>
                <a:spcPct val="30000"/>
              </a:spcBef>
              <a:buSzPct val="80000"/>
              <a:buFont typeface="Wingdings" panose="05000000000000000000" pitchFamily="2" charset="2"/>
              <a:buChar char="l"/>
              <a:defRPr sz="1100">
                <a:solidFill>
                  <a:schemeClr val="tx1"/>
                </a:solidFill>
                <a:latin typeface="Arial" panose="020B0604020202020204" pitchFamily="34" charset="0"/>
                <a:cs typeface="Arial" panose="020B0604020202020204" pitchFamily="34" charset="0"/>
              </a:defRPr>
            </a:lvl1pPr>
            <a:lvl2pPr marL="742879" indent="-285723">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2pPr>
            <a:lvl3pPr marL="1142889" indent="-228577">
              <a:spcBef>
                <a:spcPct val="30000"/>
              </a:spcBef>
              <a:buSzPct val="70000"/>
              <a:buFont typeface="Wingdings" panose="05000000000000000000" pitchFamily="2" charset="2"/>
              <a:buChar char="l"/>
              <a:defRPr sz="1100">
                <a:solidFill>
                  <a:schemeClr val="tx1"/>
                </a:solidFill>
                <a:latin typeface="Arial" panose="020B0604020202020204" pitchFamily="34" charset="0"/>
                <a:cs typeface="Arial" panose="020B0604020202020204" pitchFamily="34" charset="0"/>
              </a:defRPr>
            </a:lvl3pPr>
            <a:lvl4pPr marL="1600045" indent="-228577">
              <a:spcBef>
                <a:spcPct val="30000"/>
              </a:spcBef>
              <a:buSzPct val="80000"/>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4pPr>
            <a:lvl5pPr marL="2057201" indent="-228577">
              <a:spcBef>
                <a:spcPct val="30000"/>
              </a:spcBef>
              <a:buSzPct val="60000"/>
              <a:buFont typeface="Wingdings" panose="05000000000000000000" pitchFamily="2" charset="2"/>
              <a:buChar char="l"/>
              <a:defRPr sz="1100">
                <a:solidFill>
                  <a:schemeClr val="tx1"/>
                </a:solidFill>
                <a:latin typeface="Arial" panose="020B0604020202020204" pitchFamily="34" charset="0"/>
                <a:cs typeface="Arial" panose="020B0604020202020204" pitchFamily="34" charset="0"/>
              </a:defRPr>
            </a:lvl5pPr>
            <a:lvl6pPr marL="2514357" indent="-228577" eaLnBrk="0" fontAlgn="base" hangingPunct="0">
              <a:spcBef>
                <a:spcPct val="30000"/>
              </a:spcBef>
              <a:spcAft>
                <a:spcPct val="0"/>
              </a:spcAft>
              <a:buSzPct val="60000"/>
              <a:buFont typeface="Wingdings" panose="05000000000000000000" pitchFamily="2" charset="2"/>
              <a:buChar char="l"/>
              <a:defRPr sz="1100">
                <a:solidFill>
                  <a:schemeClr val="tx1"/>
                </a:solidFill>
                <a:latin typeface="Arial" panose="020B0604020202020204" pitchFamily="34" charset="0"/>
                <a:cs typeface="Arial" panose="020B0604020202020204" pitchFamily="34" charset="0"/>
              </a:defRPr>
            </a:lvl6pPr>
            <a:lvl7pPr marL="2971512" indent="-228577" eaLnBrk="0" fontAlgn="base" hangingPunct="0">
              <a:spcBef>
                <a:spcPct val="30000"/>
              </a:spcBef>
              <a:spcAft>
                <a:spcPct val="0"/>
              </a:spcAft>
              <a:buSzPct val="60000"/>
              <a:buFont typeface="Wingdings" panose="05000000000000000000" pitchFamily="2" charset="2"/>
              <a:buChar char="l"/>
              <a:defRPr sz="1100">
                <a:solidFill>
                  <a:schemeClr val="tx1"/>
                </a:solidFill>
                <a:latin typeface="Arial" panose="020B0604020202020204" pitchFamily="34" charset="0"/>
                <a:cs typeface="Arial" panose="020B0604020202020204" pitchFamily="34" charset="0"/>
              </a:defRPr>
            </a:lvl7pPr>
            <a:lvl8pPr marL="3428668" indent="-228577" eaLnBrk="0" fontAlgn="base" hangingPunct="0">
              <a:spcBef>
                <a:spcPct val="30000"/>
              </a:spcBef>
              <a:spcAft>
                <a:spcPct val="0"/>
              </a:spcAft>
              <a:buSzPct val="60000"/>
              <a:buFont typeface="Wingdings" panose="05000000000000000000" pitchFamily="2" charset="2"/>
              <a:buChar char="l"/>
              <a:defRPr sz="1100">
                <a:solidFill>
                  <a:schemeClr val="tx1"/>
                </a:solidFill>
                <a:latin typeface="Arial" panose="020B0604020202020204" pitchFamily="34" charset="0"/>
                <a:cs typeface="Arial" panose="020B0604020202020204" pitchFamily="34" charset="0"/>
              </a:defRPr>
            </a:lvl8pPr>
            <a:lvl9pPr marL="3885824" indent="-228577" eaLnBrk="0" fontAlgn="base" hangingPunct="0">
              <a:spcBef>
                <a:spcPct val="30000"/>
              </a:spcBef>
              <a:spcAft>
                <a:spcPct val="0"/>
              </a:spcAft>
              <a:buSzPct val="60000"/>
              <a:buFont typeface="Wingdings" panose="05000000000000000000" pitchFamily="2" charset="2"/>
              <a:buChar char="l"/>
              <a:defRPr sz="1100">
                <a:solidFill>
                  <a:schemeClr val="tx1"/>
                </a:solidFill>
                <a:latin typeface="Arial" panose="020B0604020202020204" pitchFamily="34" charset="0"/>
                <a:cs typeface="Arial" panose="020B0604020202020204" pitchFamily="34" charset="0"/>
              </a:defRPr>
            </a:lvl9pPr>
          </a:lstStyle>
          <a:p>
            <a:pPr>
              <a:spcBef>
                <a:spcPct val="0"/>
              </a:spcBef>
              <a:buSzTx/>
              <a:buFontTx/>
              <a:buNone/>
            </a:pPr>
            <a:r>
              <a:rPr lang="en-US" altLang="en-US" dirty="0">
                <a:solidFill>
                  <a:srgbClr val="000000"/>
                </a:solidFill>
              </a:rPr>
              <a:t>© American Funds Distributors, Inc.</a:t>
            </a:r>
          </a:p>
        </p:txBody>
      </p:sp>
      <p:sp>
        <p:nvSpPr>
          <p:cNvPr id="28676" name="Rectangle 4"/>
          <p:cNvSpPr>
            <a:spLocks noGrp="1" noRot="1" noChangeAspect="1" noChangeArrowheads="1" noTextEdit="1"/>
          </p:cNvSpPr>
          <p:nvPr>
            <p:ph type="sldImg"/>
          </p:nvPr>
        </p:nvSpPr>
        <p:spPr>
          <a:ln/>
        </p:spPr>
      </p:sp>
      <p:sp>
        <p:nvSpPr>
          <p:cNvPr id="28677" name="Rectangle 5"/>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17207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16</a:t>
            </a:fld>
            <a:endParaRPr lang="en-US" dirty="0"/>
          </a:p>
        </p:txBody>
      </p:sp>
    </p:spTree>
    <p:extLst>
      <p:ext uri="{BB962C8B-B14F-4D97-AF65-F5344CB8AC3E}">
        <p14:creationId xmlns:p14="http://schemas.microsoft.com/office/powerpoint/2010/main" val="286236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17</a:t>
            </a:fld>
            <a:endParaRPr lang="en-US" dirty="0"/>
          </a:p>
        </p:txBody>
      </p:sp>
    </p:spTree>
    <p:extLst>
      <p:ext uri="{BB962C8B-B14F-4D97-AF65-F5344CB8AC3E}">
        <p14:creationId xmlns:p14="http://schemas.microsoft.com/office/powerpoint/2010/main" val="37456705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18</a:t>
            </a:fld>
            <a:endParaRPr lang="en-US" dirty="0"/>
          </a:p>
        </p:txBody>
      </p:sp>
    </p:spTree>
    <p:extLst>
      <p:ext uri="{BB962C8B-B14F-4D97-AF65-F5344CB8AC3E}">
        <p14:creationId xmlns:p14="http://schemas.microsoft.com/office/powerpoint/2010/main" val="14569311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20</a:t>
            </a:fld>
            <a:endParaRPr lang="en-US" dirty="0"/>
          </a:p>
        </p:txBody>
      </p:sp>
    </p:spTree>
    <p:extLst>
      <p:ext uri="{BB962C8B-B14F-4D97-AF65-F5344CB8AC3E}">
        <p14:creationId xmlns:p14="http://schemas.microsoft.com/office/powerpoint/2010/main" val="1436308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996950"/>
            <a:ext cx="2601912" cy="19510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21</a:t>
            </a:fld>
            <a:endParaRPr lang="en-US" dirty="0"/>
          </a:p>
        </p:txBody>
      </p:sp>
    </p:spTree>
    <p:extLst>
      <p:ext uri="{BB962C8B-B14F-4D97-AF65-F5344CB8AC3E}">
        <p14:creationId xmlns:p14="http://schemas.microsoft.com/office/powerpoint/2010/main" val="2792855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996950"/>
            <a:ext cx="2601912" cy="19510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3</a:t>
            </a:fld>
            <a:endParaRPr lang="en-US" dirty="0"/>
          </a:p>
        </p:txBody>
      </p:sp>
    </p:spTree>
    <p:extLst>
      <p:ext uri="{BB962C8B-B14F-4D97-AF65-F5344CB8AC3E}">
        <p14:creationId xmlns:p14="http://schemas.microsoft.com/office/powerpoint/2010/main" val="18548281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22</a:t>
            </a:fld>
            <a:endParaRPr lang="en-US" dirty="0"/>
          </a:p>
        </p:txBody>
      </p:sp>
    </p:spTree>
    <p:extLst>
      <p:ext uri="{BB962C8B-B14F-4D97-AF65-F5344CB8AC3E}">
        <p14:creationId xmlns:p14="http://schemas.microsoft.com/office/powerpoint/2010/main" val="14810745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23</a:t>
            </a:fld>
            <a:endParaRPr lang="en-US" dirty="0"/>
          </a:p>
        </p:txBody>
      </p:sp>
    </p:spTree>
    <p:extLst>
      <p:ext uri="{BB962C8B-B14F-4D97-AF65-F5344CB8AC3E}">
        <p14:creationId xmlns:p14="http://schemas.microsoft.com/office/powerpoint/2010/main" val="29226039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24</a:t>
            </a:fld>
            <a:endParaRPr lang="en-US" dirty="0"/>
          </a:p>
        </p:txBody>
      </p:sp>
    </p:spTree>
    <p:extLst>
      <p:ext uri="{BB962C8B-B14F-4D97-AF65-F5344CB8AC3E}">
        <p14:creationId xmlns:p14="http://schemas.microsoft.com/office/powerpoint/2010/main" val="28408912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996950"/>
            <a:ext cx="2601912" cy="19510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25</a:t>
            </a:fld>
            <a:endParaRPr lang="en-US" dirty="0"/>
          </a:p>
        </p:txBody>
      </p:sp>
    </p:spTree>
    <p:extLst>
      <p:ext uri="{BB962C8B-B14F-4D97-AF65-F5344CB8AC3E}">
        <p14:creationId xmlns:p14="http://schemas.microsoft.com/office/powerpoint/2010/main" val="3526371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26</a:t>
            </a:fld>
            <a:endParaRPr lang="en-US" dirty="0"/>
          </a:p>
        </p:txBody>
      </p:sp>
    </p:spTree>
    <p:extLst>
      <p:ext uri="{BB962C8B-B14F-4D97-AF65-F5344CB8AC3E}">
        <p14:creationId xmlns:p14="http://schemas.microsoft.com/office/powerpoint/2010/main" val="17487137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5963" y="944563"/>
            <a:ext cx="2474912" cy="18557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BF4A9-858F-4D59-9EF7-6963AF44619B}" type="slidenum">
              <a:rPr lang="en-US" smtClean="0"/>
              <a:pPr/>
              <a:t>27</a:t>
            </a:fld>
            <a:endParaRPr lang="en-US" dirty="0"/>
          </a:p>
        </p:txBody>
      </p:sp>
    </p:spTree>
    <p:extLst>
      <p:ext uri="{BB962C8B-B14F-4D97-AF65-F5344CB8AC3E}">
        <p14:creationId xmlns:p14="http://schemas.microsoft.com/office/powerpoint/2010/main" val="40342186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28</a:t>
            </a:fld>
            <a:endParaRPr lang="en-US" dirty="0"/>
          </a:p>
        </p:txBody>
      </p:sp>
    </p:spTree>
    <p:extLst>
      <p:ext uri="{BB962C8B-B14F-4D97-AF65-F5344CB8AC3E}">
        <p14:creationId xmlns:p14="http://schemas.microsoft.com/office/powerpoint/2010/main" val="617837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29</a:t>
            </a:fld>
            <a:endParaRPr lang="en-US" dirty="0"/>
          </a:p>
        </p:txBody>
      </p:sp>
    </p:spTree>
    <p:extLst>
      <p:ext uri="{BB962C8B-B14F-4D97-AF65-F5344CB8AC3E}">
        <p14:creationId xmlns:p14="http://schemas.microsoft.com/office/powerpoint/2010/main" val="1585463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3900" y="952500"/>
            <a:ext cx="2489200" cy="186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BF4A9-858F-4D59-9EF7-6963AF44619B}" type="slidenum">
              <a:rPr lang="en-US" smtClean="0"/>
              <a:pPr/>
              <a:t>30</a:t>
            </a:fld>
            <a:endParaRPr lang="en-US" dirty="0"/>
          </a:p>
        </p:txBody>
      </p:sp>
    </p:spTree>
    <p:extLst>
      <p:ext uri="{BB962C8B-B14F-4D97-AF65-F5344CB8AC3E}">
        <p14:creationId xmlns:p14="http://schemas.microsoft.com/office/powerpoint/2010/main" val="2354478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31</a:t>
            </a:fld>
            <a:endParaRPr lang="en-US" dirty="0"/>
          </a:p>
        </p:txBody>
      </p:sp>
    </p:spTree>
    <p:extLst>
      <p:ext uri="{BB962C8B-B14F-4D97-AF65-F5344CB8AC3E}">
        <p14:creationId xmlns:p14="http://schemas.microsoft.com/office/powerpoint/2010/main" val="2526444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996950"/>
            <a:ext cx="2601912" cy="19510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4</a:t>
            </a:fld>
            <a:endParaRPr lang="en-US" dirty="0"/>
          </a:p>
        </p:txBody>
      </p:sp>
    </p:spTree>
    <p:extLst>
      <p:ext uri="{BB962C8B-B14F-4D97-AF65-F5344CB8AC3E}">
        <p14:creationId xmlns:p14="http://schemas.microsoft.com/office/powerpoint/2010/main" val="22955916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cs typeface="Arial" panose="020B0604020202020204" pitchFamily="34" charset="0"/>
              </a:rPr>
              <a:t>It is instructive to note the disparity between our fund and its passive peers, which are designed to track – not beat their benchmark. </a:t>
            </a:r>
          </a:p>
          <a:p>
            <a:pPr eaLnBrk="1" hangingPunct="1"/>
            <a:r>
              <a:rPr lang="en-US" altLang="en-US" dirty="0">
                <a:latin typeface="Arial" panose="020B0604020202020204" pitchFamily="34" charset="0"/>
                <a:cs typeface="Arial" panose="020B0604020202020204" pitchFamily="34" charset="0"/>
              </a:rPr>
              <a:t>When contemplating passive versus active fixed income funds, it’s also important to consider, among other things, each fund’s investment objectives and policies, risks, tax implications from portfolio turnover and expenses.</a:t>
            </a:r>
          </a:p>
        </p:txBody>
      </p:sp>
      <p:sp>
        <p:nvSpPr>
          <p:cNvPr id="4" name="Slide Number Placeholder 3"/>
          <p:cNvSpPr>
            <a:spLocks noGrp="1"/>
          </p:cNvSpPr>
          <p:nvPr>
            <p:ph type="sldNum" sz="quarter" idx="10"/>
          </p:nvPr>
        </p:nvSpPr>
        <p:spPr/>
        <p:txBody>
          <a:bodyPr/>
          <a:lstStyle/>
          <a:p>
            <a:fld id="{313BF4A9-858F-4D59-9EF7-6963AF44619B}" type="slidenum">
              <a:rPr lang="en-US" smtClean="0"/>
              <a:pPr/>
              <a:t>32</a:t>
            </a:fld>
            <a:endParaRPr lang="en-US" dirty="0"/>
          </a:p>
        </p:txBody>
      </p:sp>
    </p:spTree>
    <p:extLst>
      <p:ext uri="{BB962C8B-B14F-4D97-AF65-F5344CB8AC3E}">
        <p14:creationId xmlns:p14="http://schemas.microsoft.com/office/powerpoint/2010/main" val="41695448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34</a:t>
            </a:fld>
            <a:endParaRPr lang="en-US" dirty="0"/>
          </a:p>
        </p:txBody>
      </p:sp>
    </p:spTree>
    <p:extLst>
      <p:ext uri="{BB962C8B-B14F-4D97-AF65-F5344CB8AC3E}">
        <p14:creationId xmlns:p14="http://schemas.microsoft.com/office/powerpoint/2010/main" val="25813741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35</a:t>
            </a:fld>
            <a:endParaRPr lang="en-US" dirty="0"/>
          </a:p>
        </p:txBody>
      </p:sp>
    </p:spTree>
    <p:extLst>
      <p:ext uri="{BB962C8B-B14F-4D97-AF65-F5344CB8AC3E}">
        <p14:creationId xmlns:p14="http://schemas.microsoft.com/office/powerpoint/2010/main" val="9996998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cs typeface="Arial" panose="020B0604020202020204" pitchFamily="34" charset="0"/>
              </a:rPr>
              <a:t>It is instructive to note the disparity between our fund and its passive peers, which are designed to track – not beat their benchmark. </a:t>
            </a:r>
          </a:p>
          <a:p>
            <a:pPr eaLnBrk="1" hangingPunct="1"/>
            <a:r>
              <a:rPr lang="en-US" altLang="en-US" dirty="0">
                <a:latin typeface="Arial" panose="020B0604020202020204" pitchFamily="34" charset="0"/>
                <a:cs typeface="Arial" panose="020B0604020202020204" pitchFamily="34" charset="0"/>
              </a:rPr>
              <a:t>When contemplating passive versus active fixed income funds, it’s also important to consider, among other things, each fund’s investment objectives and policies, risks, tax implications from portfolio turnover and expenses.</a:t>
            </a:r>
          </a:p>
        </p:txBody>
      </p:sp>
      <p:sp>
        <p:nvSpPr>
          <p:cNvPr id="4" name="Slide Number Placeholder 3"/>
          <p:cNvSpPr>
            <a:spLocks noGrp="1"/>
          </p:cNvSpPr>
          <p:nvPr>
            <p:ph type="sldNum" sz="quarter" idx="10"/>
          </p:nvPr>
        </p:nvSpPr>
        <p:spPr/>
        <p:txBody>
          <a:bodyPr/>
          <a:lstStyle/>
          <a:p>
            <a:fld id="{313BF4A9-858F-4D59-9EF7-6963AF44619B}" type="slidenum">
              <a:rPr lang="en-US" smtClean="0"/>
              <a:pPr/>
              <a:t>36</a:t>
            </a:fld>
            <a:endParaRPr lang="en-US" dirty="0"/>
          </a:p>
        </p:txBody>
      </p:sp>
    </p:spTree>
    <p:extLst>
      <p:ext uri="{BB962C8B-B14F-4D97-AF65-F5344CB8AC3E}">
        <p14:creationId xmlns:p14="http://schemas.microsoft.com/office/powerpoint/2010/main" val="13551458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pPr marL="0" indent="0">
              <a:buNone/>
            </a:pPr>
            <a:r>
              <a:rPr lang="en-US" dirty="0"/>
              <a:t>Fund Inception Dates: </a:t>
            </a:r>
          </a:p>
          <a:p>
            <a:r>
              <a:rPr lang="en-US" dirty="0"/>
              <a:t>LTEX: 10/6/1993 (25+ years)</a:t>
            </a:r>
          </a:p>
          <a:p>
            <a:r>
              <a:rPr lang="en-US" dirty="0"/>
              <a:t>TEBF: 10/3/1979 (39+ years)</a:t>
            </a:r>
          </a:p>
          <a:p>
            <a:r>
              <a:rPr lang="en-US" dirty="0"/>
              <a:t>AHIM: 9/26/1994 (24+ years) </a:t>
            </a:r>
          </a:p>
          <a:p>
            <a:endParaRPr lang="en-US" dirty="0"/>
          </a:p>
        </p:txBody>
      </p:sp>
      <p:sp>
        <p:nvSpPr>
          <p:cNvPr id="4" name="Slide Number Placeholder 3"/>
          <p:cNvSpPr>
            <a:spLocks noGrp="1"/>
          </p:cNvSpPr>
          <p:nvPr>
            <p:ph type="sldNum" sz="quarter" idx="10"/>
          </p:nvPr>
        </p:nvSpPr>
        <p:spPr/>
        <p:txBody>
          <a:bodyPr/>
          <a:lstStyle/>
          <a:p>
            <a:fld id="{313BF4A9-858F-4D59-9EF7-6963AF44619B}" type="slidenum">
              <a:rPr lang="en-US" smtClean="0"/>
              <a:pPr/>
              <a:t>37</a:t>
            </a:fld>
            <a:endParaRPr lang="en-US" dirty="0"/>
          </a:p>
        </p:txBody>
      </p:sp>
    </p:spTree>
    <p:extLst>
      <p:ext uri="{BB962C8B-B14F-4D97-AF65-F5344CB8AC3E}">
        <p14:creationId xmlns:p14="http://schemas.microsoft.com/office/powerpoint/2010/main" val="27387445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0725" y="949325"/>
            <a:ext cx="2478088" cy="1858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38</a:t>
            </a:fld>
            <a:endParaRPr lang="en-US" dirty="0"/>
          </a:p>
        </p:txBody>
      </p:sp>
    </p:spTree>
    <p:extLst>
      <p:ext uri="{BB962C8B-B14F-4D97-AF65-F5344CB8AC3E}">
        <p14:creationId xmlns:p14="http://schemas.microsoft.com/office/powerpoint/2010/main" val="15627140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0725" y="949325"/>
            <a:ext cx="2478088" cy="1858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39</a:t>
            </a:fld>
            <a:endParaRPr lang="en-US" dirty="0"/>
          </a:p>
        </p:txBody>
      </p:sp>
    </p:spTree>
    <p:extLst>
      <p:ext uri="{BB962C8B-B14F-4D97-AF65-F5344CB8AC3E}">
        <p14:creationId xmlns:p14="http://schemas.microsoft.com/office/powerpoint/2010/main" val="2713910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0725" y="949325"/>
            <a:ext cx="2478088" cy="1858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40</a:t>
            </a:fld>
            <a:endParaRPr lang="en-US" dirty="0"/>
          </a:p>
        </p:txBody>
      </p:sp>
    </p:spTree>
    <p:extLst>
      <p:ext uri="{BB962C8B-B14F-4D97-AF65-F5344CB8AC3E}">
        <p14:creationId xmlns:p14="http://schemas.microsoft.com/office/powerpoint/2010/main" val="16457384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0725" y="949325"/>
            <a:ext cx="2478088" cy="1858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41</a:t>
            </a:fld>
            <a:endParaRPr lang="en-US" dirty="0"/>
          </a:p>
        </p:txBody>
      </p:sp>
    </p:spTree>
    <p:extLst>
      <p:ext uri="{BB962C8B-B14F-4D97-AF65-F5344CB8AC3E}">
        <p14:creationId xmlns:p14="http://schemas.microsoft.com/office/powerpoint/2010/main" val="3873030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0725" y="949325"/>
            <a:ext cx="2478088" cy="1858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42</a:t>
            </a:fld>
            <a:endParaRPr lang="en-US" dirty="0"/>
          </a:p>
        </p:txBody>
      </p:sp>
    </p:spTree>
    <p:extLst>
      <p:ext uri="{BB962C8B-B14F-4D97-AF65-F5344CB8AC3E}">
        <p14:creationId xmlns:p14="http://schemas.microsoft.com/office/powerpoint/2010/main" val="2435359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996950"/>
            <a:ext cx="2601912" cy="19510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5</a:t>
            </a:fld>
            <a:endParaRPr lang="en-US" dirty="0"/>
          </a:p>
        </p:txBody>
      </p:sp>
    </p:spTree>
    <p:extLst>
      <p:ext uri="{BB962C8B-B14F-4D97-AF65-F5344CB8AC3E}">
        <p14:creationId xmlns:p14="http://schemas.microsoft.com/office/powerpoint/2010/main" val="27742117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0725" y="949325"/>
            <a:ext cx="2478088" cy="1858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43</a:t>
            </a:fld>
            <a:endParaRPr lang="en-US" dirty="0"/>
          </a:p>
        </p:txBody>
      </p:sp>
    </p:spTree>
    <p:extLst>
      <p:ext uri="{BB962C8B-B14F-4D97-AF65-F5344CB8AC3E}">
        <p14:creationId xmlns:p14="http://schemas.microsoft.com/office/powerpoint/2010/main" val="41680402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0725" y="949325"/>
            <a:ext cx="2478088" cy="1858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44</a:t>
            </a:fld>
            <a:endParaRPr lang="en-US" dirty="0"/>
          </a:p>
        </p:txBody>
      </p:sp>
    </p:spTree>
    <p:extLst>
      <p:ext uri="{BB962C8B-B14F-4D97-AF65-F5344CB8AC3E}">
        <p14:creationId xmlns:p14="http://schemas.microsoft.com/office/powerpoint/2010/main" val="11009234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0725" y="949325"/>
            <a:ext cx="2478088" cy="1858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45</a:t>
            </a:fld>
            <a:endParaRPr lang="en-US" dirty="0"/>
          </a:p>
        </p:txBody>
      </p:sp>
    </p:spTree>
    <p:extLst>
      <p:ext uri="{BB962C8B-B14F-4D97-AF65-F5344CB8AC3E}">
        <p14:creationId xmlns:p14="http://schemas.microsoft.com/office/powerpoint/2010/main" val="12456180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0725" y="949325"/>
            <a:ext cx="2478088" cy="1858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46</a:t>
            </a:fld>
            <a:endParaRPr lang="en-US" dirty="0"/>
          </a:p>
        </p:txBody>
      </p:sp>
    </p:spTree>
    <p:extLst>
      <p:ext uri="{BB962C8B-B14F-4D97-AF65-F5344CB8AC3E}">
        <p14:creationId xmlns:p14="http://schemas.microsoft.com/office/powerpoint/2010/main" val="37470807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0725" y="949325"/>
            <a:ext cx="2478088" cy="1858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47</a:t>
            </a:fld>
            <a:endParaRPr lang="en-US" dirty="0"/>
          </a:p>
        </p:txBody>
      </p:sp>
    </p:spTree>
    <p:extLst>
      <p:ext uri="{BB962C8B-B14F-4D97-AF65-F5344CB8AC3E}">
        <p14:creationId xmlns:p14="http://schemas.microsoft.com/office/powerpoint/2010/main" val="16912772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0725" y="949325"/>
            <a:ext cx="2478088" cy="1858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48</a:t>
            </a:fld>
            <a:endParaRPr lang="en-US" dirty="0"/>
          </a:p>
        </p:txBody>
      </p:sp>
    </p:spTree>
    <p:extLst>
      <p:ext uri="{BB962C8B-B14F-4D97-AF65-F5344CB8AC3E}">
        <p14:creationId xmlns:p14="http://schemas.microsoft.com/office/powerpoint/2010/main" val="729968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0725" y="949325"/>
            <a:ext cx="2478088" cy="1858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49</a:t>
            </a:fld>
            <a:endParaRPr lang="en-US" dirty="0"/>
          </a:p>
        </p:txBody>
      </p:sp>
    </p:spTree>
    <p:extLst>
      <p:ext uri="{BB962C8B-B14F-4D97-AF65-F5344CB8AC3E}">
        <p14:creationId xmlns:p14="http://schemas.microsoft.com/office/powerpoint/2010/main" val="2673287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996950"/>
            <a:ext cx="2601912" cy="19510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6</a:t>
            </a:fld>
            <a:endParaRPr lang="en-US" dirty="0"/>
          </a:p>
        </p:txBody>
      </p:sp>
    </p:spTree>
    <p:extLst>
      <p:ext uri="{BB962C8B-B14F-4D97-AF65-F5344CB8AC3E}">
        <p14:creationId xmlns:p14="http://schemas.microsoft.com/office/powerpoint/2010/main" val="2568500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996950"/>
            <a:ext cx="2601912" cy="19510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7</a:t>
            </a:fld>
            <a:endParaRPr lang="en-US" dirty="0"/>
          </a:p>
        </p:txBody>
      </p:sp>
    </p:spTree>
    <p:extLst>
      <p:ext uri="{BB962C8B-B14F-4D97-AF65-F5344CB8AC3E}">
        <p14:creationId xmlns:p14="http://schemas.microsoft.com/office/powerpoint/2010/main" val="995263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996950"/>
            <a:ext cx="2601912" cy="19510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8</a:t>
            </a:fld>
            <a:endParaRPr lang="en-US" dirty="0"/>
          </a:p>
        </p:txBody>
      </p:sp>
    </p:spTree>
    <p:extLst>
      <p:ext uri="{BB962C8B-B14F-4D97-AF65-F5344CB8AC3E}">
        <p14:creationId xmlns:p14="http://schemas.microsoft.com/office/powerpoint/2010/main" val="8378179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9</a:t>
            </a:fld>
            <a:endParaRPr lang="en-US" dirty="0"/>
          </a:p>
        </p:txBody>
      </p:sp>
    </p:spTree>
    <p:extLst>
      <p:ext uri="{BB962C8B-B14F-4D97-AF65-F5344CB8AC3E}">
        <p14:creationId xmlns:p14="http://schemas.microsoft.com/office/powerpoint/2010/main" val="4093205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990600"/>
            <a:ext cx="2586037" cy="1939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BF4A9-858F-4D59-9EF7-6963AF44619B}" type="slidenum">
              <a:rPr lang="en-US" smtClean="0"/>
              <a:pPr/>
              <a:t>10</a:t>
            </a:fld>
            <a:endParaRPr lang="en-US" dirty="0"/>
          </a:p>
        </p:txBody>
      </p:sp>
    </p:spTree>
    <p:extLst>
      <p:ext uri="{BB962C8B-B14F-4D97-AF65-F5344CB8AC3E}">
        <p14:creationId xmlns:p14="http://schemas.microsoft.com/office/powerpoint/2010/main" val="3108940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ubtitle Bod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8624" y="301752"/>
            <a:ext cx="8286155" cy="667512"/>
          </a:xfrm>
        </p:spPr>
        <p:txBody>
          <a:bodyPr/>
          <a:lstStyle>
            <a:lvl1pPr>
              <a:defRPr>
                <a:solidFill>
                  <a:schemeClr val="accent1"/>
                </a:solidFill>
                <a:latin typeface="Avenir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428624" y="5863392"/>
            <a:ext cx="8233816" cy="323634"/>
          </a:xfrm>
        </p:spPr>
        <p:txBody>
          <a:bodyPr/>
          <a:lstStyle>
            <a:lvl1pPr>
              <a:defRPr>
                <a:latin typeface="AvenirNext LT Com Regular" panose="020B0503020202020204" pitchFamily="34" charset="0"/>
              </a:defRPr>
            </a:lvl1pPr>
          </a:lstStyle>
          <a:p>
            <a:pPr hangingPunct="1">
              <a:lnSpc>
                <a:spcPts val="900"/>
              </a:lnSpc>
            </a:pPr>
            <a:endParaRPr lang="en-US"/>
          </a:p>
        </p:txBody>
      </p:sp>
      <p:sp>
        <p:nvSpPr>
          <p:cNvPr id="4" name="Slide Number Placeholder 3"/>
          <p:cNvSpPr>
            <a:spLocks noGrp="1"/>
          </p:cNvSpPr>
          <p:nvPr>
            <p:ph type="sldNum" sz="quarter" idx="11"/>
          </p:nvPr>
        </p:nvSpPr>
        <p:spPr/>
        <p:txBody>
          <a:bodyPr/>
          <a:lstStyle>
            <a:lvl1pPr>
              <a:defRPr b="0" i="0">
                <a:latin typeface="AvenirNext LT Com Regular" panose="020B0503020202020204" pitchFamily="34" charset="0"/>
              </a:defRPr>
            </a:lvl1pPr>
          </a:lstStyle>
          <a:p>
            <a:pPr>
              <a:lnSpc>
                <a:spcPct val="110000"/>
              </a:lnSpc>
              <a:spcBef>
                <a:spcPts val="1200"/>
              </a:spcBef>
            </a:pPr>
            <a:fld id="{86CB4B4D-7CA3-9044-876B-883B54F8677D}" type="slidenum">
              <a:rPr lang="en-US" smtClean="0"/>
              <a:pPr>
                <a:lnSpc>
                  <a:spcPct val="110000"/>
                </a:lnSpc>
                <a:spcBef>
                  <a:spcPts val="1200"/>
                </a:spcBef>
              </a:pPr>
              <a:t>‹#›</a:t>
            </a:fld>
            <a:endParaRPr lang="en-US" dirty="0"/>
          </a:p>
        </p:txBody>
      </p:sp>
      <p:sp>
        <p:nvSpPr>
          <p:cNvPr id="14" name="Text Placeholder 13"/>
          <p:cNvSpPr>
            <a:spLocks noGrp="1"/>
          </p:cNvSpPr>
          <p:nvPr>
            <p:ph type="body" sz="quarter" idx="14"/>
          </p:nvPr>
        </p:nvSpPr>
        <p:spPr>
          <a:xfrm>
            <a:off x="428623" y="1943101"/>
            <a:ext cx="8286706" cy="3768725"/>
          </a:xfrm>
        </p:spPr>
        <p:txBody>
          <a:bodyPr/>
          <a:lstStyle>
            <a:lvl1pPr marL="342900" indent="-342900">
              <a:buFont typeface="AvenirNext LT Com Medium" panose="020B0803020202020204" pitchFamily="34" charset="0"/>
              <a:buChar char="•"/>
              <a:defRPr sz="1600">
                <a:latin typeface="AvenirNext LT Com Regular" panose="020B0503020202020204" pitchFamily="34" charset="0"/>
              </a:defRPr>
            </a:lvl1pPr>
            <a:lvl2pPr marL="627062" indent="-342900">
              <a:buFont typeface="Arial" panose="020B0604020202020204" pitchFamily="34" charset="0"/>
              <a:buChar char="–"/>
              <a:defRPr sz="1400">
                <a:latin typeface="AvenirNext LT Com Regular" panose="020B0503020202020204" pitchFamily="34" charset="0"/>
              </a:defRPr>
            </a:lvl2pPr>
            <a:lvl3pPr marL="855663" indent="-285750">
              <a:buFont typeface="Arial" panose="020B0604020202020204" pitchFamily="34" charset="0"/>
              <a:buChar char="•"/>
              <a:defRPr sz="1200">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16" name="Text Placeholder 15"/>
          <p:cNvSpPr>
            <a:spLocks noGrp="1"/>
          </p:cNvSpPr>
          <p:nvPr>
            <p:ph type="body" sz="quarter" idx="15" hasCustomPrompt="1"/>
          </p:nvPr>
        </p:nvSpPr>
        <p:spPr>
          <a:xfrm>
            <a:off x="428623" y="1051560"/>
            <a:ext cx="8286706" cy="667512"/>
          </a:xfrm>
          <a:ln w="12700">
            <a:miter lim="400000"/>
          </a:ln>
        </p:spPr>
        <p:txBody>
          <a:bodyPr lIns="0" tIns="0" rIns="0" bIns="0">
            <a:noAutofit/>
          </a:bodyPr>
          <a:lstStyle>
            <a:lvl1pPr>
              <a:defRPr lang="en-US" sz="1800" b="1" smtClean="0">
                <a:solidFill>
                  <a:schemeClr val="accent1"/>
                </a:solidFill>
                <a:latin typeface="Avenir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Tree>
    <p:extLst>
      <p:ext uri="{BB962C8B-B14F-4D97-AF65-F5344CB8AC3E}">
        <p14:creationId xmlns:p14="http://schemas.microsoft.com/office/powerpoint/2010/main" val="1636179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lide Copyrigh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lvl1pPr>
              <a:defRPr sz="1000" b="0" i="0"/>
            </a:lvl1pPr>
          </a:lstStyle>
          <a:p>
            <a:pPr>
              <a:lnSpc>
                <a:spcPct val="110000"/>
              </a:lnSpc>
              <a:spcBef>
                <a:spcPts val="1200"/>
              </a:spcBef>
            </a:pPr>
            <a:fld id="{86CB4B4D-7CA3-9044-876B-883B54F8677D}" type="slidenum">
              <a:rPr lang="en-US" smtClean="0"/>
              <a:pPr>
                <a:lnSpc>
                  <a:spcPct val="110000"/>
                </a:lnSpc>
                <a:spcBef>
                  <a:spcPts val="1200"/>
                </a:spcBef>
              </a:pPr>
              <a:t>‹#›</a:t>
            </a:fld>
            <a:endParaRPr lang="en-US" dirty="0"/>
          </a:p>
        </p:txBody>
      </p:sp>
    </p:spTree>
    <p:extLst>
      <p:ext uri="{BB962C8B-B14F-4D97-AF65-F5344CB8AC3E}">
        <p14:creationId xmlns:p14="http://schemas.microsoft.com/office/powerpoint/2010/main" val="929264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title Body Objec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8624" y="301752"/>
            <a:ext cx="8286155" cy="667512"/>
          </a:xfrm>
        </p:spPr>
        <p:txBody>
          <a:bodyPr/>
          <a:lstStyle>
            <a:lvl1pPr>
              <a:defRPr>
                <a:latin typeface="Avenir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428623" y="5863392"/>
            <a:ext cx="8286752" cy="323634"/>
          </a:xfrm>
        </p:spPr>
        <p:txBody>
          <a:bodyPr/>
          <a:lstStyle>
            <a:lvl1pPr>
              <a:defRPr>
                <a:latin typeface="AvenirNext LT Com Regular" panose="020B0503020202020204" pitchFamily="34" charset="0"/>
              </a:defRPr>
            </a:lvl1pPr>
          </a:lstStyle>
          <a:p>
            <a:pPr hangingPunct="1">
              <a:lnSpc>
                <a:spcPts val="900"/>
              </a:lnSpc>
            </a:pPr>
            <a:endParaRPr lang="en-US"/>
          </a:p>
        </p:txBody>
      </p:sp>
      <p:sp>
        <p:nvSpPr>
          <p:cNvPr id="4" name="Slide Number Placeholder 3"/>
          <p:cNvSpPr>
            <a:spLocks noGrp="1"/>
          </p:cNvSpPr>
          <p:nvPr>
            <p:ph type="sldNum" sz="quarter" idx="11"/>
          </p:nvPr>
        </p:nvSpPr>
        <p:spPr/>
        <p:txBody>
          <a:bodyPr/>
          <a:lstStyle>
            <a:lvl1pPr>
              <a:defRPr b="0" i="0">
                <a:latin typeface="AvenirNext LT Com Regular" panose="020B0503020202020204" pitchFamily="34" charset="0"/>
              </a:defRPr>
            </a:lvl1pPr>
          </a:lstStyle>
          <a:p>
            <a:pPr>
              <a:lnSpc>
                <a:spcPct val="110000"/>
              </a:lnSpc>
              <a:spcBef>
                <a:spcPts val="1200"/>
              </a:spcBef>
            </a:pPr>
            <a:fld id="{86CB4B4D-7CA3-9044-876B-883B54F8677D}" type="slidenum">
              <a:rPr lang="en-US" smtClean="0"/>
              <a:pPr>
                <a:lnSpc>
                  <a:spcPct val="110000"/>
                </a:lnSpc>
                <a:spcBef>
                  <a:spcPts val="1200"/>
                </a:spcBef>
              </a:pPr>
              <a:t>‹#›</a:t>
            </a:fld>
            <a:endParaRPr lang="en-US" dirty="0"/>
          </a:p>
        </p:txBody>
      </p:sp>
      <p:sp>
        <p:nvSpPr>
          <p:cNvPr id="14" name="Text Placeholder 13"/>
          <p:cNvSpPr>
            <a:spLocks noGrp="1"/>
          </p:cNvSpPr>
          <p:nvPr>
            <p:ph type="body" sz="quarter" idx="14"/>
          </p:nvPr>
        </p:nvSpPr>
        <p:spPr>
          <a:xfrm>
            <a:off x="428624" y="1719072"/>
            <a:ext cx="3995349" cy="3992753"/>
          </a:xfrm>
        </p:spPr>
        <p:txBody>
          <a:bodyPr/>
          <a:lstStyle>
            <a:lvl1pPr>
              <a:defRPr>
                <a:latin typeface="AvenirNext LT Com Regular" panose="020B0503020202020204" pitchFamily="34" charset="0"/>
              </a:defRPr>
            </a:lvl1pPr>
            <a:lvl2pPr>
              <a:defRPr>
                <a:latin typeface="AvenirNext LT Com Regular" panose="020B0503020202020204" pitchFamily="34" charset="0"/>
              </a:defRPr>
            </a:lvl2pPr>
            <a:lvl3pPr>
              <a:defRPr>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16" name="Text Placeholder 15"/>
          <p:cNvSpPr>
            <a:spLocks noGrp="1"/>
          </p:cNvSpPr>
          <p:nvPr>
            <p:ph type="body" sz="quarter" idx="15" hasCustomPrompt="1"/>
          </p:nvPr>
        </p:nvSpPr>
        <p:spPr>
          <a:xfrm>
            <a:off x="428623" y="1051560"/>
            <a:ext cx="8286706" cy="667512"/>
          </a:xfrm>
          <a:ln w="12700">
            <a:miter lim="400000"/>
          </a:ln>
        </p:spPr>
        <p:txBody>
          <a:bodyPr lIns="0" tIns="0" rIns="0" bIns="0">
            <a:noAutofit/>
          </a:bodyPr>
          <a:lstStyle>
            <a:lvl1pPr>
              <a:defRPr lang="en-US" sz="1800" b="1" dirty="0">
                <a:solidFill>
                  <a:schemeClr val="accent1"/>
                </a:solidFill>
                <a:latin typeface="AvenirNext LT Com Regular" panose="020B0503020202020204" pitchFamily="34" charset="0"/>
                <a:ea typeface="+mn-ea"/>
                <a:cs typeface="+mn-cs"/>
              </a:defRPr>
            </a:lvl1pPr>
          </a:lstStyle>
          <a:p>
            <a:pPr lvl="0">
              <a:spcAft>
                <a:spcPts val="0"/>
              </a:spcAft>
              <a:buFontTx/>
              <a:tabLst>
                <a:tab pos="476250" algn="l"/>
              </a:tabLst>
            </a:pPr>
            <a:r>
              <a:rPr lang="en-US" dirty="0"/>
              <a:t>Subtitle text</a:t>
            </a:r>
          </a:p>
        </p:txBody>
      </p:sp>
      <p:sp>
        <p:nvSpPr>
          <p:cNvPr id="8" name="Content Placeholder 7"/>
          <p:cNvSpPr>
            <a:spLocks noGrp="1"/>
          </p:cNvSpPr>
          <p:nvPr>
            <p:ph sz="quarter" idx="16" hasCustomPrompt="1"/>
          </p:nvPr>
        </p:nvSpPr>
        <p:spPr>
          <a:xfrm>
            <a:off x="4468416" y="1719072"/>
            <a:ext cx="4246363" cy="3992753"/>
          </a:xfrm>
        </p:spPr>
        <p:txBody>
          <a:bodyPr/>
          <a:lstStyle>
            <a:lvl1pPr marL="0" indent="0">
              <a:buNone/>
              <a:defRPr>
                <a:latin typeface="AvenirNext LT Com Regular" panose="020B0503020202020204" pitchFamily="34" charset="0"/>
              </a:defRPr>
            </a:lvl1pPr>
          </a:lstStyle>
          <a:p>
            <a:pPr lvl="0"/>
            <a:r>
              <a:rPr lang="en-US" dirty="0"/>
              <a:t>Object</a:t>
            </a:r>
          </a:p>
        </p:txBody>
      </p:sp>
    </p:spTree>
    <p:extLst>
      <p:ext uri="{BB962C8B-B14F-4D97-AF65-F5344CB8AC3E}">
        <p14:creationId xmlns:p14="http://schemas.microsoft.com/office/powerpoint/2010/main" val="2984614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ubtitle Body Pie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8624" y="301752"/>
            <a:ext cx="8286201" cy="667512"/>
          </a:xfrm>
        </p:spPr>
        <p:txBody>
          <a:bodyPr/>
          <a:lstStyle>
            <a:lvl1pPr>
              <a:defRPr>
                <a:solidFill>
                  <a:schemeClr val="accent1"/>
                </a:solidFill>
                <a:latin typeface="AvenirNext LT Com Regular" panose="020B0503020202020204" pitchFamily="34" charset="0"/>
              </a:defRPr>
            </a:lvl1pPr>
          </a:lstStyle>
          <a:p>
            <a:r>
              <a:rPr lang="en-US" dirty="0"/>
              <a:t>Title</a:t>
            </a:r>
          </a:p>
        </p:txBody>
      </p:sp>
      <p:sp>
        <p:nvSpPr>
          <p:cNvPr id="3" name="Footer Placeholder 2"/>
          <p:cNvSpPr>
            <a:spLocks noGrp="1"/>
          </p:cNvSpPr>
          <p:nvPr>
            <p:ph type="ftr" sz="quarter" idx="10"/>
          </p:nvPr>
        </p:nvSpPr>
        <p:spPr>
          <a:xfrm>
            <a:off x="428624" y="5863392"/>
            <a:ext cx="8286201" cy="323634"/>
          </a:xfrm>
        </p:spPr>
        <p:txBody>
          <a:bodyPr/>
          <a:lstStyle>
            <a:lvl1pPr>
              <a:defRPr>
                <a:latin typeface="AvenirNext LT Com Regular" panose="020B0503020202020204" pitchFamily="34" charset="0"/>
              </a:defRPr>
            </a:lvl1pPr>
          </a:lstStyle>
          <a:p>
            <a:pPr hangingPunct="1">
              <a:lnSpc>
                <a:spcPts val="900"/>
              </a:lnSpc>
            </a:pPr>
            <a:endParaRPr lang="en-US"/>
          </a:p>
        </p:txBody>
      </p:sp>
      <p:sp>
        <p:nvSpPr>
          <p:cNvPr id="4" name="Slide Number Placeholder 3"/>
          <p:cNvSpPr>
            <a:spLocks noGrp="1"/>
          </p:cNvSpPr>
          <p:nvPr>
            <p:ph type="sldNum" sz="quarter" idx="11"/>
          </p:nvPr>
        </p:nvSpPr>
        <p:spPr/>
        <p:txBody>
          <a:bodyPr/>
          <a:lstStyle>
            <a:lvl1pPr>
              <a:defRPr b="0" i="0">
                <a:latin typeface="AvenirNext LT Com Regular" panose="020B0503020202020204" pitchFamily="34" charset="0"/>
              </a:defRPr>
            </a:lvl1pPr>
          </a:lstStyle>
          <a:p>
            <a:pPr>
              <a:lnSpc>
                <a:spcPct val="110000"/>
              </a:lnSpc>
              <a:spcBef>
                <a:spcPts val="1200"/>
              </a:spcBef>
            </a:pPr>
            <a:fld id="{86CB4B4D-7CA3-9044-876B-883B54F8677D}" type="slidenum">
              <a:rPr lang="en-US" smtClean="0"/>
              <a:pPr>
                <a:lnSpc>
                  <a:spcPct val="110000"/>
                </a:lnSpc>
                <a:spcBef>
                  <a:spcPts val="1200"/>
                </a:spcBef>
              </a:pPr>
              <a:t>‹#›</a:t>
            </a:fld>
            <a:endParaRPr lang="en-US" dirty="0"/>
          </a:p>
        </p:txBody>
      </p:sp>
      <p:sp>
        <p:nvSpPr>
          <p:cNvPr id="14" name="Text Placeholder 13"/>
          <p:cNvSpPr>
            <a:spLocks noGrp="1"/>
          </p:cNvSpPr>
          <p:nvPr>
            <p:ph type="body" sz="quarter" idx="14"/>
          </p:nvPr>
        </p:nvSpPr>
        <p:spPr>
          <a:xfrm>
            <a:off x="428624" y="1719073"/>
            <a:ext cx="4057626" cy="3894669"/>
          </a:xfrm>
        </p:spPr>
        <p:txBody>
          <a:bodyPr/>
          <a:lstStyle>
            <a:lvl1pPr>
              <a:defRPr>
                <a:latin typeface="AvenirNext LT Com Regular" panose="020B0503020202020204" pitchFamily="34" charset="0"/>
              </a:defRPr>
            </a:lvl1pPr>
            <a:lvl2pPr>
              <a:defRPr>
                <a:latin typeface="AvenirNext LT Com Regular" panose="020B0503020202020204" pitchFamily="34" charset="0"/>
              </a:defRPr>
            </a:lvl2pPr>
            <a:lvl3pPr>
              <a:defRPr>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16" name="Text Placeholder 15"/>
          <p:cNvSpPr>
            <a:spLocks noGrp="1"/>
          </p:cNvSpPr>
          <p:nvPr>
            <p:ph type="body" sz="quarter" idx="15" hasCustomPrompt="1"/>
          </p:nvPr>
        </p:nvSpPr>
        <p:spPr>
          <a:xfrm>
            <a:off x="428623" y="1051560"/>
            <a:ext cx="8286752" cy="667512"/>
          </a:xfrm>
          <a:ln w="12700">
            <a:miter lim="400000"/>
          </a:ln>
        </p:spPr>
        <p:txBody>
          <a:bodyPr lIns="0" tIns="0" rIns="0" bIns="0">
            <a:noAutofit/>
          </a:bodyPr>
          <a:lstStyle>
            <a:lvl1pPr>
              <a:defRPr lang="en-US" sz="1800" b="1" dirty="0">
                <a:solidFill>
                  <a:schemeClr val="accent1"/>
                </a:solidFill>
                <a:latin typeface="AvenirNext LT Com Regular" panose="020B0503020202020204" pitchFamily="34" charset="0"/>
                <a:ea typeface="+mn-ea"/>
                <a:cs typeface="+mn-cs"/>
              </a:defRPr>
            </a:lvl1pPr>
          </a:lstStyle>
          <a:p>
            <a:pPr lvl="0">
              <a:spcAft>
                <a:spcPts val="0"/>
              </a:spcAft>
              <a:buFontTx/>
              <a:tabLst>
                <a:tab pos="476250" algn="l"/>
              </a:tabLst>
            </a:pPr>
            <a:r>
              <a:rPr lang="en-US" dirty="0"/>
              <a:t>Subtitle</a:t>
            </a:r>
          </a:p>
        </p:txBody>
      </p:sp>
      <p:sp>
        <p:nvSpPr>
          <p:cNvPr id="21" name="Chart Placeholder 20"/>
          <p:cNvSpPr>
            <a:spLocks noGrp="1"/>
          </p:cNvSpPr>
          <p:nvPr>
            <p:ph type="chart" sz="quarter" idx="16" hasCustomPrompt="1"/>
          </p:nvPr>
        </p:nvSpPr>
        <p:spPr>
          <a:xfrm>
            <a:off x="5171608" y="1734961"/>
            <a:ext cx="3164681" cy="3878440"/>
          </a:xfrm>
        </p:spPr>
        <p:txBody>
          <a:bodyPr/>
          <a:lstStyle>
            <a:lvl1pPr marL="0" indent="0">
              <a:buNone/>
              <a:defRPr>
                <a:latin typeface="AvenirNext LT Com Regular" panose="020B0503020202020204" pitchFamily="34" charset="0"/>
              </a:defRPr>
            </a:lvl1pPr>
          </a:lstStyle>
          <a:p>
            <a:r>
              <a:rPr lang="en-US" dirty="0"/>
              <a:t>pie chart</a:t>
            </a:r>
          </a:p>
        </p:txBody>
      </p:sp>
    </p:spTree>
    <p:extLst>
      <p:ext uri="{BB962C8B-B14F-4D97-AF65-F5344CB8AC3E}">
        <p14:creationId xmlns:p14="http://schemas.microsoft.com/office/powerpoint/2010/main" val="2601199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Body Column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8624" y="301752"/>
            <a:ext cx="8286706" cy="667512"/>
          </a:xfrm>
        </p:spPr>
        <p:txBody>
          <a:bodyPr/>
          <a:lstStyle>
            <a:lvl1pPr>
              <a:defRPr>
                <a:solidFill>
                  <a:schemeClr val="accent1"/>
                </a:solidFill>
                <a:latin typeface="AvenirNext LT Com Regular" panose="020B0503020202020204" pitchFamily="34" charset="0"/>
              </a:defRPr>
            </a:lvl1pPr>
          </a:lstStyle>
          <a:p>
            <a:r>
              <a:rPr lang="en-US" dirty="0"/>
              <a:t>Title</a:t>
            </a:r>
          </a:p>
        </p:txBody>
      </p:sp>
      <p:sp>
        <p:nvSpPr>
          <p:cNvPr id="3" name="Footer Placeholder 2"/>
          <p:cNvSpPr>
            <a:spLocks noGrp="1"/>
          </p:cNvSpPr>
          <p:nvPr>
            <p:ph type="ftr" sz="quarter" idx="10"/>
          </p:nvPr>
        </p:nvSpPr>
        <p:spPr>
          <a:xfrm>
            <a:off x="428624" y="5863392"/>
            <a:ext cx="8286706" cy="323634"/>
          </a:xfrm>
        </p:spPr>
        <p:txBody>
          <a:bodyPr/>
          <a:lstStyle>
            <a:lvl1pPr>
              <a:defRPr>
                <a:latin typeface="AvenirNext LT Com Regular" panose="020B0503020202020204" pitchFamily="34" charset="0"/>
              </a:defRPr>
            </a:lvl1pPr>
          </a:lstStyle>
          <a:p>
            <a:pPr hangingPunct="1">
              <a:lnSpc>
                <a:spcPts val="900"/>
              </a:lnSpc>
            </a:pPr>
            <a:endParaRPr lang="en-US"/>
          </a:p>
        </p:txBody>
      </p:sp>
      <p:sp>
        <p:nvSpPr>
          <p:cNvPr id="4" name="Slide Number Placeholder 3"/>
          <p:cNvSpPr>
            <a:spLocks noGrp="1"/>
          </p:cNvSpPr>
          <p:nvPr>
            <p:ph type="sldNum" sz="quarter" idx="11"/>
          </p:nvPr>
        </p:nvSpPr>
        <p:spPr/>
        <p:txBody>
          <a:bodyPr/>
          <a:lstStyle>
            <a:lvl1pPr>
              <a:defRPr b="0" i="0">
                <a:latin typeface="AvenirNext LT Com Regular" panose="020B0503020202020204" pitchFamily="34" charset="0"/>
              </a:defRPr>
            </a:lvl1pPr>
          </a:lstStyle>
          <a:p>
            <a:pPr>
              <a:lnSpc>
                <a:spcPct val="110000"/>
              </a:lnSpc>
              <a:spcBef>
                <a:spcPts val="1200"/>
              </a:spcBef>
            </a:pPr>
            <a:fld id="{86CB4B4D-7CA3-9044-876B-883B54F8677D}" type="slidenum">
              <a:rPr lang="en-US" smtClean="0"/>
              <a:pPr>
                <a:lnSpc>
                  <a:spcPct val="110000"/>
                </a:lnSpc>
                <a:spcBef>
                  <a:spcPts val="1200"/>
                </a:spcBef>
              </a:pPr>
              <a:t>‹#›</a:t>
            </a:fld>
            <a:endParaRPr lang="en-US" dirty="0"/>
          </a:p>
        </p:txBody>
      </p:sp>
      <p:sp>
        <p:nvSpPr>
          <p:cNvPr id="16" name="Text Placeholder 15"/>
          <p:cNvSpPr>
            <a:spLocks noGrp="1"/>
          </p:cNvSpPr>
          <p:nvPr>
            <p:ph type="body" sz="quarter" idx="15" hasCustomPrompt="1"/>
          </p:nvPr>
        </p:nvSpPr>
        <p:spPr>
          <a:xfrm>
            <a:off x="428623" y="1051560"/>
            <a:ext cx="8287256" cy="406303"/>
          </a:xfrm>
          <a:ln w="12700">
            <a:miter lim="400000"/>
          </a:ln>
        </p:spPr>
        <p:txBody>
          <a:bodyPr lIns="0" tIns="0" rIns="0" bIns="0">
            <a:noAutofit/>
          </a:bodyPr>
          <a:lstStyle>
            <a:lvl1pPr>
              <a:defRPr lang="en-US" sz="1800" b="1" smtClean="0">
                <a:solidFill>
                  <a:schemeClr val="accent1"/>
                </a:solidFill>
                <a:latin typeface="Avenir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a:t>
            </a:r>
          </a:p>
        </p:txBody>
      </p:sp>
      <p:sp>
        <p:nvSpPr>
          <p:cNvPr id="6" name="Chart Placeholder 5"/>
          <p:cNvSpPr>
            <a:spLocks noGrp="1"/>
          </p:cNvSpPr>
          <p:nvPr>
            <p:ph type="chart" sz="quarter" idx="16" hasCustomPrompt="1"/>
          </p:nvPr>
        </p:nvSpPr>
        <p:spPr>
          <a:xfrm>
            <a:off x="1235075" y="1671638"/>
            <a:ext cx="6675438" cy="3849624"/>
          </a:xfrm>
        </p:spPr>
        <p:txBody>
          <a:bodyPr/>
          <a:lstStyle>
            <a:lvl1pPr marL="0" indent="0">
              <a:buNone/>
              <a:defRPr>
                <a:latin typeface="AvenirNext LT Com Regular" panose="020B0503020202020204" pitchFamily="34" charset="0"/>
              </a:defRPr>
            </a:lvl1pPr>
          </a:lstStyle>
          <a:p>
            <a:r>
              <a:rPr lang="en-US" dirty="0"/>
              <a:t>column chart</a:t>
            </a:r>
          </a:p>
        </p:txBody>
      </p:sp>
    </p:spTree>
    <p:extLst>
      <p:ext uri="{BB962C8B-B14F-4D97-AF65-F5344CB8AC3E}">
        <p14:creationId xmlns:p14="http://schemas.microsoft.com/office/powerpoint/2010/main" val="1617584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Body Line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8624" y="301752"/>
            <a:ext cx="8286706" cy="667512"/>
          </a:xfrm>
        </p:spPr>
        <p:txBody>
          <a:bodyPr/>
          <a:lstStyle>
            <a:lvl1pPr>
              <a:defRPr>
                <a:solidFill>
                  <a:schemeClr val="accent1"/>
                </a:solidFill>
                <a:latin typeface="AvenirNext LT Com Regular" panose="020B0503020202020204" pitchFamily="34" charset="0"/>
              </a:defRPr>
            </a:lvl1pPr>
          </a:lstStyle>
          <a:p>
            <a:r>
              <a:rPr lang="en-US" dirty="0"/>
              <a:t>Title</a:t>
            </a:r>
          </a:p>
        </p:txBody>
      </p:sp>
      <p:sp>
        <p:nvSpPr>
          <p:cNvPr id="3" name="Footer Placeholder 2"/>
          <p:cNvSpPr>
            <a:spLocks noGrp="1"/>
          </p:cNvSpPr>
          <p:nvPr>
            <p:ph type="ftr" sz="quarter" idx="10"/>
          </p:nvPr>
        </p:nvSpPr>
        <p:spPr>
          <a:xfrm>
            <a:off x="428624" y="5863392"/>
            <a:ext cx="8286706" cy="323634"/>
          </a:xfrm>
        </p:spPr>
        <p:txBody>
          <a:bodyPr/>
          <a:lstStyle>
            <a:lvl1pPr>
              <a:defRPr>
                <a:latin typeface="AvenirNext LT Com Regular" panose="020B0503020202020204" pitchFamily="34" charset="0"/>
              </a:defRPr>
            </a:lvl1pPr>
          </a:lstStyle>
          <a:p>
            <a:pPr hangingPunct="1">
              <a:lnSpc>
                <a:spcPts val="900"/>
              </a:lnSpc>
            </a:pPr>
            <a:endParaRPr lang="en-US"/>
          </a:p>
        </p:txBody>
      </p:sp>
      <p:sp>
        <p:nvSpPr>
          <p:cNvPr id="4" name="Slide Number Placeholder 3"/>
          <p:cNvSpPr>
            <a:spLocks noGrp="1"/>
          </p:cNvSpPr>
          <p:nvPr>
            <p:ph type="sldNum" sz="quarter" idx="11"/>
          </p:nvPr>
        </p:nvSpPr>
        <p:spPr/>
        <p:txBody>
          <a:bodyPr/>
          <a:lstStyle>
            <a:lvl1pPr>
              <a:defRPr b="0" i="0">
                <a:latin typeface="AvenirNext LT Com Regular" panose="020B0503020202020204" pitchFamily="34" charset="0"/>
              </a:defRPr>
            </a:lvl1pPr>
          </a:lstStyle>
          <a:p>
            <a:pPr>
              <a:lnSpc>
                <a:spcPct val="110000"/>
              </a:lnSpc>
              <a:spcBef>
                <a:spcPts val="1200"/>
              </a:spcBef>
            </a:pPr>
            <a:fld id="{86CB4B4D-7CA3-9044-876B-883B54F8677D}" type="slidenum">
              <a:rPr lang="en-US" smtClean="0"/>
              <a:pPr>
                <a:lnSpc>
                  <a:spcPct val="110000"/>
                </a:lnSpc>
                <a:spcBef>
                  <a:spcPts val="1200"/>
                </a:spcBef>
              </a:pPr>
              <a:t>‹#›</a:t>
            </a:fld>
            <a:endParaRPr lang="en-US" dirty="0"/>
          </a:p>
        </p:txBody>
      </p:sp>
      <p:sp>
        <p:nvSpPr>
          <p:cNvPr id="16" name="Text Placeholder 15"/>
          <p:cNvSpPr>
            <a:spLocks noGrp="1"/>
          </p:cNvSpPr>
          <p:nvPr>
            <p:ph type="body" sz="quarter" idx="15" hasCustomPrompt="1"/>
          </p:nvPr>
        </p:nvSpPr>
        <p:spPr>
          <a:xfrm>
            <a:off x="428623" y="1051560"/>
            <a:ext cx="8287256" cy="406303"/>
          </a:xfrm>
          <a:ln w="12700">
            <a:miter lim="400000"/>
          </a:ln>
        </p:spPr>
        <p:txBody>
          <a:bodyPr lIns="0" tIns="0" rIns="0" bIns="0">
            <a:noAutofit/>
          </a:bodyPr>
          <a:lstStyle>
            <a:lvl1pPr>
              <a:defRPr lang="en-US" sz="1800" b="1" smtClean="0">
                <a:solidFill>
                  <a:schemeClr val="accent1"/>
                </a:solidFill>
                <a:latin typeface="Avenir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a:t>
            </a:r>
          </a:p>
        </p:txBody>
      </p:sp>
      <p:sp>
        <p:nvSpPr>
          <p:cNvPr id="6" name="Chart Placeholder 5"/>
          <p:cNvSpPr>
            <a:spLocks noGrp="1"/>
          </p:cNvSpPr>
          <p:nvPr>
            <p:ph type="chart" sz="quarter" idx="16" hasCustomPrompt="1"/>
          </p:nvPr>
        </p:nvSpPr>
        <p:spPr>
          <a:xfrm>
            <a:off x="1235076" y="1671638"/>
            <a:ext cx="6675437" cy="3852862"/>
          </a:xfrm>
        </p:spPr>
        <p:txBody>
          <a:bodyPr/>
          <a:lstStyle>
            <a:lvl1pPr marL="0" indent="0">
              <a:buNone/>
              <a:defRPr baseline="0">
                <a:latin typeface="AvenirNext LT Com Regular" panose="020B0503020202020204" pitchFamily="34" charset="0"/>
              </a:defRPr>
            </a:lvl1pPr>
          </a:lstStyle>
          <a:p>
            <a:r>
              <a:rPr lang="en-US" dirty="0"/>
              <a:t>line chart</a:t>
            </a:r>
          </a:p>
        </p:txBody>
      </p:sp>
    </p:spTree>
    <p:extLst>
      <p:ext uri="{BB962C8B-B14F-4D97-AF65-F5344CB8AC3E}">
        <p14:creationId xmlns:p14="http://schemas.microsoft.com/office/powerpoint/2010/main" val="3884285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ubtitle Body Half Picture">
    <p:spTree>
      <p:nvGrpSpPr>
        <p:cNvPr id="1" name=""/>
        <p:cNvGrpSpPr/>
        <p:nvPr/>
      </p:nvGrpSpPr>
      <p:grpSpPr>
        <a:xfrm>
          <a:off x="0" y="0"/>
          <a:ext cx="0" cy="0"/>
          <a:chOff x="0" y="0"/>
          <a:chExt cx="0" cy="0"/>
        </a:xfrm>
      </p:grpSpPr>
      <p:sp>
        <p:nvSpPr>
          <p:cNvPr id="6" name="Picture Placeholder 5"/>
          <p:cNvSpPr>
            <a:spLocks noGrp="1"/>
          </p:cNvSpPr>
          <p:nvPr>
            <p:ph type="pic" sz="quarter" idx="16"/>
          </p:nvPr>
        </p:nvSpPr>
        <p:spPr>
          <a:xfrm>
            <a:off x="4542019" y="0"/>
            <a:ext cx="4601981" cy="6858000"/>
          </a:xfrm>
        </p:spPr>
        <p:txBody>
          <a:bodyPr anchor="ctr" anchorCtr="1"/>
          <a:lstStyle>
            <a:lvl1pPr marL="0" indent="0">
              <a:buNone/>
              <a:defRPr>
                <a:latin typeface="AvenirNext LT Com Regular" panose="020B0503020202020204" pitchFamily="34" charset="0"/>
              </a:defRPr>
            </a:lvl1pPr>
          </a:lstStyle>
          <a:p>
            <a:r>
              <a:rPr lang="en-US"/>
              <a:t>Click icon to add picture</a:t>
            </a:r>
            <a:endParaRPr lang="en-US" dirty="0"/>
          </a:p>
        </p:txBody>
      </p:sp>
      <p:sp>
        <p:nvSpPr>
          <p:cNvPr id="2" name="Title 1"/>
          <p:cNvSpPr>
            <a:spLocks noGrp="1"/>
          </p:cNvSpPr>
          <p:nvPr>
            <p:ph type="title" hasCustomPrompt="1"/>
          </p:nvPr>
        </p:nvSpPr>
        <p:spPr>
          <a:xfrm>
            <a:off x="428624" y="301752"/>
            <a:ext cx="3759004" cy="667512"/>
          </a:xfrm>
        </p:spPr>
        <p:txBody>
          <a:bodyPr/>
          <a:lstStyle>
            <a:lvl1pPr>
              <a:defRPr>
                <a:solidFill>
                  <a:schemeClr val="accent1"/>
                </a:solidFill>
                <a:latin typeface="Avenir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428624" y="5863392"/>
            <a:ext cx="3759004" cy="323634"/>
          </a:xfrm>
        </p:spPr>
        <p:txBody>
          <a:bodyPr/>
          <a:lstStyle>
            <a:lvl1pPr>
              <a:defRPr>
                <a:latin typeface="AvenirNext LT Com Regular" panose="020B0503020202020204" pitchFamily="34" charset="0"/>
              </a:defRPr>
            </a:lvl1pPr>
          </a:lstStyle>
          <a:p>
            <a:pPr hangingPunct="1">
              <a:lnSpc>
                <a:spcPts val="900"/>
              </a:lnSpc>
            </a:pPr>
            <a:endParaRPr lang="en-US"/>
          </a:p>
        </p:txBody>
      </p:sp>
      <p:sp>
        <p:nvSpPr>
          <p:cNvPr id="4" name="Slide Number Placeholder 3"/>
          <p:cNvSpPr>
            <a:spLocks noGrp="1"/>
          </p:cNvSpPr>
          <p:nvPr>
            <p:ph type="sldNum" sz="quarter" idx="11"/>
          </p:nvPr>
        </p:nvSpPr>
        <p:spPr/>
        <p:txBody>
          <a:bodyPr/>
          <a:lstStyle>
            <a:lvl1pPr>
              <a:defRPr b="0" i="0">
                <a:latin typeface="AvenirNext LT Com Regular" panose="020B0503020202020204" pitchFamily="34" charset="0"/>
              </a:defRPr>
            </a:lvl1pPr>
          </a:lstStyle>
          <a:p>
            <a:pPr>
              <a:lnSpc>
                <a:spcPct val="110000"/>
              </a:lnSpc>
              <a:spcBef>
                <a:spcPts val="1200"/>
              </a:spcBef>
            </a:pPr>
            <a:fld id="{86CB4B4D-7CA3-9044-876B-883B54F8677D}" type="slidenum">
              <a:rPr lang="en-US" smtClean="0"/>
              <a:pPr>
                <a:lnSpc>
                  <a:spcPct val="110000"/>
                </a:lnSpc>
                <a:spcBef>
                  <a:spcPts val="1200"/>
                </a:spcBef>
              </a:pPr>
              <a:t>‹#›</a:t>
            </a:fld>
            <a:endParaRPr lang="en-US" dirty="0"/>
          </a:p>
        </p:txBody>
      </p:sp>
      <p:sp>
        <p:nvSpPr>
          <p:cNvPr id="14" name="Text Placeholder 13"/>
          <p:cNvSpPr>
            <a:spLocks noGrp="1"/>
          </p:cNvSpPr>
          <p:nvPr>
            <p:ph type="body" sz="quarter" idx="14"/>
          </p:nvPr>
        </p:nvSpPr>
        <p:spPr>
          <a:xfrm>
            <a:off x="428623" y="1719071"/>
            <a:ext cx="3759254" cy="3992754"/>
          </a:xfrm>
        </p:spPr>
        <p:txBody>
          <a:bodyPr/>
          <a:lstStyle>
            <a:lvl1pPr marL="231775" indent="-231775">
              <a:buFont typeface="AvenirNext LT Com Medium" panose="020B0803020202020204" pitchFamily="34" charset="0"/>
              <a:buChar char="•"/>
              <a:defRPr sz="1600">
                <a:latin typeface="AvenirNext LT Com Regular" panose="020B0503020202020204" pitchFamily="34" charset="0"/>
              </a:defRPr>
            </a:lvl1pPr>
            <a:lvl2pPr marL="801688" indent="-284163">
              <a:buFont typeface="Arial" panose="020B0604020202020204" pitchFamily="34" charset="0"/>
              <a:buChar char="–"/>
              <a:defRPr sz="1400">
                <a:latin typeface="AvenirNext LT Com Regular" panose="020B0503020202020204" pitchFamily="34" charset="0"/>
              </a:defRPr>
            </a:lvl2pPr>
            <a:lvl3pPr marL="1027113" indent="-225425">
              <a:buFont typeface="Arial" panose="020B0604020202020204" pitchFamily="34" charset="0"/>
              <a:buChar char="•"/>
              <a:defRPr sz="1200">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16" name="Text Placeholder 15"/>
          <p:cNvSpPr>
            <a:spLocks noGrp="1"/>
          </p:cNvSpPr>
          <p:nvPr>
            <p:ph type="body" sz="quarter" idx="15" hasCustomPrompt="1"/>
          </p:nvPr>
        </p:nvSpPr>
        <p:spPr>
          <a:xfrm>
            <a:off x="428623" y="1051559"/>
            <a:ext cx="3759254" cy="667512"/>
          </a:xfrm>
          <a:ln w="12700">
            <a:miter lim="400000"/>
          </a:ln>
        </p:spPr>
        <p:txBody>
          <a:bodyPr lIns="0" tIns="0" rIns="0" bIns="0">
            <a:noAutofit/>
          </a:bodyPr>
          <a:lstStyle>
            <a:lvl1pPr>
              <a:defRPr lang="en-US" sz="1800" b="1" smtClean="0">
                <a:solidFill>
                  <a:schemeClr val="accent1"/>
                </a:solidFill>
                <a:latin typeface="Avenir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Tree>
    <p:extLst>
      <p:ext uri="{BB962C8B-B14F-4D97-AF65-F5344CB8AC3E}">
        <p14:creationId xmlns:p14="http://schemas.microsoft.com/office/powerpoint/2010/main" val="2303217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ubtitle Body Sapphir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8624" y="301752"/>
            <a:ext cx="8286155" cy="670560"/>
          </a:xfr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Title text</a:t>
            </a:r>
          </a:p>
        </p:txBody>
      </p:sp>
      <p:sp>
        <p:nvSpPr>
          <p:cNvPr id="3" name="Footer Placeholder 2"/>
          <p:cNvSpPr>
            <a:spLocks noGrp="1"/>
          </p:cNvSpPr>
          <p:nvPr>
            <p:ph type="ftr" sz="quarter" idx="10"/>
          </p:nvPr>
        </p:nvSpPr>
        <p:spPr>
          <a:xfrm>
            <a:off x="428624" y="5925312"/>
            <a:ext cx="8286155" cy="323634"/>
          </a:xfrm>
        </p:spPr>
        <p:txBody>
          <a:bodyPr/>
          <a:lstStyle>
            <a:lvl1pPr>
              <a:defRPr>
                <a:solidFill>
                  <a:schemeClr val="bg1"/>
                </a:solidFill>
                <a:latin typeface="AvenirNext LT Com Regular" panose="020B0503020202020204" pitchFamily="34" charset="0"/>
              </a:defRPr>
            </a:lvl1pPr>
          </a:lstStyle>
          <a:p>
            <a:pPr hangingPunct="1">
              <a:lnSpc>
                <a:spcPts val="900"/>
              </a:lnSpc>
            </a:pPr>
            <a:endParaRPr lang="en-US"/>
          </a:p>
        </p:txBody>
      </p:sp>
      <p:sp>
        <p:nvSpPr>
          <p:cNvPr id="4" name="Slide Number Placeholder 3"/>
          <p:cNvSpPr>
            <a:spLocks noGrp="1"/>
          </p:cNvSpPr>
          <p:nvPr>
            <p:ph type="sldNum" sz="quarter" idx="11"/>
          </p:nvPr>
        </p:nvSpPr>
        <p:spPr>
          <a:xfrm>
            <a:off x="8071557" y="6400801"/>
            <a:ext cx="643774" cy="131990"/>
          </a:xfrm>
        </p:spPr>
        <p:txBody>
          <a:bodyPr/>
          <a:lstStyle>
            <a:lvl1pPr>
              <a:defRPr b="0" i="0">
                <a:solidFill>
                  <a:schemeClr val="bg1"/>
                </a:solidFill>
                <a:latin typeface="Arial" panose="020B0604020202020204" pitchFamily="34" charset="0"/>
                <a:cs typeface="Arial" panose="020B0604020202020204" pitchFamily="34" charset="0"/>
              </a:defRPr>
            </a:lvl1pPr>
          </a:lstStyle>
          <a:p>
            <a:pPr>
              <a:lnSpc>
                <a:spcPct val="110000"/>
              </a:lnSpc>
              <a:spcBef>
                <a:spcPts val="1200"/>
              </a:spcBef>
            </a:pPr>
            <a:fld id="{86CB4B4D-7CA3-9044-876B-883B54F8677D}" type="slidenum">
              <a:rPr lang="en-US" smtClean="0"/>
              <a:pPr>
                <a:lnSpc>
                  <a:spcPct val="110000"/>
                </a:lnSpc>
                <a:spcBef>
                  <a:spcPts val="1200"/>
                </a:spcBef>
              </a:pPr>
              <a:t>‹#›</a:t>
            </a:fld>
            <a:endParaRPr lang="en-US" dirty="0"/>
          </a:p>
        </p:txBody>
      </p:sp>
      <p:sp>
        <p:nvSpPr>
          <p:cNvPr id="14" name="Text Placeholder 13"/>
          <p:cNvSpPr>
            <a:spLocks noGrp="1"/>
          </p:cNvSpPr>
          <p:nvPr>
            <p:ph type="body" sz="quarter" idx="14"/>
          </p:nvPr>
        </p:nvSpPr>
        <p:spPr>
          <a:xfrm>
            <a:off x="428623" y="1947673"/>
            <a:ext cx="8286706" cy="4205287"/>
          </a:xfrm>
        </p:spPr>
        <p:txBody>
          <a:bodyPr/>
          <a:lstStyle>
            <a:lvl1pPr>
              <a:defRPr sz="2400" b="1">
                <a:solidFill>
                  <a:schemeClr val="bg1"/>
                </a:solidFill>
                <a:latin typeface="Arial" panose="020B0604020202020204" pitchFamily="34" charset="0"/>
                <a:cs typeface="Arial" panose="020B0604020202020204" pitchFamily="34" charset="0"/>
              </a:defRPr>
            </a:lvl1pPr>
            <a:lvl2pPr>
              <a:defRPr sz="2400" b="1">
                <a:solidFill>
                  <a:schemeClr val="bg1"/>
                </a:solidFill>
                <a:latin typeface="Arial" panose="020B0604020202020204" pitchFamily="34" charset="0"/>
                <a:cs typeface="Arial" panose="020B0604020202020204" pitchFamily="34" charset="0"/>
              </a:defRPr>
            </a:lvl2pPr>
            <a:lvl3pPr>
              <a:defRPr sz="2400" b="1">
                <a:solidFill>
                  <a:schemeClr val="bg1"/>
                </a:solidFill>
                <a:latin typeface="Arial" panose="020B0604020202020204" pitchFamily="34" charset="0"/>
                <a:cs typeface="Arial" panose="020B0604020202020204" pitchFamily="34" charset="0"/>
              </a:defRPr>
            </a:lvl3pPr>
          </a:lstStyle>
          <a:p>
            <a:pPr lvl="0"/>
            <a:r>
              <a:rPr lang="en-US"/>
              <a:t>Click to edit Master text styles</a:t>
            </a:r>
          </a:p>
          <a:p>
            <a:pPr lvl="1"/>
            <a:r>
              <a:rPr lang="en-US"/>
              <a:t>Second level</a:t>
            </a:r>
          </a:p>
          <a:p>
            <a:pPr lvl="2"/>
            <a:r>
              <a:rPr lang="en-US"/>
              <a:t>Third level</a:t>
            </a:r>
          </a:p>
        </p:txBody>
      </p:sp>
      <p:sp>
        <p:nvSpPr>
          <p:cNvPr id="16" name="Text Placeholder 15"/>
          <p:cNvSpPr>
            <a:spLocks noGrp="1"/>
          </p:cNvSpPr>
          <p:nvPr>
            <p:ph type="body" sz="quarter" idx="15" hasCustomPrompt="1"/>
          </p:nvPr>
        </p:nvSpPr>
        <p:spPr>
          <a:xfrm>
            <a:off x="428623" y="1051560"/>
            <a:ext cx="8286706" cy="620078"/>
          </a:xfrm>
          <a:ln w="12700">
            <a:miter lim="400000"/>
          </a:ln>
        </p:spPr>
        <p:txBody>
          <a:bodyPr lIns="0" tIns="0" rIns="0" bIns="0">
            <a:noAutofit/>
          </a:bodyPr>
          <a:lstStyle>
            <a:lvl1pPr>
              <a:defRPr lang="en-US" b="1" smtClean="0">
                <a:solidFill>
                  <a:schemeClr val="bg1"/>
                </a:solidFill>
                <a:latin typeface="Arial" panose="020B0604020202020204" pitchFamily="34" charset="0"/>
                <a:ea typeface="+mn-ea"/>
                <a:cs typeface="Arial" panose="020B0604020202020204" pitchFamily="34" charset="0"/>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
        <p:nvSpPr>
          <p:cNvPr id="9" name="For financial professionals only. Not for use with the public."/>
          <p:cNvSpPr txBox="1"/>
          <p:nvPr userDrawn="1"/>
        </p:nvSpPr>
        <p:spPr>
          <a:xfrm>
            <a:off x="428626" y="6532791"/>
            <a:ext cx="3474720" cy="12650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b" anchorCtr="0">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lvl="0" algn="l">
              <a:defRPr sz="800">
                <a:solidFill>
                  <a:srgbClr val="7D726D"/>
                </a:solidFill>
                <a:latin typeface="+mn-lt"/>
              </a:defRPr>
            </a:lvl1pPr>
          </a:lstStyle>
          <a:p>
            <a:pPr lvl="0"/>
            <a:r>
              <a:rPr lang="en-US" sz="800" b="0" i="0" dirty="0">
                <a:solidFill>
                  <a:schemeClr val="bg1"/>
                </a:solidFill>
                <a:latin typeface="Arial" panose="020B0604020202020204" pitchFamily="34" charset="0"/>
                <a:cs typeface="Arial" panose="020B0604020202020204" pitchFamily="34" charset="0"/>
              </a:rPr>
              <a:t>For financial professionals only. Not for use with the public.</a:t>
            </a:r>
          </a:p>
        </p:txBody>
      </p:sp>
    </p:spTree>
    <p:extLst>
      <p:ext uri="{BB962C8B-B14F-4D97-AF65-F5344CB8AC3E}">
        <p14:creationId xmlns:p14="http://schemas.microsoft.com/office/powerpoint/2010/main" val="374855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ubtitle Body Ocea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8624" y="301752"/>
            <a:ext cx="8286201" cy="670560"/>
          </a:xfrm>
        </p:spPr>
        <p:txBody>
          <a:bodyPr/>
          <a:lstStyle>
            <a:lvl1pPr>
              <a:defRPr>
                <a:solidFill>
                  <a:schemeClr val="bg1"/>
                </a:solidFill>
                <a:latin typeface="Avenir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428624" y="5925312"/>
            <a:ext cx="8286201" cy="323634"/>
          </a:xfrm>
        </p:spPr>
        <p:txBody>
          <a:bodyPr/>
          <a:lstStyle>
            <a:lvl1pPr>
              <a:defRPr>
                <a:solidFill>
                  <a:schemeClr val="bg1"/>
                </a:solidFill>
                <a:latin typeface="AvenirNext LT Com Regular" panose="020B0503020202020204" pitchFamily="34" charset="0"/>
              </a:defRPr>
            </a:lvl1pPr>
          </a:lstStyle>
          <a:p>
            <a:pPr hangingPunct="1">
              <a:lnSpc>
                <a:spcPts val="900"/>
              </a:lnSpc>
            </a:pPr>
            <a:endParaRPr lang="en-US"/>
          </a:p>
        </p:txBody>
      </p:sp>
      <p:sp>
        <p:nvSpPr>
          <p:cNvPr id="4" name="Slide Number Placeholder 3"/>
          <p:cNvSpPr>
            <a:spLocks noGrp="1"/>
          </p:cNvSpPr>
          <p:nvPr>
            <p:ph type="sldNum" sz="quarter" idx="11"/>
          </p:nvPr>
        </p:nvSpPr>
        <p:spPr/>
        <p:txBody>
          <a:bodyPr/>
          <a:lstStyle>
            <a:lvl1pPr>
              <a:defRPr b="0" i="0">
                <a:solidFill>
                  <a:schemeClr val="bg1"/>
                </a:solidFill>
                <a:latin typeface="AvenirNext LT Com Regular" panose="020B0503020202020204" pitchFamily="34" charset="0"/>
              </a:defRPr>
            </a:lvl1pPr>
          </a:lstStyle>
          <a:p>
            <a:pPr>
              <a:lnSpc>
                <a:spcPct val="110000"/>
              </a:lnSpc>
              <a:spcBef>
                <a:spcPts val="1200"/>
              </a:spcBef>
            </a:pPr>
            <a:fld id="{86CB4B4D-7CA3-9044-876B-883B54F8677D}" type="slidenum">
              <a:rPr lang="en-US" smtClean="0"/>
              <a:pPr>
                <a:lnSpc>
                  <a:spcPct val="110000"/>
                </a:lnSpc>
                <a:spcBef>
                  <a:spcPts val="1200"/>
                </a:spcBef>
              </a:pPr>
              <a:t>‹#›</a:t>
            </a:fld>
            <a:endParaRPr lang="en-US" dirty="0"/>
          </a:p>
        </p:txBody>
      </p:sp>
      <p:sp>
        <p:nvSpPr>
          <p:cNvPr id="14" name="Text Placeholder 13"/>
          <p:cNvSpPr>
            <a:spLocks noGrp="1"/>
          </p:cNvSpPr>
          <p:nvPr>
            <p:ph type="body" sz="quarter" idx="14"/>
          </p:nvPr>
        </p:nvSpPr>
        <p:spPr>
          <a:xfrm>
            <a:off x="428623" y="1947673"/>
            <a:ext cx="8286752" cy="4205287"/>
          </a:xfrm>
        </p:spPr>
        <p:txBody>
          <a:bodyPr/>
          <a:lstStyle>
            <a:lvl1pPr>
              <a:defRPr sz="2400" b="1">
                <a:solidFill>
                  <a:schemeClr val="bg1"/>
                </a:solidFill>
                <a:latin typeface="AvenirNext LT Com Regular" panose="020B0503020202020204" pitchFamily="34" charset="0"/>
              </a:defRPr>
            </a:lvl1pPr>
            <a:lvl2pPr>
              <a:defRPr sz="2400" b="1">
                <a:solidFill>
                  <a:schemeClr val="bg1"/>
                </a:solidFill>
                <a:latin typeface="AvenirNext LT Com Regular" panose="020B0503020202020204" pitchFamily="34" charset="0"/>
              </a:defRPr>
            </a:lvl2pPr>
            <a:lvl3pPr>
              <a:defRPr sz="2400" b="1">
                <a:solidFill>
                  <a:schemeClr val="bg1"/>
                </a:solidFill>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16" name="Text Placeholder 15"/>
          <p:cNvSpPr>
            <a:spLocks noGrp="1"/>
          </p:cNvSpPr>
          <p:nvPr>
            <p:ph type="body" sz="quarter" idx="15" hasCustomPrompt="1"/>
          </p:nvPr>
        </p:nvSpPr>
        <p:spPr>
          <a:xfrm>
            <a:off x="428623" y="1051560"/>
            <a:ext cx="8286752" cy="620078"/>
          </a:xfrm>
          <a:ln w="12700">
            <a:miter lim="400000"/>
          </a:ln>
        </p:spPr>
        <p:txBody>
          <a:bodyPr lIns="0" tIns="0" rIns="0" bIns="0">
            <a:noAutofit/>
          </a:bodyPr>
          <a:lstStyle>
            <a:lvl1pPr>
              <a:defRPr lang="en-US" b="1" smtClean="0">
                <a:solidFill>
                  <a:schemeClr val="bg1"/>
                </a:solidFill>
                <a:latin typeface="Avenir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
        <p:nvSpPr>
          <p:cNvPr id="9" name="For financial professionals only. Not for use with the public."/>
          <p:cNvSpPr txBox="1"/>
          <p:nvPr userDrawn="1"/>
        </p:nvSpPr>
        <p:spPr>
          <a:xfrm>
            <a:off x="428626" y="6532791"/>
            <a:ext cx="3474720" cy="12650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b" anchorCtr="0">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lvl="0" algn="l">
              <a:defRPr sz="800">
                <a:solidFill>
                  <a:srgbClr val="7D726D"/>
                </a:solidFill>
                <a:latin typeface="+mn-lt"/>
              </a:defRPr>
            </a:lvl1pPr>
          </a:lstStyle>
          <a:p>
            <a:pPr lvl="0"/>
            <a:r>
              <a:rPr lang="en-US" sz="800" b="0" i="0" dirty="0">
                <a:solidFill>
                  <a:schemeClr val="bg1"/>
                </a:solidFill>
                <a:latin typeface="AvenirNext LT Com Regular" panose="020B0503020202020204" pitchFamily="34" charset="0"/>
              </a:rPr>
              <a:t>For financial professionals only. Not for use with the public.</a:t>
            </a:r>
          </a:p>
        </p:txBody>
      </p:sp>
      <p:sp>
        <p:nvSpPr>
          <p:cNvPr id="10" name="© The Capital Group Companies, Inc."/>
          <p:cNvSpPr txBox="1"/>
          <p:nvPr userDrawn="1"/>
        </p:nvSpPr>
        <p:spPr>
          <a:xfrm>
            <a:off x="428625" y="6248401"/>
            <a:ext cx="2352675" cy="278820"/>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b" anchorCtr="0">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800">
                <a:solidFill>
                  <a:srgbClr val="7D726D"/>
                </a:solidFill>
                <a:latin typeface="+mn-lt"/>
              </a:defRPr>
            </a:lvl1pPr>
          </a:lstStyle>
          <a:p>
            <a:pPr lvl="0"/>
            <a:r>
              <a:rPr lang="en-US" sz="800" b="0" i="0" dirty="0">
                <a:solidFill>
                  <a:schemeClr val="bg1"/>
                </a:solidFill>
                <a:latin typeface="AvenirNext LT Com Regular" panose="020B0503020202020204" pitchFamily="34" charset="0"/>
              </a:rPr>
              <a:t>©</a:t>
            </a:r>
            <a:r>
              <a:rPr lang="en-US" sz="800" b="0" i="0" baseline="0" dirty="0">
                <a:solidFill>
                  <a:schemeClr val="bg1"/>
                </a:solidFill>
                <a:latin typeface="AvenirNext LT Com Regular" panose="020B0503020202020204" pitchFamily="34" charset="0"/>
              </a:rPr>
              <a:t> </a:t>
            </a:r>
            <a:r>
              <a:rPr lang="en-US" sz="800" b="0" i="0" dirty="0">
                <a:solidFill>
                  <a:schemeClr val="bg1"/>
                </a:solidFill>
                <a:latin typeface="AvenirNext LT Com Regular" panose="020B0503020202020204" pitchFamily="34" charset="0"/>
              </a:rPr>
              <a:t>Capital Group. All rights reserved. </a:t>
            </a:r>
            <a:endParaRPr sz="800" b="0" i="0" dirty="0">
              <a:solidFill>
                <a:schemeClr val="bg1"/>
              </a:solidFill>
              <a:latin typeface="AvenirNext LT Com Regular" panose="020B0503020202020204" pitchFamily="34" charset="0"/>
            </a:endParaRPr>
          </a:p>
        </p:txBody>
      </p:sp>
    </p:spTree>
    <p:extLst>
      <p:ext uri="{BB962C8B-B14F-4D97-AF65-F5344CB8AC3E}">
        <p14:creationId xmlns:p14="http://schemas.microsoft.com/office/powerpoint/2010/main" val="3619347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CG Title No Aperture">
    <p:bg>
      <p:bgPr>
        <a:solidFill>
          <a:schemeClr val="accent1"/>
        </a:solidFill>
        <a:effectLst/>
      </p:bgPr>
    </p:bg>
    <p:spTree>
      <p:nvGrpSpPr>
        <p:cNvPr id="1" name=""/>
        <p:cNvGrpSpPr/>
        <p:nvPr/>
      </p:nvGrpSpPr>
      <p:grpSpPr>
        <a:xfrm>
          <a:off x="0" y="0"/>
          <a:ext cx="0" cy="0"/>
          <a:chOff x="0" y="0"/>
          <a:chExt cx="0" cy="0"/>
        </a:xfrm>
      </p:grpSpPr>
      <p:sp>
        <p:nvSpPr>
          <p:cNvPr id="10" name="Rectangle"/>
          <p:cNvSpPr/>
          <p:nvPr userDrawn="1"/>
        </p:nvSpPr>
        <p:spPr>
          <a:xfrm>
            <a:off x="0" y="3"/>
            <a:ext cx="9144001" cy="1333501"/>
          </a:xfrm>
          <a:prstGeom prst="rect">
            <a:avLst/>
          </a:prstGeom>
          <a:solidFill>
            <a:srgbClr val="FFFFFF"/>
          </a:solidFill>
          <a:ln w="12700">
            <a:miter lim="400000"/>
          </a:ln>
        </p:spPr>
        <p:txBody>
          <a:bodyPr lIns="19050" tIns="19050" rIns="19050" bIns="19050" anchor="ctr"/>
          <a:lstStyle/>
          <a:p>
            <a:pPr>
              <a:defRPr sz="3000">
                <a:solidFill>
                  <a:srgbClr val="FFFFFF"/>
                </a:solidFill>
                <a:effectLst>
                  <a:outerShdw blurRad="38100" dist="12700" dir="5400000" rotWithShape="0">
                    <a:srgbClr val="000000">
                      <a:alpha val="50000"/>
                    </a:srgbClr>
                  </a:outerShdw>
                </a:effectLst>
              </a:defRPr>
            </a:pPr>
            <a:endParaRPr sz="1500" b="0" i="0" dirty="0">
              <a:latin typeface="AvenirNext LT Com Regular" panose="020B0503020202020204" pitchFamily="34" charset="0"/>
            </a:endParaRPr>
          </a:p>
        </p:txBody>
      </p:sp>
      <p:sp>
        <p:nvSpPr>
          <p:cNvPr id="119" name="Title Text"/>
          <p:cNvSpPr txBox="1">
            <a:spLocks noGrp="1"/>
          </p:cNvSpPr>
          <p:nvPr>
            <p:ph type="title"/>
          </p:nvPr>
        </p:nvSpPr>
        <p:spPr>
          <a:xfrm>
            <a:off x="428625" y="1671638"/>
            <a:ext cx="5466230" cy="1527252"/>
          </a:xfrm>
          <a:prstGeom prst="rect">
            <a:avLst/>
          </a:prstGeom>
        </p:spPr>
        <p:txBody>
          <a:bodyPr/>
          <a:lstStyle>
            <a:lvl1pPr>
              <a:lnSpc>
                <a:spcPct val="100000"/>
              </a:lnSpc>
              <a:spcAft>
                <a:spcPts val="0"/>
              </a:spcAft>
              <a:defRPr sz="4800">
                <a:solidFill>
                  <a:srgbClr val="FFFFFF"/>
                </a:solidFill>
                <a:latin typeface="AvenirNext LT Com Regular" panose="020B0503020202020204" pitchFamily="34" charset="0"/>
              </a:defRPr>
            </a:lvl1pPr>
          </a:lstStyle>
          <a:p>
            <a:r>
              <a:rPr lang="en-US"/>
              <a:t>Click to edit Master title style</a:t>
            </a:r>
            <a:endParaRPr dirty="0"/>
          </a:p>
        </p:txBody>
      </p:sp>
      <p:sp>
        <p:nvSpPr>
          <p:cNvPr id="120" name="Slide Number"/>
          <p:cNvSpPr txBox="1">
            <a:spLocks noGrp="1"/>
          </p:cNvSpPr>
          <p:nvPr>
            <p:ph type="sldNum" sz="quarter" idx="2"/>
          </p:nvPr>
        </p:nvSpPr>
        <p:spPr>
          <a:xfrm>
            <a:off x="8181643" y="6400801"/>
            <a:ext cx="533735" cy="126509"/>
          </a:xfrm>
          <a:prstGeom prst="rect">
            <a:avLst/>
          </a:prstGeom>
        </p:spPr>
        <p:txBody>
          <a:bodyPr/>
          <a:lstStyle>
            <a:lvl1pPr>
              <a:defRPr b="0" i="0">
                <a:solidFill>
                  <a:srgbClr val="FFFFFF"/>
                </a:solidFill>
                <a:latin typeface="AvenirNext LT Com Regular" panose="020B0503020202020204" pitchFamily="34" charset="0"/>
              </a:defRPr>
            </a:lvl1pPr>
          </a:lstStyle>
          <a:p>
            <a:fld id="{86CB4B4D-7CA3-9044-876B-883B54F8677D}" type="slidenum">
              <a:rPr lang="en-US" smtClean="0"/>
              <a:pPr/>
              <a:t>‹#›</a:t>
            </a:fld>
            <a:endParaRPr lang="en-US" dirty="0"/>
          </a:p>
        </p:txBody>
      </p:sp>
      <p:sp>
        <p:nvSpPr>
          <p:cNvPr id="121" name="Subtitle"/>
          <p:cNvSpPr>
            <a:spLocks noGrp="1"/>
          </p:cNvSpPr>
          <p:nvPr>
            <p:ph type="body" sz="quarter" idx="13"/>
          </p:nvPr>
        </p:nvSpPr>
        <p:spPr>
          <a:xfrm>
            <a:off x="428625" y="3658094"/>
            <a:ext cx="5466230" cy="2088661"/>
          </a:xfrm>
          <a:prstGeom prst="rect">
            <a:avLst/>
          </a:prstGeom>
        </p:spPr>
        <p:txBody>
          <a:bodyPr>
            <a:noAutofit/>
          </a:bodyPr>
          <a:lstStyle>
            <a:lvl1pPr marL="0" indent="0">
              <a:lnSpc>
                <a:spcPct val="100000"/>
              </a:lnSpc>
              <a:spcBef>
                <a:spcPts val="0"/>
              </a:spcBef>
              <a:spcAft>
                <a:spcPts val="0"/>
              </a:spcAft>
              <a:buNone/>
              <a:tabLst>
                <a:tab pos="476250" algn="l"/>
              </a:tabLst>
              <a:defRPr sz="3000" b="1" spc="-30">
                <a:solidFill>
                  <a:srgbClr val="FFFFFF">
                    <a:alpha val="75000"/>
                  </a:srgbClr>
                </a:solidFill>
                <a:latin typeface="AvenirNext LT Com Regular" panose="020B0503020202020204" pitchFamily="34" charset="0"/>
                <a:ea typeface="+mn-ea"/>
                <a:cs typeface="+mn-cs"/>
                <a:sym typeface="Avenir Next LT Com Demi"/>
              </a:defRPr>
            </a:lvl1pPr>
          </a:lstStyle>
          <a:p>
            <a:pPr lvl="0"/>
            <a:r>
              <a:rPr lang="en-US"/>
              <a:t>Click to edit Master text styles</a:t>
            </a:r>
          </a:p>
        </p:txBody>
      </p:sp>
      <p:sp>
        <p:nvSpPr>
          <p:cNvPr id="11" name="For financial professionals only. Not for use with the public."/>
          <p:cNvSpPr txBox="1"/>
          <p:nvPr userDrawn="1"/>
        </p:nvSpPr>
        <p:spPr>
          <a:xfrm>
            <a:off x="428626" y="6532790"/>
            <a:ext cx="974626" cy="126509"/>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b="0" i="0" dirty="0">
                <a:latin typeface="AvenirNext LT Com Regular" panose="020B0503020202020204" pitchFamily="34" charset="0"/>
              </a:rPr>
              <a:t>For internal use only.</a:t>
            </a:r>
            <a:endParaRPr sz="800" b="0" i="0" dirty="0">
              <a:latin typeface="AvenirNext LT Com Regular" panose="020B0503020202020204" pitchFamily="34" charset="0"/>
            </a:endParaRPr>
          </a:p>
        </p:txBody>
      </p:sp>
      <p:sp>
        <p:nvSpPr>
          <p:cNvPr id="12" name="© The Capital Group Companies, Inc."/>
          <p:cNvSpPr txBox="1"/>
          <p:nvPr userDrawn="1"/>
        </p:nvSpPr>
        <p:spPr>
          <a:xfrm>
            <a:off x="428625" y="6400710"/>
            <a:ext cx="1987724" cy="126509"/>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b="0" i="0" dirty="0">
                <a:latin typeface="AvenirNext LT Com Regular" panose="020B0503020202020204" pitchFamily="34" charset="0"/>
              </a:rPr>
              <a:t>© 2018 Capital Group. All rights reserved. </a:t>
            </a:r>
            <a:endParaRPr sz="800" b="0" i="0" dirty="0">
              <a:latin typeface="AvenirNext LT Com Regular" panose="020B0503020202020204" pitchFamily="34" charset="0"/>
            </a:endParaRPr>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8396"/>
          <a:stretch/>
        </p:blipFill>
        <p:spPr>
          <a:xfrm>
            <a:off x="7783318" y="246888"/>
            <a:ext cx="932057" cy="8625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G Title Aperture">
    <p:bg>
      <p:bgPr>
        <a:solidFill>
          <a:schemeClr val="accent1"/>
        </a:solidFill>
        <a:effectLst/>
      </p:bgPr>
    </p:bg>
    <p:spTree>
      <p:nvGrpSpPr>
        <p:cNvPr id="1" name=""/>
        <p:cNvGrpSpPr/>
        <p:nvPr/>
      </p:nvGrpSpPr>
      <p:grpSpPr>
        <a:xfrm>
          <a:off x="0" y="0"/>
          <a:ext cx="0" cy="0"/>
          <a:chOff x="0" y="0"/>
          <a:chExt cx="0" cy="0"/>
        </a:xfrm>
      </p:grpSpPr>
      <p:sp>
        <p:nvSpPr>
          <p:cNvPr id="15" name="Rectangle 14"/>
          <p:cNvSpPr>
            <a:spLocks noChangeAspect="1"/>
          </p:cNvSpPr>
          <p:nvPr userDrawn="1"/>
        </p:nvSpPr>
        <p:spPr>
          <a:xfrm>
            <a:off x="3799989" y="1192594"/>
            <a:ext cx="4480560" cy="4480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p:cNvSpPr/>
          <p:nvPr userDrawn="1"/>
        </p:nvSpPr>
        <p:spPr>
          <a:xfrm>
            <a:off x="2548855" y="1096793"/>
            <a:ext cx="5828311" cy="9275144"/>
          </a:xfrm>
          <a:prstGeom prst="rect">
            <a:avLst/>
          </a:prstGeom>
          <a:ln w="190500">
            <a:solidFill>
              <a:srgbClr val="009CDC">
                <a:alpha val="50196"/>
              </a:srgb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b="0" i="0" dirty="0">
              <a:latin typeface="Arial Regular"/>
            </a:endParaRPr>
          </a:p>
        </p:txBody>
      </p:sp>
      <p:sp>
        <p:nvSpPr>
          <p:cNvPr id="12" name="Rectangle"/>
          <p:cNvSpPr/>
          <p:nvPr userDrawn="1"/>
        </p:nvSpPr>
        <p:spPr>
          <a:xfrm>
            <a:off x="3702553" y="-419455"/>
            <a:ext cx="12293941" cy="6185647"/>
          </a:xfrm>
          <a:prstGeom prst="rect">
            <a:avLst/>
          </a:prstGeom>
          <a:ln w="190500">
            <a:solidFill>
              <a:srgbClr val="00AEA9">
                <a:alpha val="50196"/>
              </a:srgb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b="0" i="0" dirty="0">
              <a:latin typeface="Arial Regular"/>
            </a:endParaRPr>
          </a:p>
        </p:txBody>
      </p:sp>
      <p:sp>
        <p:nvSpPr>
          <p:cNvPr id="167" name="Rectangle"/>
          <p:cNvSpPr/>
          <p:nvPr/>
        </p:nvSpPr>
        <p:spPr>
          <a:xfrm>
            <a:off x="0" y="2"/>
            <a:ext cx="2971800" cy="6857998"/>
          </a:xfrm>
          <a:prstGeom prst="rect">
            <a:avLst/>
          </a:prstGeom>
          <a:solidFill>
            <a:srgbClr val="FFFFFF"/>
          </a:solidFill>
          <a:ln w="12700">
            <a:miter lim="400000"/>
          </a:ln>
        </p:spPr>
        <p:txBody>
          <a:bodyPr lIns="19050" tIns="19050" rIns="19050" bIns="19050" anchor="ctr"/>
          <a:lstStyle/>
          <a:p>
            <a:pPr>
              <a:defRPr sz="3000">
                <a:solidFill>
                  <a:srgbClr val="FFFFFF"/>
                </a:solidFill>
                <a:effectLst>
                  <a:outerShdw blurRad="38100" dist="12700" dir="5400000" rotWithShape="0">
                    <a:srgbClr val="000000">
                      <a:alpha val="50000"/>
                    </a:srgbClr>
                  </a:outerShdw>
                </a:effectLst>
              </a:defRPr>
            </a:pPr>
            <a:endParaRPr sz="1500" b="0" i="0" dirty="0">
              <a:solidFill>
                <a:schemeClr val="accent1"/>
              </a:solidFill>
              <a:latin typeface="AvenirNext LT Com Regular" panose="020B0503020202020204" pitchFamily="34" charset="0"/>
            </a:endParaRPr>
          </a:p>
        </p:txBody>
      </p:sp>
      <p:sp>
        <p:nvSpPr>
          <p:cNvPr id="162" name="Title Text"/>
          <p:cNvSpPr txBox="1">
            <a:spLocks noGrp="1"/>
          </p:cNvSpPr>
          <p:nvPr>
            <p:ph type="title"/>
          </p:nvPr>
        </p:nvSpPr>
        <p:spPr>
          <a:xfrm>
            <a:off x="3956669" y="1350198"/>
            <a:ext cx="3953844" cy="1651913"/>
          </a:xfrm>
          <a:prstGeom prst="rect">
            <a:avLst/>
          </a:prstGeom>
        </p:spPr>
        <p:txBody>
          <a:bodyPr anchor="t"/>
          <a:lstStyle>
            <a:lvl1pPr>
              <a:defRPr sz="4400" spc="-36">
                <a:solidFill>
                  <a:schemeClr val="accent1"/>
                </a:solidFill>
                <a:latin typeface="AvenirNext LT Com Regular" panose="020B0503020202020204" pitchFamily="34" charset="0"/>
              </a:defRPr>
            </a:lvl1pPr>
          </a:lstStyle>
          <a:p>
            <a:r>
              <a:rPr lang="en-US" dirty="0"/>
              <a:t>Click to edit Master title style</a:t>
            </a:r>
            <a:endParaRPr dirty="0"/>
          </a:p>
        </p:txBody>
      </p:sp>
      <p:sp>
        <p:nvSpPr>
          <p:cNvPr id="163" name="Slide Number"/>
          <p:cNvSpPr txBox="1">
            <a:spLocks noGrp="1"/>
          </p:cNvSpPr>
          <p:nvPr>
            <p:ph type="sldNum" sz="quarter" idx="2"/>
          </p:nvPr>
        </p:nvSpPr>
        <p:spPr>
          <a:xfrm>
            <a:off x="8181643" y="6400801"/>
            <a:ext cx="533735" cy="126509"/>
          </a:xfrm>
          <a:prstGeom prst="rect">
            <a:avLst/>
          </a:prstGeom>
        </p:spPr>
        <p:txBody>
          <a:bodyPr/>
          <a:lstStyle>
            <a:lvl1pPr>
              <a:defRPr b="0" i="0">
                <a:solidFill>
                  <a:srgbClr val="FFFFFF"/>
                </a:solidFill>
                <a:latin typeface="AvenirNext LT Com Regular" panose="020B0503020202020204" pitchFamily="34" charset="0"/>
              </a:defRPr>
            </a:lvl1pPr>
          </a:lstStyle>
          <a:p>
            <a:fld id="{86CB4B4D-7CA3-9044-876B-883B54F8677D}" type="slidenum">
              <a:rPr lang="en-US" smtClean="0"/>
              <a:pPr/>
              <a:t>‹#›</a:t>
            </a:fld>
            <a:endParaRPr lang="en-US" dirty="0"/>
          </a:p>
        </p:txBody>
      </p:sp>
      <p:sp>
        <p:nvSpPr>
          <p:cNvPr id="164" name="Subtitle"/>
          <p:cNvSpPr>
            <a:spLocks noGrp="1"/>
          </p:cNvSpPr>
          <p:nvPr>
            <p:ph type="body" sz="quarter" idx="13"/>
          </p:nvPr>
        </p:nvSpPr>
        <p:spPr>
          <a:xfrm>
            <a:off x="3956669" y="4900019"/>
            <a:ext cx="2549438" cy="540527"/>
          </a:xfrm>
          <a:prstGeom prst="rect">
            <a:avLst/>
          </a:prstGeom>
        </p:spPr>
        <p:txBody>
          <a:bodyPr anchor="b" anchorCtr="0">
            <a:noAutofit/>
          </a:bodyPr>
          <a:lstStyle>
            <a:lvl1pPr marL="0" indent="0">
              <a:lnSpc>
                <a:spcPct val="100000"/>
              </a:lnSpc>
              <a:spcBef>
                <a:spcPts val="0"/>
              </a:spcBef>
              <a:buFontTx/>
              <a:buNone/>
              <a:tabLst>
                <a:tab pos="476250" algn="l"/>
              </a:tabLst>
              <a:defRPr sz="1800" b="1">
                <a:solidFill>
                  <a:schemeClr val="accent1"/>
                </a:solidFill>
                <a:latin typeface="AvenirNext LT Com Regular" panose="020B0503020202020204" pitchFamily="34" charset="0"/>
                <a:ea typeface="+mn-ea"/>
                <a:cs typeface="+mn-cs"/>
                <a:sym typeface="Avenir Next LT Com Demi"/>
              </a:defRPr>
            </a:lvl1pPr>
          </a:lstStyle>
          <a:p>
            <a:pPr lvl="0"/>
            <a:r>
              <a:rPr lang="en-US" dirty="0"/>
              <a:t>Click to edit Master text styles</a:t>
            </a:r>
          </a:p>
        </p:txBody>
      </p:sp>
      <p:pic>
        <p:nvPicPr>
          <p:cNvPr id="16" name="Picture 15"/>
          <p:cNvPicPr>
            <a:picLocks noChangeAspect="1"/>
          </p:cNvPicPr>
          <p:nvPr userDrawn="1"/>
        </p:nvPicPr>
        <p:blipFill rotWithShape="1">
          <a:blip r:embed="rId2" cstate="print">
            <a:extLst>
              <a:ext uri="{28A0092B-C50C-407E-A947-70E740481C1C}">
                <a14:useLocalDpi xmlns:a14="http://schemas.microsoft.com/office/drawing/2010/main" val="0"/>
              </a:ext>
            </a:extLst>
          </a:blip>
          <a:srcRect r="58396"/>
          <a:stretch/>
        </p:blipFill>
        <p:spPr>
          <a:xfrm>
            <a:off x="432646" y="246888"/>
            <a:ext cx="932057" cy="862586"/>
          </a:xfrm>
          <a:prstGeom prst="rect">
            <a:avLst/>
          </a:prstGeom>
        </p:spPr>
      </p:pic>
    </p:spTree>
    <p:extLst>
      <p:ext uri="{BB962C8B-B14F-4D97-AF65-F5344CB8AC3E}">
        <p14:creationId xmlns:p14="http://schemas.microsoft.com/office/powerpoint/2010/main" val="707095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8624" y="301752"/>
            <a:ext cx="8286155" cy="693420"/>
          </a:xfrm>
        </p:spPr>
        <p:txBody>
          <a:bodyPr/>
          <a:lstStyle>
            <a:lvl1pPr>
              <a:defRPr>
                <a:latin typeface="Arial" panose="020B0604020202020204" pitchFamily="34" charset="0"/>
                <a:cs typeface="Arial" panose="020B0604020202020204" pitchFamily="34" charset="0"/>
              </a:defRPr>
            </a:lvl1pPr>
          </a:lstStyle>
          <a:p>
            <a:r>
              <a:rPr lang="en-US" dirty="0"/>
              <a:t>Title text</a:t>
            </a:r>
          </a:p>
        </p:txBody>
      </p:sp>
      <p:sp>
        <p:nvSpPr>
          <p:cNvPr id="3" name="Footer Placeholder 2"/>
          <p:cNvSpPr>
            <a:spLocks noGrp="1"/>
          </p:cNvSpPr>
          <p:nvPr>
            <p:ph type="ftr" sz="quarter" idx="10"/>
          </p:nvPr>
        </p:nvSpPr>
        <p:spPr>
          <a:xfrm>
            <a:off x="428624" y="5863392"/>
            <a:ext cx="8233816" cy="323634"/>
          </a:xfrm>
        </p:spPr>
        <p:txBody>
          <a:bodyPr/>
          <a:lstStyle>
            <a:lvl1pPr>
              <a:defRPr>
                <a:latin typeface="Arial" panose="020B0604020202020204" pitchFamily="34" charset="0"/>
                <a:cs typeface="Arial" panose="020B0604020202020204" pitchFamily="34" charset="0"/>
              </a:defRPr>
            </a:lvl1pPr>
          </a:lstStyle>
          <a:p>
            <a:pPr hangingPunct="1">
              <a:lnSpc>
                <a:spcPts val="900"/>
              </a:lnSpc>
            </a:pPr>
            <a:endParaRPr lang="en-US"/>
          </a:p>
        </p:txBody>
      </p:sp>
      <p:sp>
        <p:nvSpPr>
          <p:cNvPr id="4" name="Slide Number Placeholder 3"/>
          <p:cNvSpPr>
            <a:spLocks noGrp="1"/>
          </p:cNvSpPr>
          <p:nvPr>
            <p:ph type="sldNum" sz="quarter" idx="11"/>
          </p:nvPr>
        </p:nvSpPr>
        <p:spPr/>
        <p:txBody>
          <a:bodyPr/>
          <a:lstStyle>
            <a:lvl1pPr>
              <a:defRPr b="0" i="0">
                <a:latin typeface="AvenirNext LT Com Regular" panose="020B0503020202020204" pitchFamily="34" charset="0"/>
              </a:defRPr>
            </a:lvl1pPr>
          </a:lstStyle>
          <a:p>
            <a:pPr>
              <a:lnSpc>
                <a:spcPct val="110000"/>
              </a:lnSpc>
              <a:spcBef>
                <a:spcPts val="1200"/>
              </a:spcBef>
            </a:pPr>
            <a:fld id="{E7EAAAD9-0290-4B18-BB88-53F9186669ED}" type="slidenum">
              <a:rPr lang="en-US" smtClean="0"/>
              <a:pPr>
                <a:lnSpc>
                  <a:spcPct val="110000"/>
                </a:lnSpc>
                <a:spcBef>
                  <a:spcPts val="1200"/>
                </a:spcBef>
              </a:pPr>
              <a:t>‹#›</a:t>
            </a:fld>
            <a:endParaRPr lang="en-US" dirty="0"/>
          </a:p>
        </p:txBody>
      </p:sp>
      <p:sp>
        <p:nvSpPr>
          <p:cNvPr id="16" name="Text Placeholder 15"/>
          <p:cNvSpPr>
            <a:spLocks noGrp="1"/>
          </p:cNvSpPr>
          <p:nvPr>
            <p:ph type="body" sz="quarter" idx="15" hasCustomPrompt="1"/>
          </p:nvPr>
        </p:nvSpPr>
        <p:spPr>
          <a:xfrm>
            <a:off x="428623" y="1051560"/>
            <a:ext cx="8286706" cy="667512"/>
          </a:xfrm>
          <a:ln w="12700">
            <a:miter lim="400000"/>
          </a:ln>
        </p:spPr>
        <p:txBody>
          <a:bodyPr lIns="0" tIns="0" rIns="0" bIns="0">
            <a:noAutofit/>
          </a:bodyPr>
          <a:lstStyle>
            <a:lvl1pPr>
              <a:defRPr lang="en-US" sz="1800" b="1" smtClean="0">
                <a:solidFill>
                  <a:schemeClr val="accent1"/>
                </a:solidFill>
                <a:latin typeface="Arial" panose="020B0604020202020204" pitchFamily="34" charset="0"/>
                <a:ea typeface="+mn-ea"/>
                <a:cs typeface="Arial" panose="020B0604020202020204" pitchFamily="34" charset="0"/>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Tree>
    <p:extLst>
      <p:ext uri="{BB962C8B-B14F-4D97-AF65-F5344CB8AC3E}">
        <p14:creationId xmlns:p14="http://schemas.microsoft.com/office/powerpoint/2010/main" val="3397666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Section Divider Sapphire">
    <p:bg>
      <p:bgPr>
        <a:solidFill>
          <a:schemeClr val="accent1"/>
        </a:solidFill>
        <a:effectLst/>
      </p:bgPr>
    </p:bg>
    <p:spTree>
      <p:nvGrpSpPr>
        <p:cNvPr id="1" name=""/>
        <p:cNvGrpSpPr/>
        <p:nvPr/>
      </p:nvGrpSpPr>
      <p:grpSpPr>
        <a:xfrm>
          <a:off x="0" y="0"/>
          <a:ext cx="0" cy="0"/>
          <a:chOff x="0" y="0"/>
          <a:chExt cx="0" cy="0"/>
        </a:xfrm>
      </p:grpSpPr>
      <p:sp>
        <p:nvSpPr>
          <p:cNvPr id="432" name="Title Text"/>
          <p:cNvSpPr txBox="1">
            <a:spLocks noGrp="1"/>
          </p:cNvSpPr>
          <p:nvPr>
            <p:ph type="title"/>
          </p:nvPr>
        </p:nvSpPr>
        <p:spPr>
          <a:xfrm>
            <a:off x="428625" y="1683123"/>
            <a:ext cx="7048119" cy="2856245"/>
          </a:xfrm>
          <a:prstGeom prst="rect">
            <a:avLst/>
          </a:prstGeom>
        </p:spPr>
        <p:txBody>
          <a:bodyPr anchor="t"/>
          <a:lstStyle>
            <a:lvl1pPr>
              <a:lnSpc>
                <a:spcPct val="90000"/>
              </a:lnSpc>
              <a:defRPr sz="6000" spc="-72">
                <a:solidFill>
                  <a:srgbClr val="FFFFFF"/>
                </a:solidFill>
                <a:latin typeface="AvenirNext LT Com Regular" panose="020B0503020202020204" pitchFamily="34" charset="0"/>
              </a:defRPr>
            </a:lvl1pPr>
          </a:lstStyle>
          <a:p>
            <a:r>
              <a:rPr lang="en-US"/>
              <a:t>Click to edit Master title style</a:t>
            </a:r>
            <a:endParaRPr dirty="0"/>
          </a:p>
        </p:txBody>
      </p:sp>
      <p:sp>
        <p:nvSpPr>
          <p:cNvPr id="433" name="Slide Number"/>
          <p:cNvSpPr txBox="1">
            <a:spLocks noGrp="1"/>
          </p:cNvSpPr>
          <p:nvPr>
            <p:ph type="sldNum" sz="quarter" idx="2"/>
          </p:nvPr>
        </p:nvSpPr>
        <p:spPr>
          <a:xfrm>
            <a:off x="8181643" y="6400801"/>
            <a:ext cx="533735" cy="126509"/>
          </a:xfrm>
          <a:prstGeom prst="rect">
            <a:avLst/>
          </a:prstGeom>
        </p:spPr>
        <p:txBody>
          <a:bodyPr/>
          <a:lstStyle>
            <a:lvl1pPr>
              <a:defRPr b="0" i="0">
                <a:solidFill>
                  <a:srgbClr val="FFFFFF"/>
                </a:solidFill>
                <a:latin typeface="AvenirNext LT Com Regular" panose="020B0503020202020204" pitchFamily="34" charset="0"/>
              </a:defRPr>
            </a:lvl1pPr>
          </a:lstStyle>
          <a:p>
            <a:fld id="{86CB4B4D-7CA3-9044-876B-883B54F8677D}" type="slidenum">
              <a:rPr lang="en-US" smtClean="0"/>
              <a:pPr/>
              <a:t>‹#›</a:t>
            </a:fld>
            <a:endParaRPr lang="en-US" dirty="0"/>
          </a:p>
        </p:txBody>
      </p:sp>
      <p:sp>
        <p:nvSpPr>
          <p:cNvPr id="438" name="Subtitle"/>
          <p:cNvSpPr>
            <a:spLocks noGrp="1"/>
          </p:cNvSpPr>
          <p:nvPr>
            <p:ph type="body" sz="quarter" idx="14"/>
          </p:nvPr>
        </p:nvSpPr>
        <p:spPr>
          <a:xfrm>
            <a:off x="428625" y="4418887"/>
            <a:ext cx="7048119" cy="1327864"/>
          </a:xfrm>
          <a:prstGeom prst="rect">
            <a:avLst/>
          </a:prstGeom>
        </p:spPr>
        <p:txBody>
          <a:bodyPr>
            <a:noAutofit/>
          </a:bodyPr>
          <a:lstStyle>
            <a:lvl1pPr marL="0" indent="0">
              <a:lnSpc>
                <a:spcPct val="100000"/>
              </a:lnSpc>
              <a:spcBef>
                <a:spcPts val="0"/>
              </a:spcBef>
              <a:buNone/>
              <a:tabLst>
                <a:tab pos="476250" algn="l"/>
              </a:tabLst>
              <a:defRPr sz="2500" b="1" spc="-30">
                <a:solidFill>
                  <a:srgbClr val="FFFFFF">
                    <a:alpha val="75000"/>
                  </a:srgbClr>
                </a:solidFill>
                <a:latin typeface="AvenirNext LT Com Regular" panose="020B0503020202020204" pitchFamily="34" charset="0"/>
                <a:ea typeface="+mn-ea"/>
                <a:cs typeface="+mn-cs"/>
                <a:sym typeface="Avenir Next LT Com Demi"/>
              </a:defRPr>
            </a:lvl1pPr>
          </a:lstStyle>
          <a:p>
            <a:pPr lvl="0"/>
            <a:r>
              <a:rPr lang="en-US"/>
              <a:t>Click to edit Master text styles</a:t>
            </a:r>
          </a:p>
        </p:txBody>
      </p:sp>
      <p:sp>
        <p:nvSpPr>
          <p:cNvPr id="7" name="Footer Placeholder 2"/>
          <p:cNvSpPr>
            <a:spLocks noGrp="1"/>
          </p:cNvSpPr>
          <p:nvPr>
            <p:ph type="ftr" sz="quarter" idx="10"/>
          </p:nvPr>
        </p:nvSpPr>
        <p:spPr>
          <a:xfrm>
            <a:off x="428623" y="5833872"/>
            <a:ext cx="7048121" cy="440275"/>
          </a:xfrm>
        </p:spPr>
        <p:txBody>
          <a:bodyPr/>
          <a:lstStyle>
            <a:lvl1pPr>
              <a:defRPr>
                <a:solidFill>
                  <a:srgbClr val="BFD7E7"/>
                </a:solidFill>
                <a:latin typeface="AvenirNext LT Com Regular" panose="020B0503020202020204" pitchFamily="34" charset="0"/>
              </a:defRPr>
            </a:lvl1pPr>
          </a:lstStyle>
          <a:p>
            <a:pPr hangingPunct="1">
              <a:lnSpc>
                <a:spcPts val="900"/>
              </a:lnSpc>
            </a:pPr>
            <a:endParaRPr lang="en-US" dirty="0"/>
          </a:p>
        </p:txBody>
      </p:sp>
      <p:sp>
        <p:nvSpPr>
          <p:cNvPr id="8" name="For financial professionals only. Not for use with the public."/>
          <p:cNvSpPr txBox="1"/>
          <p:nvPr userDrawn="1"/>
        </p:nvSpPr>
        <p:spPr>
          <a:xfrm>
            <a:off x="428626" y="6532791"/>
            <a:ext cx="3474720" cy="12650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b" anchorCtr="0">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lvl="0" algn="l">
              <a:defRPr sz="800">
                <a:solidFill>
                  <a:srgbClr val="7D726D"/>
                </a:solidFill>
                <a:latin typeface="+mn-lt"/>
              </a:defRPr>
            </a:lvl1pPr>
          </a:lstStyle>
          <a:p>
            <a:pPr lvl="0"/>
            <a:r>
              <a:rPr lang="en-US" sz="800" b="0" i="0" dirty="0">
                <a:solidFill>
                  <a:schemeClr val="bg1"/>
                </a:solidFill>
                <a:latin typeface="AvenirNext LT Com Regular" panose="020B0503020202020204" pitchFamily="34" charset="0"/>
              </a:rPr>
              <a:t>For financial professionals only. Not for use with the public.</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Divider Turquoise">
    <p:bg>
      <p:bgPr>
        <a:solidFill>
          <a:schemeClr val="accent3"/>
        </a:solidFill>
        <a:effectLst/>
      </p:bgPr>
    </p:bg>
    <p:spTree>
      <p:nvGrpSpPr>
        <p:cNvPr id="1" name=""/>
        <p:cNvGrpSpPr/>
        <p:nvPr/>
      </p:nvGrpSpPr>
      <p:grpSpPr>
        <a:xfrm>
          <a:off x="0" y="0"/>
          <a:ext cx="0" cy="0"/>
          <a:chOff x="0" y="0"/>
          <a:chExt cx="0" cy="0"/>
        </a:xfrm>
      </p:grpSpPr>
      <p:sp>
        <p:nvSpPr>
          <p:cNvPr id="432" name="Title Text"/>
          <p:cNvSpPr txBox="1">
            <a:spLocks noGrp="1"/>
          </p:cNvSpPr>
          <p:nvPr>
            <p:ph type="title"/>
          </p:nvPr>
        </p:nvSpPr>
        <p:spPr>
          <a:xfrm>
            <a:off x="428625" y="1683123"/>
            <a:ext cx="7048119" cy="2856245"/>
          </a:xfrm>
          <a:prstGeom prst="rect">
            <a:avLst/>
          </a:prstGeom>
        </p:spPr>
        <p:txBody>
          <a:bodyPr anchor="t"/>
          <a:lstStyle>
            <a:lvl1pPr>
              <a:lnSpc>
                <a:spcPct val="90000"/>
              </a:lnSpc>
              <a:defRPr sz="6000" spc="-72">
                <a:solidFill>
                  <a:srgbClr val="FFFFFF"/>
                </a:solidFill>
                <a:latin typeface="AvenirNext LT Com Regular" panose="020B0503020202020204" pitchFamily="34" charset="0"/>
              </a:defRPr>
            </a:lvl1pPr>
          </a:lstStyle>
          <a:p>
            <a:r>
              <a:rPr lang="en-US"/>
              <a:t>Click to edit Master title style</a:t>
            </a:r>
            <a:endParaRPr dirty="0"/>
          </a:p>
        </p:txBody>
      </p:sp>
      <p:sp>
        <p:nvSpPr>
          <p:cNvPr id="433" name="Slide Number"/>
          <p:cNvSpPr txBox="1">
            <a:spLocks noGrp="1"/>
          </p:cNvSpPr>
          <p:nvPr>
            <p:ph type="sldNum" sz="quarter" idx="2"/>
          </p:nvPr>
        </p:nvSpPr>
        <p:spPr>
          <a:xfrm>
            <a:off x="8181643" y="6400801"/>
            <a:ext cx="533735" cy="126509"/>
          </a:xfrm>
          <a:prstGeom prst="rect">
            <a:avLst/>
          </a:prstGeom>
        </p:spPr>
        <p:txBody>
          <a:bodyPr/>
          <a:lstStyle>
            <a:lvl1pPr>
              <a:defRPr b="0" i="0">
                <a:solidFill>
                  <a:srgbClr val="FFFFFF"/>
                </a:solidFill>
                <a:latin typeface="AvenirNext LT Com Regular" panose="020B0503020202020204" pitchFamily="34" charset="0"/>
              </a:defRPr>
            </a:lvl1pPr>
          </a:lstStyle>
          <a:p>
            <a:fld id="{86CB4B4D-7CA3-9044-876B-883B54F8677D}" type="slidenum">
              <a:rPr lang="en-US" smtClean="0"/>
              <a:pPr/>
              <a:t>‹#›</a:t>
            </a:fld>
            <a:endParaRPr lang="en-US" dirty="0"/>
          </a:p>
        </p:txBody>
      </p:sp>
      <p:sp>
        <p:nvSpPr>
          <p:cNvPr id="435" name="© The Capital Group Companies, Inc."/>
          <p:cNvSpPr txBox="1"/>
          <p:nvPr/>
        </p:nvSpPr>
        <p:spPr>
          <a:xfrm>
            <a:off x="428626" y="6400710"/>
            <a:ext cx="1699183" cy="126509"/>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b="0" i="0" dirty="0">
                <a:solidFill>
                  <a:srgbClr val="BFD7E7"/>
                </a:solidFill>
                <a:latin typeface="AvenirNext LT Com Regular" panose="020B0503020202020204" pitchFamily="34" charset="0"/>
              </a:rPr>
              <a:t>© Capital Group. All rights reserved.</a:t>
            </a:r>
            <a:endParaRPr sz="800" b="0" i="0" dirty="0">
              <a:solidFill>
                <a:srgbClr val="BFD7E7"/>
              </a:solidFill>
              <a:latin typeface="AvenirNext LT Com Regular" panose="020B0503020202020204" pitchFamily="34" charset="0"/>
            </a:endParaRPr>
          </a:p>
        </p:txBody>
      </p:sp>
      <p:sp>
        <p:nvSpPr>
          <p:cNvPr id="436" name="For financial professionals only. Not for use with the public."/>
          <p:cNvSpPr txBox="1"/>
          <p:nvPr/>
        </p:nvSpPr>
        <p:spPr>
          <a:xfrm>
            <a:off x="428626" y="6532790"/>
            <a:ext cx="974626" cy="126509"/>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b="0" i="0" dirty="0">
                <a:latin typeface="AvenirNext LT Com Regular" panose="020B0503020202020204" pitchFamily="34" charset="0"/>
              </a:rPr>
              <a:t>For internal use only.</a:t>
            </a:r>
            <a:endParaRPr sz="800" b="0" i="0" dirty="0">
              <a:latin typeface="AvenirNext LT Com Regular" panose="020B0503020202020204" pitchFamily="34" charset="0"/>
            </a:endParaRPr>
          </a:p>
        </p:txBody>
      </p:sp>
      <p:sp>
        <p:nvSpPr>
          <p:cNvPr id="438" name="Subtitle"/>
          <p:cNvSpPr>
            <a:spLocks noGrp="1"/>
          </p:cNvSpPr>
          <p:nvPr>
            <p:ph type="body" sz="quarter" idx="14"/>
          </p:nvPr>
        </p:nvSpPr>
        <p:spPr>
          <a:xfrm>
            <a:off x="428625" y="4418887"/>
            <a:ext cx="7048119" cy="1327864"/>
          </a:xfrm>
          <a:prstGeom prst="rect">
            <a:avLst/>
          </a:prstGeom>
        </p:spPr>
        <p:txBody>
          <a:bodyPr>
            <a:noAutofit/>
          </a:bodyPr>
          <a:lstStyle>
            <a:lvl1pPr marL="0" indent="0">
              <a:lnSpc>
                <a:spcPct val="100000"/>
              </a:lnSpc>
              <a:spcBef>
                <a:spcPts val="0"/>
              </a:spcBef>
              <a:buNone/>
              <a:tabLst>
                <a:tab pos="476250" algn="l"/>
              </a:tabLst>
              <a:defRPr sz="2500" b="1" spc="-30">
                <a:solidFill>
                  <a:srgbClr val="FFFFFF">
                    <a:alpha val="75000"/>
                  </a:srgbClr>
                </a:solidFill>
                <a:latin typeface="AvenirNext LT Com Regular" panose="020B0503020202020204" pitchFamily="34" charset="0"/>
                <a:ea typeface="+mn-ea"/>
                <a:cs typeface="+mn-cs"/>
                <a:sym typeface="Avenir Next LT Com Demi"/>
              </a:defRPr>
            </a:lvl1pPr>
          </a:lstStyle>
          <a:p>
            <a:pPr lvl="0"/>
            <a:r>
              <a:rPr lang="en-US"/>
              <a:t>Click to edit Master text styles</a:t>
            </a:r>
          </a:p>
        </p:txBody>
      </p:sp>
      <p:sp>
        <p:nvSpPr>
          <p:cNvPr id="7" name="Footer Placeholder 2"/>
          <p:cNvSpPr>
            <a:spLocks noGrp="1"/>
          </p:cNvSpPr>
          <p:nvPr>
            <p:ph type="ftr" sz="quarter" idx="10"/>
          </p:nvPr>
        </p:nvSpPr>
        <p:spPr>
          <a:xfrm>
            <a:off x="428623" y="5746752"/>
            <a:ext cx="7048121" cy="440275"/>
          </a:xfrm>
        </p:spPr>
        <p:txBody>
          <a:bodyPr/>
          <a:lstStyle>
            <a:lvl1pPr>
              <a:defRPr>
                <a:solidFill>
                  <a:srgbClr val="BFD7E7"/>
                </a:solidFill>
                <a:latin typeface="AvenirNext LT Com Regular" panose="020B0503020202020204" pitchFamily="34" charset="0"/>
              </a:defRPr>
            </a:lvl1pPr>
          </a:lstStyle>
          <a:p>
            <a:pPr hangingPunct="1">
              <a:lnSpc>
                <a:spcPts val="900"/>
              </a:lnSpc>
            </a:pPr>
            <a:endParaRPr lang="en-US"/>
          </a:p>
        </p:txBody>
      </p:sp>
    </p:spTree>
    <p:extLst>
      <p:ext uri="{BB962C8B-B14F-4D97-AF65-F5344CB8AC3E}">
        <p14:creationId xmlns:p14="http://schemas.microsoft.com/office/powerpoint/2010/main" val="125544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GAF Title No Aperture">
    <p:bg>
      <p:bgPr>
        <a:solidFill>
          <a:schemeClr val="accent1"/>
        </a:solidFill>
        <a:effectLst/>
      </p:bgPr>
    </p:bg>
    <p:spTree>
      <p:nvGrpSpPr>
        <p:cNvPr id="1" name=""/>
        <p:cNvGrpSpPr/>
        <p:nvPr/>
      </p:nvGrpSpPr>
      <p:grpSpPr>
        <a:xfrm>
          <a:off x="0" y="0"/>
          <a:ext cx="0" cy="0"/>
          <a:chOff x="0" y="0"/>
          <a:chExt cx="0" cy="0"/>
        </a:xfrm>
      </p:grpSpPr>
      <p:sp>
        <p:nvSpPr>
          <p:cNvPr id="10" name="Rectangle"/>
          <p:cNvSpPr/>
          <p:nvPr userDrawn="1"/>
        </p:nvSpPr>
        <p:spPr>
          <a:xfrm>
            <a:off x="0" y="2"/>
            <a:ext cx="9144001" cy="1335024"/>
          </a:xfrm>
          <a:prstGeom prst="rect">
            <a:avLst/>
          </a:prstGeom>
          <a:solidFill>
            <a:srgbClr val="FFFFFF"/>
          </a:solidFill>
          <a:ln w="12700">
            <a:miter lim="400000"/>
          </a:ln>
        </p:spPr>
        <p:txBody>
          <a:bodyPr lIns="19050" tIns="19050" rIns="19050" bIns="19050" anchor="ctr"/>
          <a:lstStyle/>
          <a:p>
            <a:pPr>
              <a:defRPr sz="3000">
                <a:solidFill>
                  <a:srgbClr val="FFFFFF"/>
                </a:solidFill>
                <a:effectLst>
                  <a:outerShdw blurRad="38100" dist="12700" dir="5400000" rotWithShape="0">
                    <a:srgbClr val="000000">
                      <a:alpha val="50000"/>
                    </a:srgbClr>
                  </a:outerShdw>
                </a:effectLst>
              </a:defRPr>
            </a:pPr>
            <a:endParaRPr sz="1500" b="0" i="0" dirty="0">
              <a:latin typeface="AvenirNext LT Com Regular" panose="020B0503020202020204" pitchFamily="34" charset="0"/>
            </a:endParaRPr>
          </a:p>
        </p:txBody>
      </p:sp>
      <p:sp>
        <p:nvSpPr>
          <p:cNvPr id="119" name="Title Text"/>
          <p:cNvSpPr txBox="1">
            <a:spLocks noGrp="1"/>
          </p:cNvSpPr>
          <p:nvPr>
            <p:ph type="title"/>
          </p:nvPr>
        </p:nvSpPr>
        <p:spPr>
          <a:xfrm>
            <a:off x="428625" y="1673352"/>
            <a:ext cx="5466230" cy="1527252"/>
          </a:xfrm>
          <a:prstGeom prst="rect">
            <a:avLst/>
          </a:prstGeom>
        </p:spPr>
        <p:txBody>
          <a:bodyPr/>
          <a:lstStyle>
            <a:lvl1pPr>
              <a:lnSpc>
                <a:spcPct val="100000"/>
              </a:lnSpc>
              <a:spcAft>
                <a:spcPts val="0"/>
              </a:spcAft>
              <a:defRPr sz="4800">
                <a:solidFill>
                  <a:srgbClr val="FFFFFF"/>
                </a:solidFill>
                <a:latin typeface="AvenirNext LT Com Regular" panose="020B0503020202020204" pitchFamily="34" charset="0"/>
              </a:defRPr>
            </a:lvl1pPr>
          </a:lstStyle>
          <a:p>
            <a:r>
              <a:rPr lang="en-US" dirty="0"/>
              <a:t>Click to edit Master title style</a:t>
            </a:r>
            <a:endParaRPr dirty="0"/>
          </a:p>
        </p:txBody>
      </p:sp>
      <p:sp>
        <p:nvSpPr>
          <p:cNvPr id="121" name="Subtitle"/>
          <p:cNvSpPr>
            <a:spLocks noGrp="1"/>
          </p:cNvSpPr>
          <p:nvPr>
            <p:ph type="body" sz="quarter" idx="13"/>
          </p:nvPr>
        </p:nvSpPr>
        <p:spPr>
          <a:xfrm>
            <a:off x="428625" y="3657600"/>
            <a:ext cx="5466230" cy="2088661"/>
          </a:xfrm>
          <a:prstGeom prst="rect">
            <a:avLst/>
          </a:prstGeom>
        </p:spPr>
        <p:txBody>
          <a:bodyPr>
            <a:noAutofit/>
          </a:bodyPr>
          <a:lstStyle>
            <a:lvl1pPr marL="0" indent="0">
              <a:lnSpc>
                <a:spcPct val="100000"/>
              </a:lnSpc>
              <a:spcBef>
                <a:spcPts val="0"/>
              </a:spcBef>
              <a:spcAft>
                <a:spcPts val="0"/>
              </a:spcAft>
              <a:buNone/>
              <a:tabLst>
                <a:tab pos="476250" algn="l"/>
              </a:tabLst>
              <a:defRPr sz="3000" b="1" spc="-30">
                <a:solidFill>
                  <a:srgbClr val="FFFFFF">
                    <a:alpha val="75000"/>
                  </a:srgbClr>
                </a:solidFill>
                <a:latin typeface="AvenirNext LT Com Regular" panose="020B0503020202020204" pitchFamily="34" charset="0"/>
                <a:ea typeface="+mn-ea"/>
                <a:cs typeface="+mn-cs"/>
                <a:sym typeface="Avenir Next LT Com Demi"/>
              </a:defRPr>
            </a:lvl1pPr>
          </a:lstStyle>
          <a:p>
            <a:pPr lvl="0"/>
            <a:r>
              <a:rPr lang="en-US" dirty="0"/>
              <a:t>Click to edit Master text styles</a:t>
            </a:r>
          </a:p>
        </p:txBody>
      </p:sp>
      <p:sp>
        <p:nvSpPr>
          <p:cNvPr id="11" name="For financial professionals only. Not for use with the public."/>
          <p:cNvSpPr txBox="1"/>
          <p:nvPr userDrawn="1"/>
        </p:nvSpPr>
        <p:spPr>
          <a:xfrm>
            <a:off x="428626" y="6532790"/>
            <a:ext cx="974626" cy="126509"/>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b="0" i="0" dirty="0">
                <a:latin typeface="AvenirNext LT Com Regular" panose="020B0503020202020204" pitchFamily="34" charset="0"/>
              </a:rPr>
              <a:t>For internal use only.</a:t>
            </a:r>
            <a:endParaRPr sz="800" b="0" i="0" dirty="0">
              <a:latin typeface="AvenirNext LT Com Regular" panose="020B0503020202020204" pitchFamily="34" charset="0"/>
            </a:endParaRPr>
          </a:p>
        </p:txBody>
      </p:sp>
      <p:sp>
        <p:nvSpPr>
          <p:cNvPr id="12" name="© The Capital Group Companies, Inc."/>
          <p:cNvSpPr txBox="1"/>
          <p:nvPr userDrawn="1"/>
        </p:nvSpPr>
        <p:spPr>
          <a:xfrm>
            <a:off x="428625" y="6400710"/>
            <a:ext cx="1987724" cy="126509"/>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b="0" i="0" dirty="0">
                <a:latin typeface="AvenirNext LT Com Regular" panose="020B0503020202020204" pitchFamily="34" charset="0"/>
              </a:rPr>
              <a:t>© 2018 Capital Group. All rights reserved. </a:t>
            </a:r>
            <a:endParaRPr sz="800" b="0" i="0" dirty="0">
              <a:latin typeface="AvenirNext LT Com Regular" panose="020B0503020202020204" pitchFamily="34" charset="0"/>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75093" y="247638"/>
            <a:ext cx="2240285" cy="861086"/>
          </a:xfrm>
          <a:prstGeom prst="rect">
            <a:avLst/>
          </a:prstGeom>
        </p:spPr>
      </p:pic>
    </p:spTree>
    <p:extLst>
      <p:ext uri="{BB962C8B-B14F-4D97-AF65-F5344CB8AC3E}">
        <p14:creationId xmlns:p14="http://schemas.microsoft.com/office/powerpoint/2010/main" val="1197218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reserve="1">
  <p:cSld name="CGAF Title">
    <p:spTree>
      <p:nvGrpSpPr>
        <p:cNvPr id="1" name=""/>
        <p:cNvGrpSpPr/>
        <p:nvPr/>
      </p:nvGrpSpPr>
      <p:grpSpPr>
        <a:xfrm>
          <a:off x="0" y="0"/>
          <a:ext cx="0" cy="0"/>
          <a:chOff x="0" y="0"/>
          <a:chExt cx="0" cy="0"/>
        </a:xfrm>
      </p:grpSpPr>
      <p:sp>
        <p:nvSpPr>
          <p:cNvPr id="41" name="Title Text"/>
          <p:cNvSpPr txBox="1">
            <a:spLocks noGrp="1"/>
          </p:cNvSpPr>
          <p:nvPr>
            <p:ph type="title"/>
          </p:nvPr>
        </p:nvSpPr>
        <p:spPr>
          <a:xfrm>
            <a:off x="428625" y="685800"/>
            <a:ext cx="6170657" cy="2468880"/>
          </a:xfrm>
          <a:prstGeom prst="rect">
            <a:avLst/>
          </a:prstGeom>
        </p:spPr>
        <p:txBody>
          <a:bodyPr/>
          <a:lstStyle>
            <a:lvl1pPr>
              <a:defRPr sz="6000">
                <a:solidFill>
                  <a:schemeClr val="accent1"/>
                </a:solidFill>
                <a:latin typeface="AvenirNext LT Com Regular" panose="020B0503020202020204" pitchFamily="34" charset="0"/>
              </a:defRPr>
            </a:lvl1pPr>
          </a:lstStyle>
          <a:p>
            <a:r>
              <a:rPr lang="en-US"/>
              <a:t>Click to edit Master title style</a:t>
            </a:r>
            <a:endParaRPr dirty="0"/>
          </a:p>
        </p:txBody>
      </p:sp>
      <p:sp>
        <p:nvSpPr>
          <p:cNvPr id="42" name="Slide Number"/>
          <p:cNvSpPr txBox="1">
            <a:spLocks noGrp="1"/>
          </p:cNvSpPr>
          <p:nvPr>
            <p:ph type="sldNum" sz="quarter" idx="2"/>
          </p:nvPr>
        </p:nvSpPr>
        <p:spPr>
          <a:xfrm>
            <a:off x="8181643" y="6400801"/>
            <a:ext cx="533735" cy="126509"/>
          </a:xfrm>
          <a:prstGeom prst="rect">
            <a:avLst/>
          </a:prstGeom>
        </p:spPr>
        <p:txBody>
          <a:bodyPr/>
          <a:lstStyle>
            <a:lvl1pPr>
              <a:defRPr b="0" i="0">
                <a:solidFill>
                  <a:srgbClr val="7D726D"/>
                </a:solidFill>
                <a:latin typeface="AvenirNext LT Com Regular" panose="020B0503020202020204" pitchFamily="34" charset="0"/>
              </a:defRPr>
            </a:lvl1pPr>
          </a:lstStyle>
          <a:p>
            <a:fld id="{86CB4B4D-7CA3-9044-876B-883B54F8677D}" type="slidenum">
              <a:rPr lang="en-US" smtClean="0"/>
              <a:pPr/>
              <a:t>‹#›</a:t>
            </a:fld>
            <a:endParaRPr lang="en-US" dirty="0"/>
          </a:p>
        </p:txBody>
      </p:sp>
      <p:sp>
        <p:nvSpPr>
          <p:cNvPr id="45" name="Subtitle"/>
          <p:cNvSpPr>
            <a:spLocks noGrp="1"/>
          </p:cNvSpPr>
          <p:nvPr>
            <p:ph type="body" sz="half" idx="13"/>
          </p:nvPr>
        </p:nvSpPr>
        <p:spPr>
          <a:xfrm>
            <a:off x="428625" y="3429000"/>
            <a:ext cx="6170657" cy="2362914"/>
          </a:xfrm>
          <a:prstGeom prst="rect">
            <a:avLst/>
          </a:prstGeom>
        </p:spPr>
        <p:txBody>
          <a:bodyPr lIns="38100" tIns="38100" rIns="38100" bIns="38100">
            <a:noAutofit/>
          </a:bodyPr>
          <a:lstStyle>
            <a:lvl1pPr>
              <a:lnSpc>
                <a:spcPct val="100000"/>
              </a:lnSpc>
              <a:spcBef>
                <a:spcPts val="0"/>
              </a:spcBef>
              <a:tabLst>
                <a:tab pos="476250" algn="l"/>
              </a:tabLst>
              <a:defRPr sz="2500" b="1" spc="-30">
                <a:solidFill>
                  <a:schemeClr val="accent1"/>
                </a:solidFill>
                <a:latin typeface="AvenirNext LT Com Regular" panose="020B0503020202020204" pitchFamily="34" charset="0"/>
                <a:ea typeface="+mn-ea"/>
                <a:cs typeface="+mn-cs"/>
                <a:sym typeface="Avenir Next LT Com Demi"/>
              </a:defRPr>
            </a:lvl1pPr>
          </a:lstStyle>
          <a:p>
            <a:pPr lvl="0"/>
            <a:r>
              <a:rPr lang="en-US"/>
              <a:t>Click to edit Master text styles</a:t>
            </a:r>
          </a:p>
        </p:txBody>
      </p:sp>
      <p:sp>
        <p:nvSpPr>
          <p:cNvPr id="12" name="© The Capital Group Companies, Inc."/>
          <p:cNvSpPr txBox="1"/>
          <p:nvPr userDrawn="1"/>
        </p:nvSpPr>
        <p:spPr>
          <a:xfrm>
            <a:off x="428625" y="6400710"/>
            <a:ext cx="1962076" cy="126509"/>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5E5E5E"/>
                </a:solidFill>
              </a:defRPr>
            </a:lvl1pPr>
          </a:lstStyle>
          <a:p>
            <a:r>
              <a:rPr lang="en-US" sz="800" b="0" i="0" dirty="0">
                <a:solidFill>
                  <a:srgbClr val="7D726D"/>
                </a:solidFill>
                <a:latin typeface="AvenirNext LT Com Regular" panose="020B0503020202020204" pitchFamily="34" charset="0"/>
              </a:rPr>
              <a:t>© 2018 Capital Group. All rights reserved.</a:t>
            </a:r>
            <a:endParaRPr sz="800" b="0" i="0" dirty="0">
              <a:solidFill>
                <a:srgbClr val="7D726D"/>
              </a:solidFill>
              <a:latin typeface="AvenirNext LT Com Regular" panose="020B0503020202020204" pitchFamily="34" charset="0"/>
            </a:endParaRPr>
          </a:p>
        </p:txBody>
      </p:sp>
      <p:sp>
        <p:nvSpPr>
          <p:cNvPr id="13" name="For financial professionals only. Not for use with the public."/>
          <p:cNvSpPr txBox="1"/>
          <p:nvPr userDrawn="1"/>
        </p:nvSpPr>
        <p:spPr>
          <a:xfrm>
            <a:off x="428626" y="6532790"/>
            <a:ext cx="974626" cy="126509"/>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5E5E5E"/>
                </a:solidFill>
              </a:defRPr>
            </a:lvl1pPr>
          </a:lstStyle>
          <a:p>
            <a:r>
              <a:rPr lang="en-US" sz="800" b="0" i="0" dirty="0">
                <a:solidFill>
                  <a:srgbClr val="7D726D"/>
                </a:solidFill>
                <a:latin typeface="AvenirNext LT Com Regular" panose="020B0503020202020204" pitchFamily="34" charset="0"/>
              </a:rPr>
              <a:t>For internal use only.</a:t>
            </a:r>
            <a:endParaRPr sz="800" b="0" i="0" dirty="0">
              <a:solidFill>
                <a:srgbClr val="7D726D"/>
              </a:solidFill>
              <a:latin typeface="AvenirNext LT Com Regular" panose="020B0503020202020204" pitchFamily="34" charset="0"/>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75093" y="247638"/>
            <a:ext cx="2240285" cy="861086"/>
          </a:xfrm>
          <a:prstGeom prst="rect">
            <a:avLst/>
          </a:prstGeom>
        </p:spPr>
      </p:pic>
    </p:spTree>
    <p:extLst>
      <p:ext uri="{BB962C8B-B14F-4D97-AF65-F5344CB8AC3E}">
        <p14:creationId xmlns:p14="http://schemas.microsoft.com/office/powerpoint/2010/main" val="1048235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GAF Title Aperture">
    <p:bg>
      <p:bgPr>
        <a:solidFill>
          <a:schemeClr val="accent1"/>
        </a:solidFill>
        <a:effectLst/>
      </p:bgPr>
    </p:bg>
    <p:spTree>
      <p:nvGrpSpPr>
        <p:cNvPr id="1" name=""/>
        <p:cNvGrpSpPr/>
        <p:nvPr/>
      </p:nvGrpSpPr>
      <p:grpSpPr>
        <a:xfrm>
          <a:off x="0" y="0"/>
          <a:ext cx="0" cy="0"/>
          <a:chOff x="0" y="0"/>
          <a:chExt cx="0" cy="0"/>
        </a:xfrm>
      </p:grpSpPr>
      <p:sp>
        <p:nvSpPr>
          <p:cNvPr id="15" name="Rectangle 14"/>
          <p:cNvSpPr>
            <a:spLocks noChangeAspect="1"/>
          </p:cNvSpPr>
          <p:nvPr userDrawn="1"/>
        </p:nvSpPr>
        <p:spPr>
          <a:xfrm>
            <a:off x="3799989" y="1192594"/>
            <a:ext cx="4480560" cy="4480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p:cNvSpPr/>
          <p:nvPr userDrawn="1"/>
        </p:nvSpPr>
        <p:spPr>
          <a:xfrm>
            <a:off x="2551236" y="1096793"/>
            <a:ext cx="5828311" cy="9275144"/>
          </a:xfrm>
          <a:prstGeom prst="rect">
            <a:avLst/>
          </a:prstGeom>
          <a:ln w="190500">
            <a:solidFill>
              <a:srgbClr val="009CDC">
                <a:alpha val="50196"/>
              </a:srgb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b="0" i="0" dirty="0">
              <a:latin typeface="Arial Regular"/>
            </a:endParaRPr>
          </a:p>
        </p:txBody>
      </p:sp>
      <p:sp>
        <p:nvSpPr>
          <p:cNvPr id="12" name="Rectangle"/>
          <p:cNvSpPr/>
          <p:nvPr userDrawn="1"/>
        </p:nvSpPr>
        <p:spPr>
          <a:xfrm>
            <a:off x="3702553" y="-419455"/>
            <a:ext cx="12293941" cy="6185647"/>
          </a:xfrm>
          <a:prstGeom prst="rect">
            <a:avLst/>
          </a:prstGeom>
          <a:ln w="190500">
            <a:solidFill>
              <a:srgbClr val="00AEA9">
                <a:alpha val="50196"/>
              </a:srgb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b="0" i="0" dirty="0">
              <a:latin typeface="Arial Regular"/>
            </a:endParaRPr>
          </a:p>
        </p:txBody>
      </p:sp>
      <p:sp>
        <p:nvSpPr>
          <p:cNvPr id="167" name="Rectangle"/>
          <p:cNvSpPr/>
          <p:nvPr/>
        </p:nvSpPr>
        <p:spPr>
          <a:xfrm>
            <a:off x="0" y="2"/>
            <a:ext cx="2971800" cy="6857998"/>
          </a:xfrm>
          <a:prstGeom prst="rect">
            <a:avLst/>
          </a:prstGeom>
          <a:solidFill>
            <a:srgbClr val="FFFFFF"/>
          </a:solidFill>
          <a:ln w="12700">
            <a:miter lim="400000"/>
          </a:ln>
        </p:spPr>
        <p:txBody>
          <a:bodyPr lIns="19050" tIns="19050" rIns="19050" bIns="19050" anchor="ctr"/>
          <a:lstStyle/>
          <a:p>
            <a:pPr>
              <a:defRPr sz="3000">
                <a:solidFill>
                  <a:srgbClr val="FFFFFF"/>
                </a:solidFill>
                <a:effectLst>
                  <a:outerShdw blurRad="38100" dist="12700" dir="5400000" rotWithShape="0">
                    <a:srgbClr val="000000">
                      <a:alpha val="50000"/>
                    </a:srgbClr>
                  </a:outerShdw>
                </a:effectLst>
              </a:defRPr>
            </a:pPr>
            <a:endParaRPr sz="1500" b="0" i="0" dirty="0">
              <a:solidFill>
                <a:schemeClr val="accent1"/>
              </a:solidFill>
              <a:latin typeface="AvenirNext LT Com Regular" panose="020B0503020202020204" pitchFamily="34" charset="0"/>
            </a:endParaRPr>
          </a:p>
        </p:txBody>
      </p:sp>
      <p:sp>
        <p:nvSpPr>
          <p:cNvPr id="162" name="Title Text"/>
          <p:cNvSpPr txBox="1">
            <a:spLocks noGrp="1"/>
          </p:cNvSpPr>
          <p:nvPr>
            <p:ph type="title"/>
          </p:nvPr>
        </p:nvSpPr>
        <p:spPr>
          <a:xfrm>
            <a:off x="3956669" y="1350198"/>
            <a:ext cx="3953844" cy="1651913"/>
          </a:xfrm>
          <a:prstGeom prst="rect">
            <a:avLst/>
          </a:prstGeom>
        </p:spPr>
        <p:txBody>
          <a:bodyPr anchor="t"/>
          <a:lstStyle>
            <a:lvl1pPr>
              <a:defRPr sz="4400" spc="-36">
                <a:solidFill>
                  <a:schemeClr val="accent1"/>
                </a:solidFill>
                <a:latin typeface="AvenirNext LT Com Regular" panose="020B0503020202020204" pitchFamily="34" charset="0"/>
              </a:defRPr>
            </a:lvl1pPr>
          </a:lstStyle>
          <a:p>
            <a:r>
              <a:rPr lang="en-US"/>
              <a:t>Click to edit Master title style</a:t>
            </a:r>
            <a:endParaRPr dirty="0"/>
          </a:p>
        </p:txBody>
      </p:sp>
      <p:sp>
        <p:nvSpPr>
          <p:cNvPr id="163" name="Slide Number"/>
          <p:cNvSpPr txBox="1">
            <a:spLocks noGrp="1"/>
          </p:cNvSpPr>
          <p:nvPr>
            <p:ph type="sldNum" sz="quarter" idx="2"/>
          </p:nvPr>
        </p:nvSpPr>
        <p:spPr>
          <a:xfrm>
            <a:off x="8181643" y="6400801"/>
            <a:ext cx="533735" cy="126509"/>
          </a:xfrm>
          <a:prstGeom prst="rect">
            <a:avLst/>
          </a:prstGeom>
        </p:spPr>
        <p:txBody>
          <a:bodyPr/>
          <a:lstStyle>
            <a:lvl1pPr>
              <a:defRPr b="0" i="0">
                <a:solidFill>
                  <a:srgbClr val="FFFFFF"/>
                </a:solidFill>
                <a:latin typeface="AvenirNext LT Com Regular" panose="020B0503020202020204" pitchFamily="34" charset="0"/>
              </a:defRPr>
            </a:lvl1pPr>
          </a:lstStyle>
          <a:p>
            <a:fld id="{86CB4B4D-7CA3-9044-876B-883B54F8677D}" type="slidenum">
              <a:rPr lang="en-US" smtClean="0"/>
              <a:pPr/>
              <a:t>‹#›</a:t>
            </a:fld>
            <a:endParaRPr lang="en-US" dirty="0"/>
          </a:p>
        </p:txBody>
      </p:sp>
      <p:sp>
        <p:nvSpPr>
          <p:cNvPr id="164" name="Subtitle"/>
          <p:cNvSpPr>
            <a:spLocks noGrp="1"/>
          </p:cNvSpPr>
          <p:nvPr>
            <p:ph type="body" sz="quarter" idx="13"/>
          </p:nvPr>
        </p:nvSpPr>
        <p:spPr>
          <a:xfrm>
            <a:off x="3956669" y="4900019"/>
            <a:ext cx="2549438" cy="540527"/>
          </a:xfrm>
          <a:prstGeom prst="rect">
            <a:avLst/>
          </a:prstGeom>
        </p:spPr>
        <p:txBody>
          <a:bodyPr anchor="b" anchorCtr="0">
            <a:noAutofit/>
          </a:bodyPr>
          <a:lstStyle>
            <a:lvl1pPr marL="0" indent="0">
              <a:lnSpc>
                <a:spcPct val="100000"/>
              </a:lnSpc>
              <a:spcBef>
                <a:spcPts val="0"/>
              </a:spcBef>
              <a:buFontTx/>
              <a:buNone/>
              <a:tabLst>
                <a:tab pos="476250" algn="l"/>
              </a:tabLst>
              <a:defRPr sz="1800" b="1">
                <a:solidFill>
                  <a:schemeClr val="accent1"/>
                </a:solidFill>
                <a:latin typeface="AvenirNext LT Com Regular" panose="020B0503020202020204" pitchFamily="34" charset="0"/>
                <a:ea typeface="+mn-ea"/>
                <a:cs typeface="+mn-cs"/>
                <a:sym typeface="Avenir Next LT Com Demi"/>
              </a:defRPr>
            </a:lvl1pPr>
          </a:lstStyle>
          <a:p>
            <a:pPr lvl="0"/>
            <a:r>
              <a:rPr lang="en-US"/>
              <a:t>Click to edit Master text styles</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4810" y="247638"/>
            <a:ext cx="2240285" cy="861086"/>
          </a:xfrm>
          <a:prstGeom prst="rect">
            <a:avLst/>
          </a:prstGeom>
        </p:spPr>
      </p:pic>
      <p:sp>
        <p:nvSpPr>
          <p:cNvPr id="14" name="© The Capital Group Companies, Inc."/>
          <p:cNvSpPr txBox="1"/>
          <p:nvPr userDrawn="1"/>
        </p:nvSpPr>
        <p:spPr>
          <a:xfrm>
            <a:off x="428625" y="5380251"/>
            <a:ext cx="1987724" cy="99136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nchor="b" anchorCtr="0">
            <a:noAutofit/>
          </a:bodyPr>
          <a:lstStyle>
            <a:lvl1pPr algn="l">
              <a:lnSpc>
                <a:spcPct val="110000"/>
              </a:lnSpc>
              <a:spcBef>
                <a:spcPts val="1200"/>
              </a:spcBef>
              <a:defRPr sz="1600">
                <a:solidFill>
                  <a:srgbClr val="FFFFFF">
                    <a:alpha val="75000"/>
                  </a:srgbClr>
                </a:solidFill>
              </a:defRPr>
            </a:lvl1pPr>
          </a:lstStyle>
          <a:p>
            <a:endParaRPr lang="en-US" sz="800" b="0" i="0" dirty="0">
              <a:solidFill>
                <a:srgbClr val="7D726D">
                  <a:alpha val="75000"/>
                </a:srgbClr>
              </a:solidFill>
              <a:latin typeface="AvenirNext LT Com Regular" panose="020B0503020202020204" pitchFamily="34" charset="0"/>
            </a:endParaRPr>
          </a:p>
          <a:p>
            <a:r>
              <a:rPr lang="en-US" sz="800" b="0" i="0" dirty="0">
                <a:solidFill>
                  <a:srgbClr val="7D726D">
                    <a:alpha val="75000"/>
                  </a:srgbClr>
                </a:solidFill>
                <a:latin typeface="AvenirNext LT Com Regular" panose="020B0503020202020204" pitchFamily="34" charset="0"/>
              </a:rPr>
              <a:t>© 2018 Capital Group. All rights reserved. </a:t>
            </a:r>
            <a:endParaRPr sz="800" b="0" i="0" dirty="0">
              <a:solidFill>
                <a:srgbClr val="7D726D">
                  <a:alpha val="75000"/>
                </a:srgbClr>
              </a:solidFill>
              <a:latin typeface="AvenirNext LT Com Regular" panose="020B0503020202020204" pitchFamily="34" charset="0"/>
            </a:endParaRPr>
          </a:p>
        </p:txBody>
      </p:sp>
      <p:sp>
        <p:nvSpPr>
          <p:cNvPr id="16" name="For financial professionals only. Not for use with the public."/>
          <p:cNvSpPr txBox="1"/>
          <p:nvPr userDrawn="1"/>
        </p:nvSpPr>
        <p:spPr>
          <a:xfrm>
            <a:off x="428626" y="6378003"/>
            <a:ext cx="1487587" cy="246221"/>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pPr>
              <a:lnSpc>
                <a:spcPct val="100000"/>
              </a:lnSpc>
              <a:spcBef>
                <a:spcPts val="0"/>
              </a:spcBef>
            </a:pPr>
            <a:r>
              <a:rPr lang="en-US" sz="800" b="0" i="0" dirty="0">
                <a:solidFill>
                  <a:srgbClr val="7D726D">
                    <a:alpha val="75000"/>
                  </a:srgbClr>
                </a:solidFill>
                <a:latin typeface="AvenirNext LT Com Regular" panose="020B0503020202020204" pitchFamily="34" charset="0"/>
              </a:rPr>
              <a:t>For financial professionals only. </a:t>
            </a:r>
          </a:p>
          <a:p>
            <a:pPr>
              <a:lnSpc>
                <a:spcPct val="100000"/>
              </a:lnSpc>
              <a:spcBef>
                <a:spcPts val="0"/>
              </a:spcBef>
            </a:pPr>
            <a:r>
              <a:rPr lang="en-US" sz="800" b="0" i="0" dirty="0">
                <a:solidFill>
                  <a:srgbClr val="7D726D">
                    <a:alpha val="75000"/>
                  </a:srgbClr>
                </a:solidFill>
                <a:latin typeface="AvenirNext LT Com Regular" panose="020B0503020202020204" pitchFamily="34" charset="0"/>
              </a:rPr>
              <a:t>Not for use with the public.</a:t>
            </a:r>
          </a:p>
        </p:txBody>
      </p:sp>
    </p:spTree>
    <p:extLst>
      <p:ext uri="{BB962C8B-B14F-4D97-AF65-F5344CB8AC3E}">
        <p14:creationId xmlns:p14="http://schemas.microsoft.com/office/powerpoint/2010/main" val="3987167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7500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FI at C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8624" y="301752"/>
            <a:ext cx="8286155" cy="693420"/>
          </a:xfrm>
        </p:spPr>
        <p:txBody>
          <a:bodyPr/>
          <a:lstStyle>
            <a:lvl1pPr>
              <a:defRPr>
                <a:latin typeface="Arial" panose="020B0604020202020204" pitchFamily="34" charset="0"/>
                <a:cs typeface="Arial" panose="020B0604020202020204" pitchFamily="34" charset="0"/>
              </a:defRPr>
            </a:lvl1pPr>
          </a:lstStyle>
          <a:p>
            <a:r>
              <a:rPr lang="en-US" dirty="0"/>
              <a:t>Title text</a:t>
            </a:r>
          </a:p>
        </p:txBody>
      </p:sp>
      <p:sp>
        <p:nvSpPr>
          <p:cNvPr id="3" name="Footer Placeholder 2"/>
          <p:cNvSpPr>
            <a:spLocks noGrp="1"/>
          </p:cNvSpPr>
          <p:nvPr>
            <p:ph type="ftr" sz="quarter" idx="10"/>
          </p:nvPr>
        </p:nvSpPr>
        <p:spPr>
          <a:xfrm>
            <a:off x="428624" y="5924766"/>
            <a:ext cx="8284464" cy="323634"/>
          </a:xfrm>
        </p:spPr>
        <p:txBody>
          <a:bodyPr/>
          <a:lstStyle>
            <a:lvl1pPr>
              <a:defRPr>
                <a:latin typeface="Arial" panose="020B0604020202020204" pitchFamily="34" charset="0"/>
                <a:cs typeface="Arial" panose="020B0604020202020204" pitchFamily="34" charset="0"/>
              </a:defRPr>
            </a:lvl1pPr>
          </a:lstStyle>
          <a:p>
            <a:pPr hangingPunct="1">
              <a:lnSpc>
                <a:spcPts val="900"/>
              </a:lnSpc>
            </a:pPr>
            <a:endParaRPr lang="en-US" dirty="0"/>
          </a:p>
        </p:txBody>
      </p:sp>
      <p:sp>
        <p:nvSpPr>
          <p:cNvPr id="16" name="Text Placeholder 15"/>
          <p:cNvSpPr>
            <a:spLocks noGrp="1"/>
          </p:cNvSpPr>
          <p:nvPr>
            <p:ph type="body" sz="quarter" idx="15" hasCustomPrompt="1"/>
          </p:nvPr>
        </p:nvSpPr>
        <p:spPr>
          <a:xfrm>
            <a:off x="428623" y="1051560"/>
            <a:ext cx="8286706" cy="667512"/>
          </a:xfrm>
          <a:ln w="12700">
            <a:miter lim="400000"/>
          </a:ln>
        </p:spPr>
        <p:txBody>
          <a:bodyPr lIns="0" tIns="0" rIns="0" bIns="0">
            <a:noAutofit/>
          </a:bodyPr>
          <a:lstStyle>
            <a:lvl1pPr>
              <a:defRPr lang="en-US" sz="1800" b="1" smtClean="0">
                <a:solidFill>
                  <a:schemeClr val="accent1"/>
                </a:solidFill>
                <a:latin typeface="Arial" panose="020B0604020202020204" pitchFamily="34" charset="0"/>
                <a:ea typeface="+mn-ea"/>
                <a:cs typeface="Arial" panose="020B0604020202020204" pitchFamily="34" charset="0"/>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
        <p:nvSpPr>
          <p:cNvPr id="4" name="TextBox 3"/>
          <p:cNvSpPr txBox="1"/>
          <p:nvPr userDrawn="1"/>
        </p:nvSpPr>
        <p:spPr>
          <a:xfrm>
            <a:off x="4113396" y="6329311"/>
            <a:ext cx="4289679" cy="273527"/>
          </a:xfrm>
          <a:prstGeom prst="rect">
            <a:avLst/>
          </a:prstGeom>
          <a:ln w="12700">
            <a:miter lim="400000"/>
          </a:ln>
        </p:spPr>
        <p:txBody>
          <a:bodyPr wrap="square" lIns="0" tIns="0" rIns="0" bIns="0" rtlCol="0">
            <a:noAutofit/>
          </a:bodyPr>
          <a:lstStyle/>
          <a:p>
            <a:pPr algn="r"/>
            <a:r>
              <a:rPr lang="en-US" altLang="en-US" sz="1200" b="1" i="0" kern="0" dirty="0">
                <a:solidFill>
                  <a:schemeClr val="accent1"/>
                </a:solidFill>
                <a:latin typeface="Arial" panose="020B0604020202020204" pitchFamily="34" charset="0"/>
                <a:cs typeface="Arial" panose="020B0604020202020204" pitchFamily="34" charset="0"/>
              </a:rPr>
              <a:t>Fixed income</a:t>
            </a:r>
            <a:r>
              <a:rPr lang="en-US" altLang="en-US" sz="1200" b="1" i="0" kern="0" baseline="0" dirty="0">
                <a:solidFill>
                  <a:schemeClr val="accent1"/>
                </a:solidFill>
                <a:latin typeface="Arial" panose="020B0604020202020204" pitchFamily="34" charset="0"/>
                <a:cs typeface="Arial" panose="020B0604020202020204" pitchFamily="34" charset="0"/>
              </a:rPr>
              <a:t> at </a:t>
            </a:r>
            <a:r>
              <a:rPr lang="en-US" altLang="en-US" sz="1200" b="1" i="0" kern="0" dirty="0">
                <a:solidFill>
                  <a:schemeClr val="accent1"/>
                </a:solidFill>
                <a:latin typeface="Arial" panose="020B0604020202020204" pitchFamily="34" charset="0"/>
                <a:cs typeface="Arial" panose="020B0604020202020204" pitchFamily="34" charset="0"/>
              </a:rPr>
              <a:t>Capital</a:t>
            </a:r>
            <a:r>
              <a:rPr lang="en-US" altLang="en-US" sz="1200" b="1" i="0" kern="0" baseline="0" dirty="0">
                <a:solidFill>
                  <a:schemeClr val="accent1"/>
                </a:solidFill>
                <a:latin typeface="Arial" panose="020B0604020202020204" pitchFamily="34" charset="0"/>
                <a:cs typeface="Arial" panose="020B0604020202020204" pitchFamily="34" charset="0"/>
              </a:rPr>
              <a:t> Group</a:t>
            </a:r>
            <a:r>
              <a:rPr lang="en-US" altLang="en-US" sz="1200" b="1" i="0" kern="0" dirty="0">
                <a:solidFill>
                  <a:schemeClr val="accent1"/>
                </a:solidFill>
                <a:latin typeface="Arial" panose="020B0604020202020204" pitchFamily="34" charset="0"/>
                <a:cs typeface="Arial" panose="020B0604020202020204" pitchFamily="34" charset="0"/>
              </a:rPr>
              <a:t>   |</a:t>
            </a:r>
            <a:endParaRPr lang="en-US" sz="1200" b="1" i="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448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1 Mac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8624" y="301752"/>
            <a:ext cx="8286155" cy="693420"/>
          </a:xfrm>
        </p:spPr>
        <p:txBody>
          <a:bodyPr/>
          <a:lstStyle>
            <a:lvl1pPr>
              <a:defRPr>
                <a:latin typeface="Avenir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428623" y="5925312"/>
            <a:ext cx="8284464" cy="323634"/>
          </a:xfrm>
        </p:spPr>
        <p:txBody>
          <a:bodyPr/>
          <a:lstStyle>
            <a:lvl1pPr>
              <a:defRPr>
                <a:latin typeface="AvenirNext LT Com Regular" panose="020B0503020202020204" pitchFamily="34" charset="0"/>
              </a:defRPr>
            </a:lvl1pPr>
          </a:lstStyle>
          <a:p>
            <a:pPr hangingPunct="1">
              <a:lnSpc>
                <a:spcPts val="900"/>
              </a:lnSpc>
            </a:pPr>
            <a:endParaRPr lang="en-US"/>
          </a:p>
        </p:txBody>
      </p:sp>
      <p:sp>
        <p:nvSpPr>
          <p:cNvPr id="16" name="Text Placeholder 15"/>
          <p:cNvSpPr>
            <a:spLocks noGrp="1"/>
          </p:cNvSpPr>
          <p:nvPr>
            <p:ph type="body" sz="quarter" idx="15" hasCustomPrompt="1"/>
          </p:nvPr>
        </p:nvSpPr>
        <p:spPr>
          <a:xfrm>
            <a:off x="428623" y="1051560"/>
            <a:ext cx="8286706" cy="667512"/>
          </a:xfrm>
          <a:ln w="12700">
            <a:miter lim="400000"/>
          </a:ln>
        </p:spPr>
        <p:txBody>
          <a:bodyPr lIns="0" tIns="0" rIns="0" bIns="0">
            <a:noAutofit/>
          </a:bodyPr>
          <a:lstStyle>
            <a:lvl1pPr>
              <a:defRPr lang="en-US" sz="1800" b="1" smtClean="0">
                <a:solidFill>
                  <a:schemeClr val="accent1"/>
                </a:solidFill>
                <a:latin typeface="Avenir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
        <p:nvSpPr>
          <p:cNvPr id="6" name="TextBox 5"/>
          <p:cNvSpPr txBox="1"/>
          <p:nvPr userDrawn="1"/>
        </p:nvSpPr>
        <p:spPr>
          <a:xfrm>
            <a:off x="4113396" y="6329311"/>
            <a:ext cx="4289679" cy="273527"/>
          </a:xfrm>
          <a:prstGeom prst="rect">
            <a:avLst/>
          </a:prstGeom>
          <a:ln w="12700">
            <a:miter lim="400000"/>
          </a:ln>
        </p:spPr>
        <p:txBody>
          <a:bodyPr wrap="square" lIns="0" tIns="0" rIns="0" bIns="0" rtlCol="0">
            <a:noAutofit/>
          </a:bodyPr>
          <a:lstStyle/>
          <a:p>
            <a:pPr algn="r"/>
            <a:r>
              <a:rPr lang="en-US" altLang="en-US" sz="1200" b="1" i="0" kern="0" dirty="0">
                <a:solidFill>
                  <a:schemeClr val="accent1"/>
                </a:solidFill>
                <a:latin typeface="Arial" panose="020B0604020202020204" pitchFamily="34" charset="0"/>
                <a:cs typeface="Arial" panose="020B0604020202020204" pitchFamily="34" charset="0"/>
              </a:rPr>
              <a:t>1 </a:t>
            </a:r>
            <a:r>
              <a:rPr lang="en-US" altLang="en-US" sz="1200" b="1" i="0" kern="0" baseline="0" dirty="0">
                <a:solidFill>
                  <a:schemeClr val="accent1"/>
                </a:solidFill>
                <a:latin typeface="Arial" panose="020B0604020202020204" pitchFamily="34" charset="0"/>
                <a:cs typeface="Arial" panose="020B0604020202020204" pitchFamily="34" charset="0"/>
              </a:rPr>
              <a:t> Macro perspectives</a:t>
            </a:r>
            <a:r>
              <a:rPr lang="en-US" altLang="en-US" sz="1200" b="1" i="0" kern="0" dirty="0">
                <a:solidFill>
                  <a:schemeClr val="accent1"/>
                </a:solidFill>
                <a:latin typeface="Arial" panose="020B0604020202020204" pitchFamily="34" charset="0"/>
                <a:cs typeface="Arial" panose="020B0604020202020204" pitchFamily="34" charset="0"/>
              </a:rPr>
              <a:t>   |</a:t>
            </a:r>
            <a:endParaRPr lang="en-US" sz="1200" b="1" i="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5655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2 Myths and r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8624" y="301752"/>
            <a:ext cx="8286155" cy="693420"/>
          </a:xfrm>
        </p:spPr>
        <p:txBody>
          <a:bodyPr/>
          <a:lstStyle>
            <a:lvl1pPr>
              <a:defRPr>
                <a:latin typeface="Arial" panose="020B0604020202020204" pitchFamily="34" charset="0"/>
                <a:cs typeface="Arial" panose="020B0604020202020204" pitchFamily="34" charset="0"/>
              </a:defRPr>
            </a:lvl1pPr>
          </a:lstStyle>
          <a:p>
            <a:r>
              <a:rPr lang="en-US" dirty="0"/>
              <a:t>Title text</a:t>
            </a:r>
          </a:p>
        </p:txBody>
      </p:sp>
      <p:sp>
        <p:nvSpPr>
          <p:cNvPr id="3" name="Footer Placeholder 2"/>
          <p:cNvSpPr>
            <a:spLocks noGrp="1"/>
          </p:cNvSpPr>
          <p:nvPr>
            <p:ph type="ftr" sz="quarter" idx="10"/>
          </p:nvPr>
        </p:nvSpPr>
        <p:spPr>
          <a:xfrm>
            <a:off x="428624" y="5925312"/>
            <a:ext cx="8284464" cy="323634"/>
          </a:xfrm>
        </p:spPr>
        <p:txBody>
          <a:bodyPr/>
          <a:lstStyle>
            <a:lvl1pPr>
              <a:defRPr>
                <a:latin typeface="Arial" panose="020B0604020202020204" pitchFamily="34" charset="0"/>
                <a:cs typeface="Arial" panose="020B0604020202020204" pitchFamily="34" charset="0"/>
              </a:defRPr>
            </a:lvl1pPr>
          </a:lstStyle>
          <a:p>
            <a:pPr hangingPunct="1">
              <a:lnSpc>
                <a:spcPts val="900"/>
              </a:lnSpc>
            </a:pPr>
            <a:endParaRPr lang="en-US" dirty="0"/>
          </a:p>
        </p:txBody>
      </p:sp>
      <p:sp>
        <p:nvSpPr>
          <p:cNvPr id="16" name="Text Placeholder 15"/>
          <p:cNvSpPr>
            <a:spLocks noGrp="1"/>
          </p:cNvSpPr>
          <p:nvPr>
            <p:ph type="body" sz="quarter" idx="15" hasCustomPrompt="1"/>
          </p:nvPr>
        </p:nvSpPr>
        <p:spPr>
          <a:xfrm>
            <a:off x="428623" y="1051560"/>
            <a:ext cx="8286706" cy="667512"/>
          </a:xfrm>
          <a:ln w="12700">
            <a:miter lim="400000"/>
          </a:ln>
        </p:spPr>
        <p:txBody>
          <a:bodyPr lIns="0" tIns="0" rIns="0" bIns="0">
            <a:noAutofit/>
          </a:bodyPr>
          <a:lstStyle>
            <a:lvl1pPr>
              <a:defRPr lang="en-US" sz="1800" b="1" smtClean="0">
                <a:solidFill>
                  <a:schemeClr val="accent1"/>
                </a:solidFill>
                <a:latin typeface="Arial" panose="020B0604020202020204" pitchFamily="34" charset="0"/>
                <a:ea typeface="+mn-ea"/>
                <a:cs typeface="Arial" panose="020B0604020202020204" pitchFamily="34" charset="0"/>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
        <p:nvSpPr>
          <p:cNvPr id="6" name="TextBox 5"/>
          <p:cNvSpPr txBox="1"/>
          <p:nvPr userDrawn="1"/>
        </p:nvSpPr>
        <p:spPr>
          <a:xfrm>
            <a:off x="4113396" y="6329311"/>
            <a:ext cx="4289679" cy="273527"/>
          </a:xfrm>
          <a:prstGeom prst="rect">
            <a:avLst/>
          </a:prstGeom>
          <a:ln w="12700">
            <a:miter lim="400000"/>
          </a:ln>
        </p:spPr>
        <p:txBody>
          <a:bodyPr wrap="square" lIns="0" tIns="0" rIns="0" bIns="0" rtlCol="0">
            <a:noAutofit/>
          </a:bodyPr>
          <a:lstStyle/>
          <a:p>
            <a:pPr algn="r"/>
            <a:r>
              <a:rPr lang="en-US" altLang="en-US" sz="1200" b="1" i="0" kern="0" baseline="0" dirty="0">
                <a:solidFill>
                  <a:srgbClr val="D41943"/>
                </a:solidFill>
                <a:latin typeface="Arial" panose="020B0604020202020204" pitchFamily="34" charset="0"/>
                <a:cs typeface="Arial" panose="020B0604020202020204" pitchFamily="34" charset="0"/>
              </a:rPr>
              <a:t>2  Myths and realities</a:t>
            </a:r>
            <a:r>
              <a:rPr lang="en-US" altLang="en-US" sz="1200" b="1" i="0" kern="0" dirty="0">
                <a:solidFill>
                  <a:srgbClr val="D41943"/>
                </a:solidFill>
                <a:latin typeface="Arial" panose="020B0604020202020204" pitchFamily="34" charset="0"/>
                <a:cs typeface="Arial" panose="020B0604020202020204" pitchFamily="34" charset="0"/>
              </a:rPr>
              <a:t>   |</a:t>
            </a:r>
            <a:endParaRPr lang="en-US" sz="1200" b="1" i="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0635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Roles of FI">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8624" y="301752"/>
            <a:ext cx="8286155" cy="693420"/>
          </a:xfrm>
        </p:spPr>
        <p:txBody>
          <a:bodyPr/>
          <a:lstStyle>
            <a:lvl1pPr>
              <a:defRPr>
                <a:latin typeface="Avenir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428624" y="5925312"/>
            <a:ext cx="8284464" cy="323634"/>
          </a:xfrm>
        </p:spPr>
        <p:txBody>
          <a:bodyPr/>
          <a:lstStyle>
            <a:lvl1pPr>
              <a:defRPr>
                <a:latin typeface="AvenirNext LT Com Regular" panose="020B0503020202020204" pitchFamily="34" charset="0"/>
              </a:defRPr>
            </a:lvl1pPr>
          </a:lstStyle>
          <a:p>
            <a:pPr hangingPunct="1">
              <a:lnSpc>
                <a:spcPts val="900"/>
              </a:lnSpc>
            </a:pPr>
            <a:endParaRPr lang="en-US"/>
          </a:p>
        </p:txBody>
      </p:sp>
      <p:sp>
        <p:nvSpPr>
          <p:cNvPr id="16" name="Text Placeholder 15"/>
          <p:cNvSpPr>
            <a:spLocks noGrp="1"/>
          </p:cNvSpPr>
          <p:nvPr>
            <p:ph type="body" sz="quarter" idx="15" hasCustomPrompt="1"/>
          </p:nvPr>
        </p:nvSpPr>
        <p:spPr>
          <a:xfrm>
            <a:off x="428623" y="1051560"/>
            <a:ext cx="8286706" cy="667512"/>
          </a:xfrm>
          <a:ln w="12700">
            <a:miter lim="400000"/>
          </a:ln>
        </p:spPr>
        <p:txBody>
          <a:bodyPr lIns="0" tIns="0" rIns="0" bIns="0">
            <a:noAutofit/>
          </a:bodyPr>
          <a:lstStyle>
            <a:lvl1pPr>
              <a:defRPr lang="en-US" sz="1800" b="1" smtClean="0">
                <a:solidFill>
                  <a:schemeClr val="accent1"/>
                </a:solidFill>
                <a:latin typeface="Avenir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
        <p:nvSpPr>
          <p:cNvPr id="6" name="TextBox 5"/>
          <p:cNvSpPr txBox="1"/>
          <p:nvPr userDrawn="1"/>
        </p:nvSpPr>
        <p:spPr>
          <a:xfrm>
            <a:off x="4113396" y="6329311"/>
            <a:ext cx="4289679" cy="273527"/>
          </a:xfrm>
          <a:prstGeom prst="rect">
            <a:avLst/>
          </a:prstGeom>
          <a:ln w="12700">
            <a:miter lim="400000"/>
          </a:ln>
        </p:spPr>
        <p:txBody>
          <a:bodyPr wrap="square" lIns="0" tIns="0" rIns="0" bIns="0" rtlCol="0">
            <a:noAutofit/>
          </a:bodyPr>
          <a:lstStyle/>
          <a:p>
            <a:pPr algn="r"/>
            <a:r>
              <a:rPr lang="en-US" altLang="en-US" sz="1200" b="1" i="0" kern="0" baseline="0" dirty="0">
                <a:solidFill>
                  <a:srgbClr val="008E77"/>
                </a:solidFill>
                <a:latin typeface="Arial" panose="020B0604020202020204" pitchFamily="34" charset="0"/>
                <a:cs typeface="Arial" panose="020B0604020202020204" pitchFamily="34" charset="0"/>
              </a:rPr>
              <a:t>Roles of fixed income</a:t>
            </a:r>
            <a:r>
              <a:rPr lang="en-US" altLang="en-US" sz="1200" b="1" i="0" kern="0" dirty="0">
                <a:solidFill>
                  <a:srgbClr val="008E77"/>
                </a:solidFill>
                <a:latin typeface="Arial" panose="020B0604020202020204" pitchFamily="34" charset="0"/>
                <a:cs typeface="Arial" panose="020B0604020202020204" pitchFamily="34" charset="0"/>
              </a:rPr>
              <a:t>   |</a:t>
            </a:r>
            <a:endParaRPr lang="en-US" sz="1200" b="1" i="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650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3 Actionable idea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8624" y="301752"/>
            <a:ext cx="8286155" cy="693420"/>
          </a:xfrm>
        </p:spPr>
        <p:txBody>
          <a:bodyPr/>
          <a:lstStyle>
            <a:lvl1pPr>
              <a:defRPr>
                <a:latin typeface="Avenir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428624" y="5925312"/>
            <a:ext cx="8284464" cy="323634"/>
          </a:xfrm>
        </p:spPr>
        <p:txBody>
          <a:bodyPr/>
          <a:lstStyle>
            <a:lvl1pPr>
              <a:defRPr>
                <a:latin typeface="AvenirNext LT Com Regular" panose="020B0503020202020204" pitchFamily="34" charset="0"/>
              </a:defRPr>
            </a:lvl1pPr>
          </a:lstStyle>
          <a:p>
            <a:pPr hangingPunct="1">
              <a:lnSpc>
                <a:spcPts val="900"/>
              </a:lnSpc>
            </a:pPr>
            <a:endParaRPr lang="en-US"/>
          </a:p>
        </p:txBody>
      </p:sp>
      <p:sp>
        <p:nvSpPr>
          <p:cNvPr id="16" name="Text Placeholder 15"/>
          <p:cNvSpPr>
            <a:spLocks noGrp="1"/>
          </p:cNvSpPr>
          <p:nvPr>
            <p:ph type="body" sz="quarter" idx="15" hasCustomPrompt="1"/>
          </p:nvPr>
        </p:nvSpPr>
        <p:spPr>
          <a:xfrm>
            <a:off x="428623" y="1051560"/>
            <a:ext cx="8286706" cy="667512"/>
          </a:xfrm>
          <a:ln w="12700">
            <a:miter lim="400000"/>
          </a:ln>
        </p:spPr>
        <p:txBody>
          <a:bodyPr lIns="0" tIns="0" rIns="0" bIns="0">
            <a:noAutofit/>
          </a:bodyPr>
          <a:lstStyle>
            <a:lvl1pPr>
              <a:defRPr lang="en-US" sz="1800" b="1" smtClean="0">
                <a:solidFill>
                  <a:schemeClr val="accent1"/>
                </a:solidFill>
                <a:latin typeface="Avenir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
        <p:nvSpPr>
          <p:cNvPr id="6" name="TextBox 5"/>
          <p:cNvSpPr txBox="1"/>
          <p:nvPr userDrawn="1"/>
        </p:nvSpPr>
        <p:spPr>
          <a:xfrm>
            <a:off x="4113396" y="6329311"/>
            <a:ext cx="4289679" cy="273527"/>
          </a:xfrm>
          <a:prstGeom prst="rect">
            <a:avLst/>
          </a:prstGeom>
          <a:ln w="12700">
            <a:miter lim="400000"/>
          </a:ln>
        </p:spPr>
        <p:txBody>
          <a:bodyPr wrap="square" lIns="0" tIns="0" rIns="0" bIns="0" rtlCol="0">
            <a:noAutofit/>
          </a:bodyPr>
          <a:lstStyle/>
          <a:p>
            <a:pPr algn="r"/>
            <a:r>
              <a:rPr lang="en-US" altLang="en-US" sz="1200" b="1" i="0" kern="0" baseline="0" dirty="0">
                <a:solidFill>
                  <a:schemeClr val="accent1"/>
                </a:solidFill>
                <a:latin typeface="Arial" panose="020B0604020202020204" pitchFamily="34" charset="0"/>
                <a:cs typeface="Arial" panose="020B0604020202020204" pitchFamily="34" charset="0"/>
              </a:rPr>
              <a:t>3  Actionable ideas</a:t>
            </a:r>
            <a:r>
              <a:rPr lang="en-US" altLang="en-US" sz="1200" b="1" i="0" kern="0" dirty="0">
                <a:solidFill>
                  <a:schemeClr val="accent1"/>
                </a:solidFill>
                <a:latin typeface="Arial" panose="020B0604020202020204" pitchFamily="34" charset="0"/>
                <a:cs typeface="Arial" panose="020B0604020202020204" pitchFamily="34" charset="0"/>
              </a:rPr>
              <a:t>   |</a:t>
            </a:r>
            <a:endParaRPr lang="en-US" sz="1200" b="1" i="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5257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Appendix">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8624" y="301752"/>
            <a:ext cx="8286155" cy="693420"/>
          </a:xfrm>
        </p:spPr>
        <p:txBody>
          <a:bodyPr/>
          <a:lstStyle>
            <a:lvl1pPr>
              <a:defRPr>
                <a:latin typeface="Avenir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428624" y="5925312"/>
            <a:ext cx="8284464" cy="323634"/>
          </a:xfrm>
        </p:spPr>
        <p:txBody>
          <a:bodyPr/>
          <a:lstStyle>
            <a:lvl1pPr>
              <a:defRPr>
                <a:latin typeface="AvenirNext LT Com Regular" panose="020B0503020202020204" pitchFamily="34" charset="0"/>
              </a:defRPr>
            </a:lvl1pPr>
          </a:lstStyle>
          <a:p>
            <a:pPr hangingPunct="1">
              <a:lnSpc>
                <a:spcPts val="900"/>
              </a:lnSpc>
            </a:pPr>
            <a:endParaRPr lang="en-US" dirty="0"/>
          </a:p>
        </p:txBody>
      </p:sp>
      <p:sp>
        <p:nvSpPr>
          <p:cNvPr id="16" name="Text Placeholder 15"/>
          <p:cNvSpPr>
            <a:spLocks noGrp="1"/>
          </p:cNvSpPr>
          <p:nvPr>
            <p:ph type="body" sz="quarter" idx="15" hasCustomPrompt="1"/>
          </p:nvPr>
        </p:nvSpPr>
        <p:spPr>
          <a:xfrm>
            <a:off x="428623" y="1051560"/>
            <a:ext cx="8286706" cy="667512"/>
          </a:xfrm>
          <a:ln w="12700">
            <a:miter lim="400000"/>
          </a:ln>
        </p:spPr>
        <p:txBody>
          <a:bodyPr lIns="0" tIns="0" rIns="0" bIns="0">
            <a:noAutofit/>
          </a:bodyPr>
          <a:lstStyle>
            <a:lvl1pPr>
              <a:defRPr lang="en-US" sz="1800" b="1" smtClean="0">
                <a:solidFill>
                  <a:schemeClr val="accent1"/>
                </a:solidFill>
                <a:latin typeface="Avenir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
        <p:nvSpPr>
          <p:cNvPr id="6" name="TextBox 5"/>
          <p:cNvSpPr txBox="1"/>
          <p:nvPr userDrawn="1"/>
        </p:nvSpPr>
        <p:spPr>
          <a:xfrm>
            <a:off x="4113396" y="6329311"/>
            <a:ext cx="4289679" cy="273527"/>
          </a:xfrm>
          <a:prstGeom prst="rect">
            <a:avLst/>
          </a:prstGeom>
          <a:ln w="12700">
            <a:miter lim="400000"/>
          </a:ln>
        </p:spPr>
        <p:txBody>
          <a:bodyPr wrap="square" lIns="0" tIns="0" rIns="0" bIns="0" rtlCol="0">
            <a:noAutofit/>
          </a:bodyPr>
          <a:lstStyle/>
          <a:p>
            <a:pPr algn="r"/>
            <a:r>
              <a:rPr lang="en-US" altLang="en-US" sz="1200" b="1" i="0" kern="0" baseline="0" dirty="0">
                <a:solidFill>
                  <a:schemeClr val="accent1"/>
                </a:solidFill>
                <a:latin typeface="Arial" panose="020B0604020202020204" pitchFamily="34" charset="0"/>
                <a:cs typeface="Arial" panose="020B0604020202020204" pitchFamily="34" charset="0"/>
              </a:rPr>
              <a:t>Appendix</a:t>
            </a:r>
            <a:r>
              <a:rPr lang="en-US" altLang="en-US" sz="1200" b="1" i="0" kern="0" dirty="0">
                <a:solidFill>
                  <a:schemeClr val="accent1"/>
                </a:solidFill>
                <a:latin typeface="Arial" panose="020B0604020202020204" pitchFamily="34" charset="0"/>
                <a:cs typeface="Arial" panose="020B0604020202020204" pitchFamily="34" charset="0"/>
              </a:rPr>
              <a:t>   |</a:t>
            </a:r>
            <a:endParaRPr lang="en-US" sz="1200" b="1" i="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301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ubtitle- Thank you sec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8624" y="301752"/>
            <a:ext cx="8286155" cy="693420"/>
          </a:xfrm>
        </p:spPr>
        <p:txBody>
          <a:bodyPr/>
          <a:lstStyle>
            <a:lvl1pPr>
              <a:defRPr>
                <a:latin typeface="Arial" panose="020B0604020202020204" pitchFamily="34" charset="0"/>
                <a:cs typeface="Arial" panose="020B0604020202020204" pitchFamily="34" charset="0"/>
              </a:defRPr>
            </a:lvl1pPr>
          </a:lstStyle>
          <a:p>
            <a:r>
              <a:rPr lang="en-US" dirty="0"/>
              <a:t>Title text</a:t>
            </a:r>
          </a:p>
        </p:txBody>
      </p:sp>
      <p:sp>
        <p:nvSpPr>
          <p:cNvPr id="3" name="Footer Placeholder 2"/>
          <p:cNvSpPr>
            <a:spLocks noGrp="1"/>
          </p:cNvSpPr>
          <p:nvPr>
            <p:ph type="ftr" sz="quarter" idx="10"/>
          </p:nvPr>
        </p:nvSpPr>
        <p:spPr>
          <a:xfrm>
            <a:off x="428624" y="5925312"/>
            <a:ext cx="8284464" cy="323634"/>
          </a:xfrm>
        </p:spPr>
        <p:txBody>
          <a:bodyPr/>
          <a:lstStyle>
            <a:lvl1pPr>
              <a:defRPr>
                <a:latin typeface="AvenirNext LT Com Regular" panose="020B0503020202020204" pitchFamily="34" charset="0"/>
              </a:defRPr>
            </a:lvl1pPr>
          </a:lstStyle>
          <a:p>
            <a:pPr hangingPunct="1">
              <a:lnSpc>
                <a:spcPts val="900"/>
              </a:lnSpc>
            </a:pPr>
            <a:endParaRPr lang="en-US"/>
          </a:p>
        </p:txBody>
      </p:sp>
    </p:spTree>
    <p:extLst>
      <p:ext uri="{BB962C8B-B14F-4D97-AF65-F5344CB8AC3E}">
        <p14:creationId xmlns:p14="http://schemas.microsoft.com/office/powerpoint/2010/main" val="340804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28624" y="298974"/>
            <a:ext cx="8286705" cy="667512"/>
          </a:xfrm>
          <a:prstGeom prst="rect">
            <a:avLst/>
          </a:prstGeom>
          <a:extLst>
            <a:ext uri="{C572A759-6A51-4108-AA02-DFA0A04FC94B}">
              <ma14:wrappingTextBoxFlag xmlns:ma14="http://schemas.microsoft.com/office/mac/drawingml/2011/main" xmlns="" val="1"/>
            </a:ext>
          </a:extLst>
        </p:spPr>
        <p:txBody>
          <a:bodyPr lIns="0" tIns="0" rIns="0" bIns="0" anchor="b" anchorCtr="0"/>
          <a:lstStyle/>
          <a:p>
            <a:pPr lvl="0" fontAlgn="auto" hangingPunct="1"/>
            <a:r>
              <a:rPr dirty="0"/>
              <a:t>Title </a:t>
            </a:r>
            <a:r>
              <a:rPr lang="en-US" dirty="0"/>
              <a:t>t</a:t>
            </a:r>
            <a:r>
              <a:rPr dirty="0"/>
              <a:t>ext</a:t>
            </a:r>
          </a:p>
        </p:txBody>
      </p:sp>
      <p:sp>
        <p:nvSpPr>
          <p:cNvPr id="8" name="Body Level One…"/>
          <p:cNvSpPr txBox="1">
            <a:spLocks noGrp="1"/>
          </p:cNvSpPr>
          <p:nvPr>
            <p:ph type="body" idx="1"/>
          </p:nvPr>
        </p:nvSpPr>
        <p:spPr>
          <a:xfrm>
            <a:off x="428624" y="1349116"/>
            <a:ext cx="8286705" cy="451427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Autofit/>
          </a:bodyPr>
          <a:lstStyle/>
          <a:p>
            <a:r>
              <a:rPr dirty="0"/>
              <a:t>Body Level One</a:t>
            </a:r>
          </a:p>
          <a:p>
            <a:pPr lvl="1"/>
            <a:r>
              <a:rPr dirty="0"/>
              <a:t>Body Level Two</a:t>
            </a:r>
          </a:p>
          <a:p>
            <a:pPr lvl="2"/>
            <a:r>
              <a:rPr dirty="0"/>
              <a:t>Body Level Three</a:t>
            </a:r>
          </a:p>
        </p:txBody>
      </p:sp>
      <p:sp>
        <p:nvSpPr>
          <p:cNvPr id="7" name="Footer Placeholder 6"/>
          <p:cNvSpPr>
            <a:spLocks noGrp="1"/>
          </p:cNvSpPr>
          <p:nvPr>
            <p:ph type="ftr" sz="quarter" idx="3"/>
          </p:nvPr>
        </p:nvSpPr>
        <p:spPr>
          <a:xfrm>
            <a:off x="428624" y="5863392"/>
            <a:ext cx="8286705" cy="323634"/>
          </a:xfrm>
          <a:prstGeom prst="rect">
            <a:avLst/>
          </a:prstGeom>
        </p:spPr>
        <p:txBody>
          <a:bodyPr lIns="0" tIns="0" rIns="0" bIns="0" anchor="b">
            <a:noAutofit/>
          </a:bodyPr>
          <a:lstStyle>
            <a:lvl1pPr algn="l">
              <a:lnSpc>
                <a:spcPct val="100000"/>
              </a:lnSpc>
              <a:spcAft>
                <a:spcPts val="300"/>
              </a:spcAft>
              <a:defRPr lang="en-US" sz="800" dirty="0">
                <a:solidFill>
                  <a:schemeClr val="accent5"/>
                </a:solidFill>
                <a:latin typeface="Arial" panose="020B0604020202020204" pitchFamily="34" charset="0"/>
                <a:ea typeface="Arial" panose="020B0604020202020204" pitchFamily="34" charset="0"/>
                <a:cs typeface="Arial" panose="020B0604020202020204" pitchFamily="34" charset="0"/>
              </a:defRPr>
            </a:lvl1pPr>
          </a:lstStyle>
          <a:p>
            <a:pPr hangingPunct="1"/>
            <a:endParaRPr lang="en-US"/>
          </a:p>
        </p:txBody>
      </p:sp>
      <p:sp>
        <p:nvSpPr>
          <p:cNvPr id="16" name="Slide Number"/>
          <p:cNvSpPr txBox="1">
            <a:spLocks noGrp="1"/>
          </p:cNvSpPr>
          <p:nvPr>
            <p:ph type="sldNum" sz="quarter" idx="4"/>
          </p:nvPr>
        </p:nvSpPr>
        <p:spPr>
          <a:xfrm>
            <a:off x="8181595" y="6400801"/>
            <a:ext cx="533735" cy="126509"/>
          </a:xfrm>
          <a:prstGeom prst="rect">
            <a:avLst/>
          </a:prstGeom>
          <a:ln w="12700">
            <a:miter lim="400000"/>
          </a:ln>
        </p:spPr>
        <p:txBody>
          <a:bodyPr wrap="square" lIns="0" tIns="0" rIns="0" bIns="0" anchor="b" anchorCtr="0">
            <a:noAutofit/>
          </a:bodyPr>
          <a:lstStyle>
            <a:lvl1pPr algn="r">
              <a:lnSpc>
                <a:spcPct val="100000"/>
              </a:lnSpc>
              <a:spcBef>
                <a:spcPts val="0"/>
              </a:spcBef>
              <a:defRPr lang="en-US" sz="800" b="0" i="0" smtClean="0">
                <a:solidFill>
                  <a:srgbClr val="7D726D"/>
                </a:solidFill>
                <a:latin typeface="Arial" panose="020B0604020202020204" pitchFamily="34" charset="0"/>
                <a:cs typeface="Arial" panose="020B0604020202020204" pitchFamily="34" charset="0"/>
              </a:defRPr>
            </a:lvl1pPr>
          </a:lstStyle>
          <a:p>
            <a:fld id="{C9CC8764-9115-4347-98D7-890689750AC8}" type="slidenum">
              <a:rPr lang="en-US" smtClean="0"/>
              <a:pPr/>
              <a:t>‹#›</a:t>
            </a:fld>
            <a:endParaRPr lang="en-US" dirty="0"/>
          </a:p>
        </p:txBody>
      </p:sp>
      <p:sp>
        <p:nvSpPr>
          <p:cNvPr id="9" name="For financial professionals only. Not for use with the public."/>
          <p:cNvSpPr txBox="1"/>
          <p:nvPr userDrawn="1"/>
        </p:nvSpPr>
        <p:spPr>
          <a:xfrm>
            <a:off x="428626" y="6532791"/>
            <a:ext cx="2743200" cy="12650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b" anchorCtr="0">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lvl="0" algn="l">
              <a:defRPr sz="800">
                <a:solidFill>
                  <a:srgbClr val="7D726D"/>
                </a:solidFill>
                <a:latin typeface="+mn-lt"/>
              </a:defRPr>
            </a:lvl1pPr>
          </a:lstStyle>
          <a:p>
            <a:pPr lvl="0"/>
            <a:r>
              <a:rPr lang="en-US" sz="800" b="0" i="0" dirty="0">
                <a:latin typeface="Arial" panose="020B0604020202020204" pitchFamily="34" charset="0"/>
                <a:cs typeface="Arial" panose="020B0604020202020204" pitchFamily="34" charset="0"/>
              </a:rPr>
              <a:t>For financial professionals only. Not for use with the public.</a:t>
            </a:r>
          </a:p>
        </p:txBody>
      </p:sp>
    </p:spTree>
  </p:cSld>
  <p:clrMap bg1="lt1" tx1="dk1" bg2="lt2" tx2="dk2" accent1="accent1" accent2="accent2" accent3="accent3" accent4="accent4" accent5="accent5" accent6="accent6" hlink="hlink" folHlink="folHlink"/>
  <p:sldLayoutIdLst>
    <p:sldLayoutId id="2147483702" r:id="rId1"/>
    <p:sldLayoutId id="2147483712" r:id="rId2"/>
    <p:sldLayoutId id="2147483724" r:id="rId3"/>
    <p:sldLayoutId id="2147483725" r:id="rId4"/>
    <p:sldLayoutId id="2147483726" r:id="rId5"/>
    <p:sldLayoutId id="2147483727" r:id="rId6"/>
    <p:sldLayoutId id="2147483728" r:id="rId7"/>
    <p:sldLayoutId id="2147483729" r:id="rId8"/>
    <p:sldLayoutId id="2147483730" r:id="rId9"/>
    <p:sldLayoutId id="2147483713" r:id="rId10"/>
    <p:sldLayoutId id="2147483708" r:id="rId11"/>
    <p:sldLayoutId id="2147483703" r:id="rId12"/>
    <p:sldLayoutId id="2147483704" r:id="rId13"/>
    <p:sldLayoutId id="2147483706" r:id="rId14"/>
    <p:sldLayoutId id="2147483705" r:id="rId15"/>
    <p:sldLayoutId id="2147483709" r:id="rId16"/>
    <p:sldLayoutId id="2147483710" r:id="rId17"/>
    <p:sldLayoutId id="2147483656" r:id="rId18"/>
    <p:sldLayoutId id="2147483718" r:id="rId19"/>
    <p:sldLayoutId id="2147483675" r:id="rId20"/>
    <p:sldLayoutId id="2147483716" r:id="rId21"/>
    <p:sldLayoutId id="2147483720" r:id="rId22"/>
    <p:sldLayoutId id="2147483721" r:id="rId23"/>
    <p:sldLayoutId id="2147483723" r:id="rId24"/>
    <p:sldLayoutId id="2147483731"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marL="0" marR="0" indent="0" algn="l" defTabSz="228600" rtl="0" eaLnBrk="1" latinLnBrk="0" hangingPunct="1">
        <a:lnSpc>
          <a:spcPct val="95000"/>
        </a:lnSpc>
        <a:spcBef>
          <a:spcPts val="0"/>
        </a:spcBef>
        <a:spcAft>
          <a:spcPts val="0"/>
        </a:spcAft>
        <a:buClrTx/>
        <a:buSzTx/>
        <a:buFontTx/>
        <a:buNone/>
        <a:tabLst>
          <a:tab pos="476250" algn="l"/>
        </a:tabLst>
        <a:defRPr kumimoji="0" sz="2400" b="1" i="0" u="none" strike="noStrike" cap="none" spc="-24" normalizeH="0" baseline="0" dirty="0">
          <a:ln>
            <a:noFill/>
          </a:ln>
          <a:solidFill>
            <a:schemeClr val="accent1"/>
          </a:solidFill>
          <a:effectLst/>
          <a:uFillTx/>
          <a:latin typeface="Arial" panose="020B0604020202020204" pitchFamily="34" charset="0"/>
          <a:ea typeface="+mn-ea"/>
          <a:cs typeface="Arial" panose="020B0604020202020204" pitchFamily="34" charset="0"/>
          <a:sym typeface="Avenir 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9pPr>
    </p:titleStyle>
    <p:bodyStyle>
      <a:lvl1pPr marL="0" marR="0" indent="0" algn="l" defTabSz="228600" rtl="0" eaLnBrk="1" latinLnBrk="0" hangingPunct="1">
        <a:lnSpc>
          <a:spcPct val="100000"/>
        </a:lnSpc>
        <a:spcBef>
          <a:spcPts val="0"/>
        </a:spcBef>
        <a:spcAft>
          <a:spcPts val="1800"/>
        </a:spcAft>
        <a:buClrTx/>
        <a:buSzTx/>
        <a:buFont typeface="AvenirNext LT Com Medium" panose="020B0803020202020204" pitchFamily="34" charset="0"/>
        <a:buNone/>
        <a:tabLst/>
        <a:defRPr sz="1600" b="0" i="0" u="none" strike="noStrike" cap="none" spc="0" baseline="0">
          <a:ln>
            <a:noFill/>
          </a:ln>
          <a:solidFill>
            <a:srgbClr val="000000"/>
          </a:solidFill>
          <a:uFillTx/>
          <a:latin typeface="Arial" panose="020B0604020202020204" pitchFamily="34" charset="0"/>
          <a:ea typeface="Arial" panose="020B0604020202020204" pitchFamily="34" charset="0"/>
          <a:cs typeface="Arial" panose="020B0604020202020204" pitchFamily="34" charset="0"/>
          <a:sym typeface="Avenir Next LT Com Regular"/>
        </a:defRPr>
      </a:lvl1pPr>
      <a:lvl2pPr marL="284162" marR="0" indent="0" algn="l" defTabSz="228600" rtl="0" eaLnBrk="1" latinLnBrk="0" hangingPunct="1">
        <a:lnSpc>
          <a:spcPct val="100000"/>
        </a:lnSpc>
        <a:spcBef>
          <a:spcPts val="0"/>
        </a:spcBef>
        <a:spcAft>
          <a:spcPts val="1800"/>
        </a:spcAft>
        <a:buClrTx/>
        <a:buSzTx/>
        <a:buFont typeface="Arial" panose="020B0604020202020204" pitchFamily="34" charset="0"/>
        <a:buNone/>
        <a:tabLst/>
        <a:defRPr sz="1400" b="0" i="0" u="none" strike="noStrike" cap="none" spc="0" baseline="0">
          <a:ln>
            <a:noFill/>
          </a:ln>
          <a:solidFill>
            <a:srgbClr val="000000"/>
          </a:solidFill>
          <a:uFillTx/>
          <a:latin typeface="Arial" panose="020B0604020202020204" pitchFamily="34" charset="0"/>
          <a:ea typeface="Arial" panose="020B0604020202020204" pitchFamily="34" charset="0"/>
          <a:cs typeface="Arial" panose="020B0604020202020204" pitchFamily="34" charset="0"/>
          <a:sym typeface="Avenir Next LT Com Regular"/>
        </a:defRPr>
      </a:lvl2pPr>
      <a:lvl3pPr marL="569913" marR="0" indent="0" algn="l" defTabSz="228600" rtl="0" eaLnBrk="1" latinLnBrk="0" hangingPunct="1">
        <a:lnSpc>
          <a:spcPct val="100000"/>
        </a:lnSpc>
        <a:spcBef>
          <a:spcPts val="0"/>
        </a:spcBef>
        <a:spcAft>
          <a:spcPts val="1800"/>
        </a:spcAft>
        <a:buClrTx/>
        <a:buSzTx/>
        <a:buFont typeface="Arial" panose="020B0604020202020204" pitchFamily="34" charset="0"/>
        <a:buNone/>
        <a:tabLst/>
        <a:defRPr sz="1200" b="0" i="0" u="none" strike="noStrike" cap="none" spc="0" baseline="0">
          <a:ln>
            <a:noFill/>
          </a:ln>
          <a:solidFill>
            <a:srgbClr val="000000"/>
          </a:solidFill>
          <a:uFillTx/>
          <a:latin typeface="Arial" panose="020B0604020202020204" pitchFamily="34" charset="0"/>
          <a:ea typeface="Arial" panose="020B0604020202020204" pitchFamily="34" charset="0"/>
          <a:cs typeface="Arial" panose="020B0604020202020204" pitchFamily="34" charset="0"/>
          <a:sym typeface="Avenir 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9pPr>
    </p:bodyStyle>
    <p:otherStyle>
      <a:lvl1pPr marL="0" marR="0" indent="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1pPr>
      <a:lvl2pPr marL="0" marR="0" indent="1143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2pPr>
      <a:lvl3pPr marL="0" marR="0" indent="2286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3pPr>
      <a:lvl4pPr marL="0" marR="0" indent="3429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4pPr>
      <a:lvl5pPr marL="0" marR="0" indent="4572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5pPr>
      <a:lvl6pPr marL="0" marR="0" indent="5715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6pPr>
      <a:lvl7pPr marL="0" marR="0" indent="6858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7pPr>
      <a:lvl8pPr marL="0" marR="0" indent="8001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8pPr>
      <a:lvl9pPr marL="0" marR="0" indent="9144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9pPr>
    </p:otherStyle>
  </p:txStyles>
  <p:extLst mod="1">
    <p:ext uri="{27BBF7A9-308A-43DC-89C8-2F10F3537804}">
      <p15:sldGuideLst xmlns:p15="http://schemas.microsoft.com/office/powerpoint/2012/main">
        <p15:guide id="1" pos="270" userDrawn="1">
          <p15:clr>
            <a:srgbClr val="F26B43"/>
          </p15:clr>
        </p15:guide>
        <p15:guide id="2" pos="5490" userDrawn="1">
          <p15:clr>
            <a:srgbClr val="F26B43"/>
          </p15:clr>
        </p15:guide>
        <p15:guide id="3" orient="horz" pos="840" userDrawn="1">
          <p15:clr>
            <a:srgbClr val="F26B43"/>
          </p15:clr>
        </p15:guide>
        <p15:guide id="4" orient="horz" pos="1053" userDrawn="1">
          <p15:clr>
            <a:srgbClr val="FDE53C"/>
          </p15:clr>
        </p15:guide>
        <p15:guide id="5" orient="horz" pos="3936" userDrawn="1">
          <p15:clr>
            <a:srgbClr val="F26B43"/>
          </p15:clr>
        </p15:guide>
        <p15:guide id="6" pos="778" userDrawn="1">
          <p15:clr>
            <a:srgbClr val="FDE53C"/>
          </p15:clr>
        </p15:guide>
        <p15:guide id="7" pos="4983" userDrawn="1">
          <p15:clr>
            <a:srgbClr val="FDE53C"/>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6.pn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40.png"/><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AD57AF9-4F57-2A4C-86DD-575C4858B9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33500"/>
            <a:ext cx="9144000" cy="5541264"/>
          </a:xfrm>
          <a:prstGeom prst="rect">
            <a:avLst/>
          </a:prstGeom>
        </p:spPr>
      </p:pic>
      <p:sp>
        <p:nvSpPr>
          <p:cNvPr id="680" name="Slide Number"/>
          <p:cNvSpPr txBox="1">
            <a:spLocks noGrp="1"/>
          </p:cNvSpPr>
          <p:nvPr>
            <p:ph type="sldNum" sz="quarter" idx="4294967295"/>
          </p:nvPr>
        </p:nvSpPr>
        <p:spPr>
          <a:xfrm>
            <a:off x="8181643" y="6400801"/>
            <a:ext cx="533735" cy="126509"/>
          </a:xfrm>
        </p:spPr>
        <p:txBody>
          <a:bodyPr/>
          <a:lstStyle/>
          <a:p>
            <a:fld id="{86CB4B4D-7CA3-9044-876B-883B54F8677D}" type="slidenum">
              <a:rPr lang="en-US" smtClean="0">
                <a:solidFill>
                  <a:schemeClr val="bg1"/>
                </a:solidFill>
              </a:rPr>
              <a:pPr/>
              <a:t>1</a:t>
            </a:fld>
            <a:endParaRPr lang="en-US" dirty="0">
              <a:solidFill>
                <a:schemeClr val="bg1"/>
              </a:solidFill>
            </a:endParaRPr>
          </a:p>
        </p:txBody>
      </p:sp>
      <p:sp>
        <p:nvSpPr>
          <p:cNvPr id="13" name="Title 1">
            <a:extLst>
              <a:ext uri="{FF2B5EF4-FFF2-40B4-BE49-F238E27FC236}">
                <a16:creationId xmlns:a16="http://schemas.microsoft.com/office/drawing/2014/main" id="{BA219824-6611-AD40-A39E-B18ACCB4E11F}"/>
              </a:ext>
            </a:extLst>
          </p:cNvPr>
          <p:cNvSpPr txBox="1">
            <a:spLocks/>
          </p:cNvSpPr>
          <p:nvPr/>
        </p:nvSpPr>
        <p:spPr>
          <a:xfrm>
            <a:off x="5462878" y="2567979"/>
            <a:ext cx="4591050" cy="1500382"/>
          </a:xfrm>
          <a:prstGeom prst="rect">
            <a:avLst/>
          </a:prstGeom>
          <a:extLst>
            <a:ext uri="{C572A759-6A51-4108-AA02-DFA0A04FC94B}">
              <ma14:wrappingTextBoxFlag xmlns:ma14="http://schemas.microsoft.com/office/mac/drawingml/2011/main" xmlns="" val="1"/>
            </a:ext>
          </a:extLst>
        </p:spPr>
        <p:txBody>
          <a:bodyPr lIns="137160" tIns="137160" rIns="137160" bIns="137160" anchor="t" anchorCtr="0"/>
          <a:lstStyle>
            <a:lvl1pPr marL="0" marR="0" indent="0" algn="l" defTabSz="228600" rtl="0" eaLnBrk="1" latinLnBrk="0" hangingPunct="1">
              <a:lnSpc>
                <a:spcPct val="95000"/>
              </a:lnSpc>
              <a:spcBef>
                <a:spcPts val="0"/>
              </a:spcBef>
              <a:spcAft>
                <a:spcPts val="0"/>
              </a:spcAft>
              <a:buClrTx/>
              <a:buSzTx/>
              <a:buFontTx/>
              <a:buNone/>
              <a:tabLst>
                <a:tab pos="476250" algn="l"/>
              </a:tabLst>
              <a:defRPr kumimoji="0" sz="3600" b="1" i="0" u="none" strike="noStrike" cap="none" spc="-36" normalizeH="0" baseline="0">
                <a:ln>
                  <a:noFill/>
                </a:ln>
                <a:solidFill>
                  <a:schemeClr val="accent1"/>
                </a:solidFill>
                <a:effectLst/>
                <a:uFillTx/>
                <a:latin typeface="AvenirNext LT Com Regular" panose="020B0503020202020204" pitchFamily="34" charset="0"/>
                <a:ea typeface="+mn-ea"/>
                <a:cs typeface="+mn-cs"/>
                <a:sym typeface="Avenir 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9pPr>
          </a:lstStyle>
          <a:p>
            <a:r>
              <a:rPr lang="en-US" sz="1500" dirty="0">
                <a:solidFill>
                  <a:schemeClr val="bg1"/>
                </a:solidFill>
                <a:latin typeface="Arial" panose="020B0604020202020204" pitchFamily="34" charset="0"/>
                <a:cs typeface="Arial" panose="020B0604020202020204" pitchFamily="34" charset="0"/>
              </a:rPr>
              <a:t>FIXED INCOME</a:t>
            </a:r>
          </a:p>
          <a:p>
            <a:r>
              <a:rPr lang="en-US" sz="3300" dirty="0">
                <a:solidFill>
                  <a:schemeClr val="bg1"/>
                </a:solidFill>
                <a:latin typeface="Arial" panose="020B0604020202020204" pitchFamily="34" charset="0"/>
                <a:cs typeface="Arial" panose="020B0604020202020204" pitchFamily="34" charset="0"/>
              </a:rPr>
              <a:t>Realities, </a:t>
            </a:r>
          </a:p>
          <a:p>
            <a:r>
              <a:rPr lang="en-US" sz="3300" dirty="0">
                <a:solidFill>
                  <a:schemeClr val="bg1"/>
                </a:solidFill>
                <a:latin typeface="Arial" panose="020B0604020202020204" pitchFamily="34" charset="0"/>
                <a:cs typeface="Arial" panose="020B0604020202020204" pitchFamily="34" charset="0"/>
              </a:rPr>
              <a:t>myths and </a:t>
            </a:r>
          </a:p>
          <a:p>
            <a:r>
              <a:rPr lang="en-US" sz="3300" dirty="0">
                <a:solidFill>
                  <a:schemeClr val="bg1"/>
                </a:solidFill>
                <a:latin typeface="Arial" panose="020B0604020202020204" pitchFamily="34" charset="0"/>
                <a:cs typeface="Arial" panose="020B0604020202020204" pitchFamily="34" charset="0"/>
              </a:rPr>
              <a:t>actionable ideas</a:t>
            </a:r>
          </a:p>
        </p:txBody>
      </p:sp>
      <p:sp>
        <p:nvSpPr>
          <p:cNvPr id="14" name="© The Capital Group Companies, Inc.">
            <a:extLst>
              <a:ext uri="{FF2B5EF4-FFF2-40B4-BE49-F238E27FC236}">
                <a16:creationId xmlns:a16="http://schemas.microsoft.com/office/drawing/2014/main" id="{7F8EBA79-B682-8644-BAB8-39DED85B8A3B}"/>
              </a:ext>
            </a:extLst>
          </p:cNvPr>
          <p:cNvSpPr txBox="1"/>
          <p:nvPr/>
        </p:nvSpPr>
        <p:spPr>
          <a:xfrm>
            <a:off x="428625" y="6085162"/>
            <a:ext cx="1484381" cy="94898"/>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600" dirty="0">
                <a:latin typeface="Arial" panose="020B0604020202020204" pitchFamily="34" charset="0"/>
                <a:cs typeface="Arial" panose="020B0604020202020204" pitchFamily="34" charset="0"/>
              </a:rPr>
              <a:t>© 2019 Capital Group. All rights reserved. </a:t>
            </a:r>
            <a:endParaRPr sz="600" dirty="0">
              <a:latin typeface="Arial" panose="020B0604020202020204" pitchFamily="34" charset="0"/>
              <a:cs typeface="Arial" panose="020B0604020202020204" pitchFamily="34" charset="0"/>
            </a:endParaRPr>
          </a:p>
        </p:txBody>
      </p:sp>
      <p:sp>
        <p:nvSpPr>
          <p:cNvPr id="15" name="For financial professionals only. Not for use with the public.">
            <a:extLst>
              <a:ext uri="{FF2B5EF4-FFF2-40B4-BE49-F238E27FC236}">
                <a16:creationId xmlns:a16="http://schemas.microsoft.com/office/drawing/2014/main" id="{DD457C74-C40F-4744-84F8-ED8F6ADFEA2F}"/>
              </a:ext>
            </a:extLst>
          </p:cNvPr>
          <p:cNvSpPr txBox="1"/>
          <p:nvPr/>
        </p:nvSpPr>
        <p:spPr>
          <a:xfrm>
            <a:off x="428626" y="6184222"/>
            <a:ext cx="2053447" cy="94898"/>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sz="600" dirty="0">
                <a:latin typeface="Arial" panose="020B0604020202020204" pitchFamily="34" charset="0"/>
                <a:cs typeface="Arial" panose="020B0604020202020204" pitchFamily="34" charset="0"/>
              </a:rPr>
              <a:t>For financial professionals only. Not for use with the public.</a:t>
            </a:r>
          </a:p>
        </p:txBody>
      </p:sp>
      <p:sp>
        <p:nvSpPr>
          <p:cNvPr id="16" name="For financial professionals only. Not for use with the public.">
            <a:extLst>
              <a:ext uri="{FF2B5EF4-FFF2-40B4-BE49-F238E27FC236}">
                <a16:creationId xmlns:a16="http://schemas.microsoft.com/office/drawing/2014/main" id="{B9B17D56-B2E5-8041-9CD4-55BCF17D2BBB}"/>
              </a:ext>
            </a:extLst>
          </p:cNvPr>
          <p:cNvSpPr txBox="1"/>
          <p:nvPr/>
        </p:nvSpPr>
        <p:spPr>
          <a:xfrm>
            <a:off x="428626" y="5982360"/>
            <a:ext cx="1790791" cy="9489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algn="l">
              <a:lnSpc>
                <a:spcPct val="110000"/>
              </a:lnSpc>
              <a:spcBef>
                <a:spcPts val="1200"/>
              </a:spcBef>
              <a:defRPr sz="1600">
                <a:solidFill>
                  <a:srgbClr val="FFFFFF">
                    <a:alpha val="75000"/>
                  </a:srgbClr>
                </a:solidFill>
              </a:defRPr>
            </a:lvl1pPr>
          </a:lstStyle>
          <a:p>
            <a:r>
              <a:rPr lang="en-US" sz="600" dirty="0">
                <a:latin typeface="Arial" panose="020B0604020202020204" pitchFamily="34" charset="0"/>
                <a:cs typeface="Arial" panose="020B0604020202020204" pitchFamily="34" charset="0"/>
              </a:rPr>
              <a:t>MFGEPO-059-0419O 10174s74380</a:t>
            </a:r>
          </a:p>
        </p:txBody>
      </p:sp>
      <p:sp>
        <p:nvSpPr>
          <p:cNvPr id="17" name="Rectangle 16">
            <a:extLst>
              <a:ext uri="{FF2B5EF4-FFF2-40B4-BE49-F238E27FC236}">
                <a16:creationId xmlns:a16="http://schemas.microsoft.com/office/drawing/2014/main" id="{12B9C66B-C7CB-CD48-BCEF-757C5412C91E}"/>
              </a:ext>
            </a:extLst>
          </p:cNvPr>
          <p:cNvSpPr/>
          <p:nvPr/>
        </p:nvSpPr>
        <p:spPr>
          <a:xfrm>
            <a:off x="3576181" y="5986939"/>
            <a:ext cx="5139197" cy="338554"/>
          </a:xfrm>
          <a:prstGeom prst="rect">
            <a:avLst/>
          </a:prstGeom>
        </p:spPr>
        <p:txBody>
          <a:bodyPr wrap="square">
            <a:spAutoFit/>
          </a:bodyPr>
          <a:lstStyle/>
          <a:p>
            <a:pPr algn="l">
              <a:spcBef>
                <a:spcPct val="0"/>
              </a:spcBef>
              <a:spcAft>
                <a:spcPct val="5000"/>
              </a:spcAft>
            </a:pPr>
            <a:r>
              <a:rPr lang="en-US" altLang="en-US" sz="800" b="1" dirty="0">
                <a:solidFill>
                  <a:schemeClr val="bg1"/>
                </a:solidFill>
                <a:latin typeface="Arial" panose="020B0604020202020204" pitchFamily="34" charset="0"/>
                <a:cs typeface="Arial" panose="020B0604020202020204" pitchFamily="34" charset="0"/>
              </a:rPr>
              <a:t>Figures are past results and are not predictive of results in future periods. Investments are not FDIC-insured, nor are they deposits of or guaranteed by a bank or any other entity, so they may lose value.</a:t>
            </a:r>
          </a:p>
        </p:txBody>
      </p:sp>
      <p:sp>
        <p:nvSpPr>
          <p:cNvPr id="2" name="TextBox 1">
            <a:extLst>
              <a:ext uri="{FF2B5EF4-FFF2-40B4-BE49-F238E27FC236}">
                <a16:creationId xmlns:a16="http://schemas.microsoft.com/office/drawing/2014/main" id="{4628898E-7FDD-4B41-9119-82B840138EBB}"/>
              </a:ext>
            </a:extLst>
          </p:cNvPr>
          <p:cNvSpPr txBox="1"/>
          <p:nvPr/>
        </p:nvSpPr>
        <p:spPr>
          <a:xfrm>
            <a:off x="8069548" y="880110"/>
            <a:ext cx="65" cy="215444"/>
          </a:xfrm>
          <a:prstGeom prst="rect">
            <a:avLst/>
          </a:prstGeom>
          <a:ln w="12700">
            <a:miter lim="400000"/>
          </a:ln>
        </p:spPr>
        <p:txBody>
          <a:bodyPr wrap="none" lIns="0" tIns="0" rIns="0" bIns="0" rtlCol="0">
            <a:spAutoFit/>
          </a:bodyPr>
          <a:lstStyle/>
          <a:p>
            <a:endParaRPr lang="en-US" sz="1400" dirty="0" err="1">
              <a:latin typeface="+mn-lt"/>
            </a:endParaRPr>
          </a:p>
        </p:txBody>
      </p:sp>
    </p:spTree>
    <p:extLst>
      <p:ext uri="{BB962C8B-B14F-4D97-AF65-F5344CB8AC3E}">
        <p14:creationId xmlns:p14="http://schemas.microsoft.com/office/powerpoint/2010/main" val="3835418732"/>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latin typeface="Arial" panose="020B0604020202020204" pitchFamily="34" charset="0"/>
              </a:rPr>
              <a:t>Global growth: Synchronized slowdown?</a:t>
            </a:r>
          </a:p>
        </p:txBody>
      </p:sp>
      <p:sp>
        <p:nvSpPr>
          <p:cNvPr id="13" name="Footer Placeholder 12"/>
          <p:cNvSpPr>
            <a:spLocks noGrp="1"/>
          </p:cNvSpPr>
          <p:nvPr>
            <p:ph type="ftr" sz="quarter" idx="10"/>
          </p:nvPr>
        </p:nvSpPr>
        <p:spPr>
          <a:xfrm>
            <a:off x="438912" y="5817476"/>
            <a:ext cx="8169060" cy="431470"/>
          </a:xfrm>
        </p:spPr>
        <p:txBody>
          <a:bodyPr/>
          <a:lstStyle/>
          <a:p>
            <a:r>
              <a:rPr lang="en-US" baseline="30000" dirty="0">
                <a:latin typeface="Arial" panose="020B0604020202020204" pitchFamily="34" charset="0"/>
              </a:rPr>
              <a:t>1 </a:t>
            </a:r>
            <a:r>
              <a:rPr lang="en-US" dirty="0">
                <a:latin typeface="Arial" panose="020B0604020202020204" pitchFamily="34" charset="0"/>
              </a:rPr>
              <a:t>Three-month growth rate. As of February 28, 2019. </a:t>
            </a:r>
            <a:r>
              <a:rPr lang="en-US" baseline="30000" dirty="0">
                <a:latin typeface="Arial" panose="020B0604020202020204" pitchFamily="34" charset="0"/>
              </a:rPr>
              <a:t>2</a:t>
            </a:r>
            <a:r>
              <a:rPr lang="en-US" dirty="0">
                <a:latin typeface="Arial" panose="020B0604020202020204" pitchFamily="34" charset="0"/>
              </a:rPr>
              <a:t> Credit data as of January 31, 2019. GDP data as of December 31, 2018. </a:t>
            </a:r>
            <a:r>
              <a:rPr lang="en-US" baseline="30000" dirty="0">
                <a:latin typeface="Arial" panose="020B0604020202020204" pitchFamily="34" charset="0"/>
              </a:rPr>
              <a:t>3</a:t>
            </a:r>
            <a:r>
              <a:rPr lang="en-US" dirty="0">
                <a:latin typeface="Arial" panose="020B0604020202020204" pitchFamily="34" charset="0"/>
              </a:rPr>
              <a:t> As of February 28, 2019. </a:t>
            </a:r>
            <a:r>
              <a:rPr lang="en-US" baseline="30000" dirty="0">
                <a:latin typeface="Arial" panose="020B0604020202020204" pitchFamily="34" charset="0"/>
              </a:rPr>
              <a:t>4 </a:t>
            </a:r>
            <a:r>
              <a:rPr lang="en-US" dirty="0">
                <a:latin typeface="Arial" panose="020B0604020202020204" pitchFamily="34" charset="0"/>
              </a:rPr>
              <a:t>Three-month averages. As of March 31, 2019. </a:t>
            </a:r>
          </a:p>
          <a:p>
            <a:r>
              <a:rPr lang="en-US" dirty="0">
                <a:latin typeface="Arial" panose="020B0604020202020204" pitchFamily="34" charset="0"/>
              </a:rPr>
              <a:t>Sources: Capital Group, Bloomberg, Thomson Reuters.</a:t>
            </a:r>
          </a:p>
        </p:txBody>
      </p:sp>
      <p:sp>
        <p:nvSpPr>
          <p:cNvPr id="2" name="TextBox 1">
            <a:extLst>
              <a:ext uri="{FF2B5EF4-FFF2-40B4-BE49-F238E27FC236}">
                <a16:creationId xmlns:a16="http://schemas.microsoft.com/office/drawing/2014/main" id="{C0527EB7-3D92-A942-9D2D-5556EB3643C3}"/>
              </a:ext>
            </a:extLst>
          </p:cNvPr>
          <p:cNvSpPr txBox="1"/>
          <p:nvPr/>
        </p:nvSpPr>
        <p:spPr>
          <a:xfrm>
            <a:off x="662940" y="-857250"/>
            <a:ext cx="0" cy="0"/>
          </a:xfrm>
          <a:prstGeom prst="rect">
            <a:avLst/>
          </a:prstGeom>
          <a:ln w="12700">
            <a:miter lim="400000"/>
          </a:ln>
        </p:spPr>
        <p:txBody>
          <a:bodyPr wrap="none" lIns="0" tIns="0" rIns="0" bIns="0" rtlCol="0">
            <a:noAutofit/>
          </a:bodyPr>
          <a:lstStyle/>
          <a:p>
            <a:endParaRPr lang="en-US" sz="1400" b="1" dirty="0" err="1">
              <a:solidFill>
                <a:schemeClr val="tx1"/>
              </a:solidFill>
              <a:latin typeface="Arial" panose="020B0604020202020204" pitchFamily="34" charset="0"/>
              <a:cs typeface="Arial" panose="020B0604020202020204" pitchFamily="34" charset="0"/>
            </a:endParaRPr>
          </a:p>
        </p:txBody>
      </p:sp>
      <p:sp>
        <p:nvSpPr>
          <p:cNvPr id="6" name="Slide Number">
            <a:extLst>
              <a:ext uri="{FF2B5EF4-FFF2-40B4-BE49-F238E27FC236}">
                <a16:creationId xmlns:a16="http://schemas.microsoft.com/office/drawing/2014/main" id="{BA8F05A7-E9FA-4B45-85A3-AA826AB901AE}"/>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10</a:t>
            </a:fld>
            <a:endParaRPr lang="en-US" sz="10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E3A8A2F2-5DC5-C045-AE77-3F047A63E9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600" y="1223772"/>
            <a:ext cx="8788400" cy="4521200"/>
          </a:xfrm>
          <a:prstGeom prst="rect">
            <a:avLst/>
          </a:prstGeom>
        </p:spPr>
      </p:pic>
    </p:spTree>
    <p:extLst>
      <p:ext uri="{BB962C8B-B14F-4D97-AF65-F5344CB8AC3E}">
        <p14:creationId xmlns:p14="http://schemas.microsoft.com/office/powerpoint/2010/main" val="1776565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latin typeface="Arial" panose="020B0604020202020204" pitchFamily="34" charset="0"/>
              </a:rPr>
              <a:t>U.S. is late cycle</a:t>
            </a:r>
          </a:p>
        </p:txBody>
      </p:sp>
      <p:sp>
        <p:nvSpPr>
          <p:cNvPr id="13" name="Footer Placeholder 12"/>
          <p:cNvSpPr>
            <a:spLocks noGrp="1"/>
          </p:cNvSpPr>
          <p:nvPr>
            <p:ph type="ftr" sz="quarter" idx="10"/>
          </p:nvPr>
        </p:nvSpPr>
        <p:spPr>
          <a:xfrm>
            <a:off x="438912" y="5806355"/>
            <a:ext cx="8284464" cy="442591"/>
          </a:xfrm>
        </p:spPr>
        <p:txBody>
          <a:bodyPr/>
          <a:lstStyle/>
          <a:p>
            <a:r>
              <a:rPr lang="en-US" baseline="30000" dirty="0">
                <a:latin typeface="Arial" panose="020B0604020202020204" pitchFamily="34" charset="0"/>
              </a:rPr>
              <a:t>1</a:t>
            </a:r>
            <a:r>
              <a:rPr lang="en-US" dirty="0">
                <a:latin typeface="Arial" panose="020B0604020202020204" pitchFamily="34" charset="0"/>
              </a:rPr>
              <a:t>Unemployment data as of March 31, 2019; job openings data as of January 31, 2019. </a:t>
            </a:r>
            <a:r>
              <a:rPr lang="en-US" baseline="30000" dirty="0">
                <a:latin typeface="Arial" panose="020B0604020202020204" pitchFamily="34" charset="0"/>
              </a:rPr>
              <a:t>2</a:t>
            </a:r>
            <a:r>
              <a:rPr lang="en-US" dirty="0">
                <a:latin typeface="Arial" panose="020B0604020202020204" pitchFamily="34" charset="0"/>
              </a:rPr>
              <a:t>Employment Cost Index includes both earnings and non-cash benefits for employees. As of December 31, 2018. </a:t>
            </a:r>
            <a:r>
              <a:rPr lang="en-US" baseline="30000" dirty="0">
                <a:latin typeface="Arial" panose="020B0604020202020204" pitchFamily="34" charset="0"/>
              </a:rPr>
              <a:t>3</a:t>
            </a:r>
            <a:r>
              <a:rPr lang="en-US" dirty="0">
                <a:latin typeface="Arial" panose="020B0604020202020204" pitchFamily="34" charset="0"/>
              </a:rPr>
              <a:t>As of March 31, 2019. </a:t>
            </a:r>
            <a:r>
              <a:rPr lang="en-US" baseline="30000" dirty="0">
                <a:latin typeface="Arial" panose="020B0604020202020204" pitchFamily="34" charset="0"/>
              </a:rPr>
              <a:t>4</a:t>
            </a:r>
            <a:r>
              <a:rPr lang="en-US" dirty="0">
                <a:latin typeface="Arial" panose="020B0604020202020204" pitchFamily="34" charset="0"/>
              </a:rPr>
              <a:t>As of December 31, 2018.</a:t>
            </a:r>
          </a:p>
          <a:p>
            <a:r>
              <a:rPr lang="en-US" dirty="0">
                <a:latin typeface="Arial" panose="020B0604020202020204" pitchFamily="34" charset="0"/>
              </a:rPr>
              <a:t>Sources: Bureau of Labor Statistics, Federal Reserve, National Bureau of Economic Research, Thomson Reuters.</a:t>
            </a:r>
          </a:p>
        </p:txBody>
      </p:sp>
      <p:sp>
        <p:nvSpPr>
          <p:cNvPr id="6" name="Slide Number">
            <a:extLst>
              <a:ext uri="{FF2B5EF4-FFF2-40B4-BE49-F238E27FC236}">
                <a16:creationId xmlns:a16="http://schemas.microsoft.com/office/drawing/2014/main" id="{C84FFCA1-A1B6-F341-BE65-51AF8FF40515}"/>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11</a:t>
            </a:fld>
            <a:endParaRPr lang="en-US" sz="10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3D7DF541-A7A2-524B-9D2C-5BDCE767AD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600" y="1224999"/>
            <a:ext cx="8788400" cy="4546600"/>
          </a:xfrm>
          <a:prstGeom prst="rect">
            <a:avLst/>
          </a:prstGeom>
        </p:spPr>
      </p:pic>
    </p:spTree>
    <p:extLst>
      <p:ext uri="{BB962C8B-B14F-4D97-AF65-F5344CB8AC3E}">
        <p14:creationId xmlns:p14="http://schemas.microsoft.com/office/powerpoint/2010/main" val="2495369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latin typeface="Arial" panose="020B0604020202020204" pitchFamily="34" charset="0"/>
              </a:rPr>
              <a:t>Monetary policy has driven asset prices</a:t>
            </a:r>
          </a:p>
        </p:txBody>
      </p:sp>
      <p:sp>
        <p:nvSpPr>
          <p:cNvPr id="22" name="Footer Placeholder 12"/>
          <p:cNvSpPr>
            <a:spLocks noGrp="1"/>
          </p:cNvSpPr>
          <p:nvPr>
            <p:ph type="ftr" sz="quarter" idx="10"/>
          </p:nvPr>
        </p:nvSpPr>
        <p:spPr>
          <a:xfrm>
            <a:off x="428623" y="5818264"/>
            <a:ext cx="8284464" cy="430682"/>
          </a:xfrm>
        </p:spPr>
        <p:txBody>
          <a:bodyPr/>
          <a:lstStyle/>
          <a:p>
            <a:r>
              <a:rPr lang="en-US" dirty="0">
                <a:latin typeface="Arial" panose="020B0604020202020204" pitchFamily="34" charset="0"/>
              </a:rPr>
              <a:t>Asset prices reflect a blended asset basket that consists of 40% U.S. equities (S&amp;P 500 Index), 20% non-U.S. equities (MSCI ACWI ex. U.S. Index), 30% core bonds (Bloomberg Barclays U.S. Aggregate Index) and 10% real estate (MSCI U.S. REIT Index). </a:t>
            </a:r>
          </a:p>
          <a:p>
            <a:r>
              <a:rPr lang="en-US" dirty="0">
                <a:latin typeface="Arial" panose="020B0604020202020204" pitchFamily="34" charset="0"/>
              </a:rPr>
              <a:t>Sources: Federal Reserve, RIMES, Thomson Reuters. All data as of 3/31/19, except for </a:t>
            </a:r>
            <a:r>
              <a:rPr lang="en-US" dirty="0" err="1">
                <a:latin typeface="Arial" panose="020B0604020202020204" pitchFamily="34" charset="0"/>
              </a:rPr>
              <a:t>PBoC</a:t>
            </a:r>
            <a:r>
              <a:rPr lang="en-US" dirty="0">
                <a:latin typeface="Arial" panose="020B0604020202020204" pitchFamily="34" charset="0"/>
              </a:rPr>
              <a:t>, which is as of 2/28/19.</a:t>
            </a:r>
          </a:p>
        </p:txBody>
      </p:sp>
      <p:sp>
        <p:nvSpPr>
          <p:cNvPr id="5" name="Slide Number">
            <a:extLst>
              <a:ext uri="{FF2B5EF4-FFF2-40B4-BE49-F238E27FC236}">
                <a16:creationId xmlns:a16="http://schemas.microsoft.com/office/drawing/2014/main" id="{A6042853-20B8-8149-9786-6A1DC293CFBE}"/>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12</a:t>
            </a:fld>
            <a:endParaRPr lang="en-US" sz="10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E57035DD-9A47-5C4E-87A4-6222FEC067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358" y="1627264"/>
            <a:ext cx="9080500" cy="4191000"/>
          </a:xfrm>
          <a:prstGeom prst="rect">
            <a:avLst/>
          </a:prstGeom>
        </p:spPr>
      </p:pic>
    </p:spTree>
    <p:extLst>
      <p:ext uri="{BB962C8B-B14F-4D97-AF65-F5344CB8AC3E}">
        <p14:creationId xmlns:p14="http://schemas.microsoft.com/office/powerpoint/2010/main" val="2810624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28624" y="301752"/>
            <a:ext cx="8412376" cy="693420"/>
          </a:xfrm>
        </p:spPr>
        <p:txBody>
          <a:bodyPr/>
          <a:lstStyle/>
          <a:p>
            <a:r>
              <a:rPr lang="en-US" dirty="0">
                <a:latin typeface="Arial" panose="020B0604020202020204" pitchFamily="34" charset="0"/>
              </a:rPr>
              <a:t>Easy money has led to </a:t>
            </a:r>
            <a:r>
              <a:rPr lang="en-US" dirty="0">
                <a:latin typeface="Arial" panose="020B0604020202020204" pitchFamily="34" charset="0"/>
                <a:sym typeface="Wingdings" panose="05000000000000000000" pitchFamily="2" charset="2"/>
              </a:rPr>
              <a:t>stretched </a:t>
            </a:r>
            <a:r>
              <a:rPr lang="en-US" dirty="0">
                <a:latin typeface="Arial" panose="020B0604020202020204" pitchFamily="34" charset="0"/>
              </a:rPr>
              <a:t>valuations and low volatility</a:t>
            </a:r>
          </a:p>
        </p:txBody>
      </p:sp>
      <p:sp>
        <p:nvSpPr>
          <p:cNvPr id="13" name="Footer Placeholder 12"/>
          <p:cNvSpPr>
            <a:spLocks noGrp="1"/>
          </p:cNvSpPr>
          <p:nvPr>
            <p:ph type="ftr" sz="quarter" idx="10"/>
          </p:nvPr>
        </p:nvSpPr>
        <p:spPr>
          <a:xfrm>
            <a:off x="428623" y="5486777"/>
            <a:ext cx="8284464" cy="762169"/>
          </a:xfrm>
        </p:spPr>
        <p:txBody>
          <a:bodyPr/>
          <a:lstStyle/>
          <a:p>
            <a:pPr marL="61913" indent="-61913"/>
            <a:r>
              <a:rPr lang="en-US" baseline="30000" dirty="0">
                <a:latin typeface="Arial" panose="020B0604020202020204" pitchFamily="34" charset="0"/>
              </a:rPr>
              <a:t>1</a:t>
            </a:r>
            <a:r>
              <a:rPr lang="en-US" dirty="0">
                <a:latin typeface="Arial" panose="020B0604020202020204" pitchFamily="34" charset="0"/>
              </a:rPr>
              <a:t>Price-earning ratios are based on one-year forward earnings. Bloomberg Barclays U.S. Aggregate Corporate Index OAS, Bloomberg Barclays U.S. High Yield 2% Issuer Cap Index OAS, Bloomberg Barclays Global Aggregate Corporate Index OAS, MSCI U.S. REIT Index. </a:t>
            </a:r>
          </a:p>
          <a:p>
            <a:pPr marL="61913" indent="-61913"/>
            <a:r>
              <a:rPr lang="en-US" baseline="30000" dirty="0">
                <a:latin typeface="Arial" panose="020B0604020202020204" pitchFamily="34" charset="0"/>
              </a:rPr>
              <a:t>2</a:t>
            </a:r>
            <a:r>
              <a:rPr lang="en-US" dirty="0">
                <a:latin typeface="Arial" panose="020B0604020202020204" pitchFamily="34" charset="0"/>
              </a:rPr>
              <a:t>Scale represents the minimum/maximum value for the respective index from March 2004 to March 2019. </a:t>
            </a:r>
          </a:p>
          <a:p>
            <a:pPr marL="61913" indent="-61913"/>
            <a:r>
              <a:rPr lang="en-US" baseline="30000" dirty="0">
                <a:latin typeface="Arial" panose="020B0604020202020204" pitchFamily="34" charset="0"/>
              </a:rPr>
              <a:t>3</a:t>
            </a:r>
            <a:r>
              <a:rPr lang="en-US" dirty="0">
                <a:latin typeface="Arial" panose="020B0604020202020204" pitchFamily="34" charset="0"/>
              </a:rPr>
              <a:t>Real estate figure is based on the total return index levels of the MSCI U.S. REIT Index.</a:t>
            </a:r>
          </a:p>
          <a:p>
            <a:r>
              <a:rPr lang="en-US" dirty="0">
                <a:latin typeface="Arial" panose="020B0604020202020204" pitchFamily="34" charset="0"/>
              </a:rPr>
              <a:t>Sources: Bloomberg Index Services, Ltd., IBES, MSCI, Standard &amp; Poor’s, Thomson Reuters. As of 3/31/19.</a:t>
            </a:r>
          </a:p>
        </p:txBody>
      </p:sp>
      <p:sp>
        <p:nvSpPr>
          <p:cNvPr id="5" name="Slide Number">
            <a:extLst>
              <a:ext uri="{FF2B5EF4-FFF2-40B4-BE49-F238E27FC236}">
                <a16:creationId xmlns:a16="http://schemas.microsoft.com/office/drawing/2014/main" id="{C7D3A7C1-8186-7C48-941B-3A86509B516A}"/>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13</a:t>
            </a:fld>
            <a:endParaRPr lang="en-US" sz="10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8D8CD841-1DDB-3A47-BA1A-83DA925622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913" y="1562477"/>
            <a:ext cx="8445500" cy="3924300"/>
          </a:xfrm>
          <a:prstGeom prst="rect">
            <a:avLst/>
          </a:prstGeom>
        </p:spPr>
      </p:pic>
    </p:spTree>
    <p:extLst>
      <p:ext uri="{BB962C8B-B14F-4D97-AF65-F5344CB8AC3E}">
        <p14:creationId xmlns:p14="http://schemas.microsoft.com/office/powerpoint/2010/main" val="2199501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latin typeface="Arial" panose="020B0604020202020204" pitchFamily="34" charset="0"/>
              </a:rPr>
              <a:t>The market expects the Fed to pause (or even cut)</a:t>
            </a:r>
          </a:p>
        </p:txBody>
      </p:sp>
      <p:sp>
        <p:nvSpPr>
          <p:cNvPr id="13" name="Footer Placeholder 12"/>
          <p:cNvSpPr>
            <a:spLocks noGrp="1"/>
          </p:cNvSpPr>
          <p:nvPr>
            <p:ph type="ftr" sz="quarter" idx="10"/>
          </p:nvPr>
        </p:nvSpPr>
        <p:spPr/>
        <p:txBody>
          <a:bodyPr/>
          <a:lstStyle/>
          <a:p>
            <a:r>
              <a:rPr lang="en-US" baseline="30000" dirty="0">
                <a:latin typeface="Arial" panose="020B0604020202020204" pitchFamily="34" charset="0"/>
              </a:rPr>
              <a:t>1</a:t>
            </a:r>
            <a:r>
              <a:rPr lang="en-US" dirty="0">
                <a:latin typeface="Arial" panose="020B0604020202020204" pitchFamily="34" charset="0"/>
              </a:rPr>
              <a:t>Source: Bloomberg. As of 3/31/19.</a:t>
            </a:r>
          </a:p>
          <a:p>
            <a:r>
              <a:rPr lang="en-US" baseline="30000" dirty="0">
                <a:latin typeface="Arial" panose="020B0604020202020204" pitchFamily="34" charset="0"/>
              </a:rPr>
              <a:t>2</a:t>
            </a:r>
            <a:r>
              <a:rPr lang="en-US" dirty="0">
                <a:latin typeface="Arial" panose="020B0604020202020204" pitchFamily="34" charset="0"/>
              </a:rPr>
              <a:t>Source: Bloomberg forward curve matrix, using the U.S. Treasury Actives Curve; Thomson Reuters for 3/31/19 yields. As of 3/31/19. </a:t>
            </a:r>
          </a:p>
        </p:txBody>
      </p:sp>
      <p:sp>
        <p:nvSpPr>
          <p:cNvPr id="12" name="Text Placeholder 11"/>
          <p:cNvSpPr>
            <a:spLocks noGrp="1"/>
          </p:cNvSpPr>
          <p:nvPr>
            <p:ph type="body" sz="quarter" idx="15"/>
          </p:nvPr>
        </p:nvSpPr>
        <p:spPr/>
        <p:txBody>
          <a:bodyPr/>
          <a:lstStyle/>
          <a:p>
            <a:r>
              <a:rPr lang="en-US" dirty="0">
                <a:latin typeface="Arial" panose="020B0604020202020204" pitchFamily="34" charset="0"/>
                <a:cs typeface="Arial" panose="020B0604020202020204" pitchFamily="34" charset="0"/>
              </a:rPr>
              <a:t>Treasury yields expected to stay lower for longer</a:t>
            </a:r>
          </a:p>
        </p:txBody>
      </p:sp>
      <p:sp>
        <p:nvSpPr>
          <p:cNvPr id="8" name="Slide Number">
            <a:extLst>
              <a:ext uri="{FF2B5EF4-FFF2-40B4-BE49-F238E27FC236}">
                <a16:creationId xmlns:a16="http://schemas.microsoft.com/office/drawing/2014/main" id="{E2E59E1E-082D-8044-A6B2-B6CAE8D10ECB}"/>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14</a:t>
            </a:fld>
            <a:endParaRPr lang="en-US" sz="10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B7EC139C-2BDE-7D46-86EB-69CD52D70A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987" y="1614620"/>
            <a:ext cx="8420100" cy="4241800"/>
          </a:xfrm>
          <a:prstGeom prst="rect">
            <a:avLst/>
          </a:prstGeom>
        </p:spPr>
      </p:pic>
    </p:spTree>
    <p:extLst>
      <p:ext uri="{BB962C8B-B14F-4D97-AF65-F5344CB8AC3E}">
        <p14:creationId xmlns:p14="http://schemas.microsoft.com/office/powerpoint/2010/main" val="327608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6" name="Text Box 8"/>
          <p:cNvSpPr txBox="1">
            <a:spLocks noChangeArrowheads="1"/>
          </p:cNvSpPr>
          <p:nvPr/>
        </p:nvSpPr>
        <p:spPr bwMode="auto">
          <a:xfrm>
            <a:off x="355874" y="5798299"/>
            <a:ext cx="85502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9pPr>
          </a:lstStyle>
          <a:p>
            <a:pPr algn="l" eaLnBrk="1" hangingPunct="1">
              <a:buFontTx/>
              <a:buNone/>
            </a:pPr>
            <a:r>
              <a:rPr lang="en-US" altLang="en-US" sz="800" b="0" dirty="0">
                <a:solidFill>
                  <a:srgbClr val="666666"/>
                </a:solidFill>
                <a:latin typeface="Arial" panose="020B0604020202020204" pitchFamily="34" charset="0"/>
              </a:rPr>
              <a:t>Sources: Federal Reserve, Robert </a:t>
            </a:r>
            <a:r>
              <a:rPr lang="en-US" altLang="en-US" sz="800" b="0" dirty="0" err="1">
                <a:solidFill>
                  <a:srgbClr val="666666"/>
                </a:solidFill>
                <a:latin typeface="Arial" panose="020B0604020202020204" pitchFamily="34" charset="0"/>
              </a:rPr>
              <a:t>Shiller</a:t>
            </a:r>
            <a:r>
              <a:rPr lang="en-US" altLang="en-US" sz="800" b="0" dirty="0">
                <a:solidFill>
                  <a:srgbClr val="666666"/>
                </a:solidFill>
                <a:latin typeface="Arial" panose="020B0604020202020204" pitchFamily="34" charset="0"/>
              </a:rPr>
              <a:t>, Thomson Reuters </a:t>
            </a:r>
            <a:r>
              <a:rPr lang="en-US" altLang="en-US" sz="800" b="0" dirty="0" err="1">
                <a:solidFill>
                  <a:srgbClr val="666666"/>
                </a:solidFill>
                <a:latin typeface="Arial" panose="020B0604020202020204" pitchFamily="34" charset="0"/>
              </a:rPr>
              <a:t>Datastream</a:t>
            </a:r>
            <a:r>
              <a:rPr lang="en-US" altLang="en-US" sz="800" b="0" dirty="0">
                <a:solidFill>
                  <a:srgbClr val="666666"/>
                </a:solidFill>
                <a:latin typeface="Arial" panose="020B0604020202020204" pitchFamily="34" charset="0"/>
              </a:rPr>
              <a:t>. </a:t>
            </a:r>
          </a:p>
          <a:p>
            <a:pPr algn="l" eaLnBrk="1" hangingPunct="1">
              <a:buFontTx/>
              <a:buNone/>
            </a:pPr>
            <a:r>
              <a:rPr lang="en-US" altLang="en-US" sz="800" b="0" dirty="0">
                <a:solidFill>
                  <a:srgbClr val="666666"/>
                </a:solidFill>
                <a:latin typeface="Arial" panose="020B0604020202020204" pitchFamily="34" charset="0"/>
              </a:rPr>
              <a:t>Data for 1871–1961 represents average monthly U.S. long-term government bond yields compiled by Robert </a:t>
            </a:r>
            <a:r>
              <a:rPr lang="en-US" altLang="en-US" sz="800" b="0" dirty="0" err="1">
                <a:solidFill>
                  <a:srgbClr val="666666"/>
                </a:solidFill>
                <a:latin typeface="Arial" panose="020B0604020202020204" pitchFamily="34" charset="0"/>
              </a:rPr>
              <a:t>Shiller</a:t>
            </a:r>
            <a:r>
              <a:rPr lang="en-US" altLang="en-US" sz="800" b="0" dirty="0">
                <a:solidFill>
                  <a:srgbClr val="666666"/>
                </a:solidFill>
                <a:latin typeface="Arial" panose="020B0604020202020204" pitchFamily="34" charset="0"/>
              </a:rPr>
              <a:t>. Data for 1962–2018 represents 10-year Treasury yields, as of December 31 each year within the period. Data for 2019 is as of March 31.</a:t>
            </a:r>
          </a:p>
        </p:txBody>
      </p:sp>
      <p:sp>
        <p:nvSpPr>
          <p:cNvPr id="10" name="Title 9">
            <a:extLst>
              <a:ext uri="{FF2B5EF4-FFF2-40B4-BE49-F238E27FC236}">
                <a16:creationId xmlns:a16="http://schemas.microsoft.com/office/drawing/2014/main" id="{CA6EF085-C65D-1D4C-A638-16AF5D1FE780}"/>
              </a:ext>
            </a:extLst>
          </p:cNvPr>
          <p:cNvSpPr>
            <a:spLocks noGrp="1"/>
          </p:cNvSpPr>
          <p:nvPr>
            <p:ph type="title"/>
          </p:nvPr>
        </p:nvSpPr>
        <p:spPr/>
        <p:txBody>
          <a:bodyPr/>
          <a:lstStyle/>
          <a:p>
            <a:r>
              <a:rPr lang="en-US" dirty="0">
                <a:latin typeface="Arial" panose="020B0604020202020204" pitchFamily="34" charset="0"/>
              </a:rPr>
              <a:t>Lower rates for longer … still</a:t>
            </a:r>
          </a:p>
        </p:txBody>
      </p:sp>
      <p:sp>
        <p:nvSpPr>
          <p:cNvPr id="11" name="Text Placeholder 10">
            <a:extLst>
              <a:ext uri="{FF2B5EF4-FFF2-40B4-BE49-F238E27FC236}">
                <a16:creationId xmlns:a16="http://schemas.microsoft.com/office/drawing/2014/main" id="{C7F92EF9-A4D9-A94A-9F65-8CB4069D4ECF}"/>
              </a:ext>
            </a:extLst>
          </p:cNvPr>
          <p:cNvSpPr>
            <a:spLocks noGrp="1"/>
          </p:cNvSpPr>
          <p:nvPr>
            <p:ph type="body" sz="quarter" idx="15"/>
          </p:nvPr>
        </p:nvSpPr>
        <p:spPr/>
        <p:txBody>
          <a:bodyPr/>
          <a:lstStyle/>
          <a:p>
            <a:r>
              <a:rPr lang="en-US" dirty="0">
                <a:latin typeface="Arial" panose="020B0604020202020204" pitchFamily="34" charset="0"/>
                <a:cs typeface="Arial" panose="020B0604020202020204" pitchFamily="34" charset="0"/>
              </a:rPr>
              <a:t>In a low-growth, low-inflation world, rates could stay lower for longer</a:t>
            </a:r>
          </a:p>
        </p:txBody>
      </p:sp>
      <p:sp>
        <p:nvSpPr>
          <p:cNvPr id="6" name="Slide Number">
            <a:extLst>
              <a:ext uri="{FF2B5EF4-FFF2-40B4-BE49-F238E27FC236}">
                <a16:creationId xmlns:a16="http://schemas.microsoft.com/office/drawing/2014/main" id="{BCC7B161-73EE-C04E-86B9-D08434A256E4}"/>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15</a:t>
            </a:fld>
            <a:endParaRPr lang="en-US" sz="100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B79CD302-FC45-4A40-B377-7DCDC35E15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407" y="1604328"/>
            <a:ext cx="8331200" cy="3822700"/>
          </a:xfrm>
          <a:prstGeom prst="rect">
            <a:avLst/>
          </a:prstGeom>
        </p:spPr>
      </p:pic>
    </p:spTree>
    <p:extLst>
      <p:ext uri="{BB962C8B-B14F-4D97-AF65-F5344CB8AC3E}">
        <p14:creationId xmlns:p14="http://schemas.microsoft.com/office/powerpoint/2010/main" val="3421367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latin typeface="Arial" panose="020B0604020202020204" pitchFamily="34" charset="0"/>
              </a:rPr>
              <a:t>Short-term yields continue to be relatively attractive</a:t>
            </a:r>
          </a:p>
        </p:txBody>
      </p:sp>
      <p:sp>
        <p:nvSpPr>
          <p:cNvPr id="13" name="Footer Placeholder 12"/>
          <p:cNvSpPr>
            <a:spLocks noGrp="1"/>
          </p:cNvSpPr>
          <p:nvPr>
            <p:ph type="ftr" sz="quarter" idx="10"/>
          </p:nvPr>
        </p:nvSpPr>
        <p:spPr>
          <a:xfrm>
            <a:off x="428623" y="5787630"/>
            <a:ext cx="8284464" cy="461316"/>
          </a:xfrm>
        </p:spPr>
        <p:txBody>
          <a:bodyPr/>
          <a:lstStyle/>
          <a:p>
            <a:endParaRPr lang="en-US" dirty="0">
              <a:latin typeface="Arial" panose="020B0604020202020204" pitchFamily="34" charset="0"/>
            </a:endParaRPr>
          </a:p>
          <a:p>
            <a:endParaRPr lang="en-US" dirty="0">
              <a:latin typeface="Arial" panose="020B0604020202020204" pitchFamily="34" charset="0"/>
            </a:endParaRPr>
          </a:p>
          <a:p>
            <a:r>
              <a:rPr lang="en-US" baseline="30000" dirty="0">
                <a:latin typeface="Arial" panose="020B0604020202020204" pitchFamily="34" charset="0"/>
              </a:rPr>
              <a:t>1</a:t>
            </a:r>
            <a:r>
              <a:rPr lang="en-US" dirty="0">
                <a:latin typeface="Arial" panose="020B0604020202020204" pitchFamily="34" charset="0"/>
              </a:rPr>
              <a:t>Source: Thomson Reuters. As of 3/31/19. </a:t>
            </a:r>
          </a:p>
          <a:p>
            <a:r>
              <a:rPr lang="en-US" baseline="30000" dirty="0">
                <a:latin typeface="Arial" panose="020B0604020202020204" pitchFamily="34" charset="0"/>
              </a:rPr>
              <a:t>2</a:t>
            </a:r>
            <a:r>
              <a:rPr lang="en-US" dirty="0">
                <a:latin typeface="Arial" panose="020B0604020202020204" pitchFamily="34" charset="0"/>
              </a:rPr>
              <a:t>Indices shown are Bloomberg Barclays U.S. Government/Credit  (1-7 years, ex BBB) Index and Bloomberg Barclays Municipal Short-Intermediate 1-10 Years Index. Source: Bloomberg Index Services, Ltd. As of 3/31/19.</a:t>
            </a:r>
          </a:p>
        </p:txBody>
      </p:sp>
      <p:sp>
        <p:nvSpPr>
          <p:cNvPr id="12" name="Text Placeholder 11"/>
          <p:cNvSpPr>
            <a:spLocks noGrp="1"/>
          </p:cNvSpPr>
          <p:nvPr>
            <p:ph type="body" sz="quarter" idx="15"/>
          </p:nvPr>
        </p:nvSpPr>
        <p:spPr/>
        <p:txBody>
          <a:bodyPr/>
          <a:lstStyle/>
          <a:p>
            <a:r>
              <a:rPr lang="en-US" dirty="0">
                <a:latin typeface="Arial" panose="020B0604020202020204" pitchFamily="34" charset="0"/>
                <a:cs typeface="Arial" panose="020B0604020202020204" pitchFamily="34" charset="0"/>
              </a:rPr>
              <a:t>2-year Treasury yields have risen significantly, so have bond fund yields</a:t>
            </a:r>
          </a:p>
        </p:txBody>
      </p:sp>
      <p:sp>
        <p:nvSpPr>
          <p:cNvPr id="3" name="TextBox 2">
            <a:extLst>
              <a:ext uri="{FF2B5EF4-FFF2-40B4-BE49-F238E27FC236}">
                <a16:creationId xmlns:a16="http://schemas.microsoft.com/office/drawing/2014/main" id="{4E0F26E6-41F3-9243-83EF-2219AFD086BB}"/>
              </a:ext>
            </a:extLst>
          </p:cNvPr>
          <p:cNvSpPr txBox="1"/>
          <p:nvPr/>
        </p:nvSpPr>
        <p:spPr>
          <a:xfrm>
            <a:off x="-1085088" y="1572768"/>
            <a:ext cx="0" cy="0"/>
          </a:xfrm>
          <a:prstGeom prst="rect">
            <a:avLst/>
          </a:prstGeom>
          <a:ln w="12700">
            <a:miter lim="400000"/>
          </a:ln>
        </p:spPr>
        <p:txBody>
          <a:bodyPr wrap="none" lIns="0" tIns="0" rIns="0" bIns="0" rtlCol="0">
            <a:noAutofit/>
          </a:bodyPr>
          <a:lstStyle/>
          <a:p>
            <a:endParaRPr lang="en-US" sz="1400" b="1" dirty="0" err="1">
              <a:solidFill>
                <a:schemeClr val="tx1"/>
              </a:solidFill>
              <a:latin typeface="+mn-lt"/>
            </a:endParaRPr>
          </a:p>
        </p:txBody>
      </p:sp>
      <p:sp>
        <p:nvSpPr>
          <p:cNvPr id="8" name="Slide Number">
            <a:extLst>
              <a:ext uri="{FF2B5EF4-FFF2-40B4-BE49-F238E27FC236}">
                <a16:creationId xmlns:a16="http://schemas.microsoft.com/office/drawing/2014/main" id="{171C6A03-A96B-C847-AAE1-E0A3A4E0D83A}"/>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16</a:t>
            </a:fld>
            <a:endParaRPr lang="en-US" sz="10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1ADD7BD6-929A-BF4C-8A32-F34FB8AD4A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955" y="1561585"/>
            <a:ext cx="8559800" cy="4432300"/>
          </a:xfrm>
          <a:prstGeom prst="rect">
            <a:avLst/>
          </a:prstGeom>
        </p:spPr>
      </p:pic>
      <p:sp>
        <p:nvSpPr>
          <p:cNvPr id="46" name="Rectangle 45">
            <a:extLst>
              <a:ext uri="{FF2B5EF4-FFF2-40B4-BE49-F238E27FC236}">
                <a16:creationId xmlns:a16="http://schemas.microsoft.com/office/drawing/2014/main" id="{1A71C159-1B20-5B42-AB1B-AC6053C3BD8A}"/>
              </a:ext>
            </a:extLst>
          </p:cNvPr>
          <p:cNvSpPr>
            <a:spLocks noChangeArrowheads="1"/>
          </p:cNvSpPr>
          <p:nvPr/>
        </p:nvSpPr>
        <p:spPr bwMode="auto">
          <a:xfrm>
            <a:off x="5096256" y="3777735"/>
            <a:ext cx="52425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spcBef>
                <a:spcPct val="0"/>
              </a:spcBef>
              <a:tabLst>
                <a:tab pos="231775" algn="l"/>
              </a:tabLst>
            </a:pPr>
            <a:r>
              <a:rPr lang="en-US" altLang="en-US" dirty="0">
                <a:solidFill>
                  <a:schemeClr val="bg1"/>
                </a:solidFill>
                <a:latin typeface="Arial Narrow" panose="020B0604020202020204" pitchFamily="34" charset="0"/>
                <a:cs typeface="Arial Narrow" panose="020B0604020202020204" pitchFamily="34" charset="0"/>
              </a:rPr>
              <a:t>S&amp;P</a:t>
            </a:r>
          </a:p>
          <a:p>
            <a:pPr algn="ctr">
              <a:spcBef>
                <a:spcPct val="0"/>
              </a:spcBef>
              <a:tabLst>
                <a:tab pos="231775" algn="l"/>
              </a:tabLst>
            </a:pPr>
            <a:r>
              <a:rPr lang="en-US" altLang="en-US" dirty="0">
                <a:solidFill>
                  <a:schemeClr val="bg1"/>
                </a:solidFill>
                <a:latin typeface="Arial Narrow" panose="020B0604020202020204" pitchFamily="34" charset="0"/>
                <a:cs typeface="Arial Narrow" panose="020B0604020202020204" pitchFamily="34" charset="0"/>
              </a:rPr>
              <a:t>500</a:t>
            </a:r>
          </a:p>
          <a:p>
            <a:pPr algn="ctr">
              <a:spcBef>
                <a:spcPct val="0"/>
              </a:spcBef>
              <a:tabLst>
                <a:tab pos="231775" algn="l"/>
              </a:tabLst>
            </a:pPr>
            <a:r>
              <a:rPr lang="en-US" altLang="en-US" dirty="0">
                <a:solidFill>
                  <a:schemeClr val="bg1"/>
                </a:solidFill>
                <a:latin typeface="Arial Narrow" panose="020B0604020202020204" pitchFamily="34" charset="0"/>
                <a:cs typeface="Arial Narrow" panose="020B0604020202020204" pitchFamily="34" charset="0"/>
              </a:rPr>
              <a:t>dividend yield</a:t>
            </a:r>
          </a:p>
        </p:txBody>
      </p:sp>
    </p:spTree>
    <p:extLst>
      <p:ext uri="{BB962C8B-B14F-4D97-AF65-F5344CB8AC3E}">
        <p14:creationId xmlns:p14="http://schemas.microsoft.com/office/powerpoint/2010/main" val="2018063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latin typeface="Arial" panose="020B0604020202020204" pitchFamily="34" charset="0"/>
              </a:rPr>
              <a:t>Emerging markets fundamentals are attractive</a:t>
            </a:r>
          </a:p>
        </p:txBody>
      </p:sp>
      <p:sp>
        <p:nvSpPr>
          <p:cNvPr id="13" name="Footer Placeholder 12"/>
          <p:cNvSpPr>
            <a:spLocks noGrp="1"/>
          </p:cNvSpPr>
          <p:nvPr>
            <p:ph type="ftr" sz="quarter" idx="10"/>
          </p:nvPr>
        </p:nvSpPr>
        <p:spPr>
          <a:xfrm>
            <a:off x="428623" y="5825158"/>
            <a:ext cx="8284464" cy="423788"/>
          </a:xfrm>
        </p:spPr>
        <p:txBody>
          <a:bodyPr/>
          <a:lstStyle/>
          <a:p>
            <a:r>
              <a:rPr lang="en-US" baseline="30000" dirty="0">
                <a:latin typeface="Arial" panose="020B0604020202020204" pitchFamily="34" charset="0"/>
              </a:rPr>
              <a:t>1</a:t>
            </a:r>
            <a:r>
              <a:rPr lang="en-US" dirty="0">
                <a:latin typeface="Arial" panose="020B0604020202020204" pitchFamily="34" charset="0"/>
              </a:rPr>
              <a:t>Source: Bloomberg. Yields as of 2/28/19 for all countries except for Brazil and Colombia, which are as of 10/31/18 and 12/31/18, respectively. Data shown is 10-year yield less the country’s core inflation, with the exception of South Africa where a nine-year yield was used.</a:t>
            </a:r>
          </a:p>
          <a:p>
            <a:r>
              <a:rPr lang="en-US" baseline="30000" dirty="0">
                <a:latin typeface="Arial" panose="020B0604020202020204" pitchFamily="34" charset="0"/>
              </a:rPr>
              <a:t>2</a:t>
            </a:r>
            <a:r>
              <a:rPr lang="en-US" dirty="0">
                <a:latin typeface="Arial" panose="020B0604020202020204" pitchFamily="34" charset="0"/>
              </a:rPr>
              <a:t>Source: IMF. As of March 2019.</a:t>
            </a:r>
          </a:p>
        </p:txBody>
      </p:sp>
      <p:sp>
        <p:nvSpPr>
          <p:cNvPr id="6" name="Slide Number">
            <a:extLst>
              <a:ext uri="{FF2B5EF4-FFF2-40B4-BE49-F238E27FC236}">
                <a16:creationId xmlns:a16="http://schemas.microsoft.com/office/drawing/2014/main" id="{6FB7CF70-62FD-0042-BE96-01E11109A870}"/>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17</a:t>
            </a:fld>
            <a:endParaRPr lang="en-US" sz="10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6AFCACBB-F841-BC4F-9668-D6438CB032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436" y="1544066"/>
            <a:ext cx="8712200" cy="4330700"/>
          </a:xfrm>
          <a:prstGeom prst="rect">
            <a:avLst/>
          </a:prstGeom>
        </p:spPr>
      </p:pic>
    </p:spTree>
    <p:extLst>
      <p:ext uri="{BB962C8B-B14F-4D97-AF65-F5344CB8AC3E}">
        <p14:creationId xmlns:p14="http://schemas.microsoft.com/office/powerpoint/2010/main" val="1536913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ounded Rectangle 21"/>
          <p:cNvSpPr>
            <a:spLocks/>
          </p:cNvSpPr>
          <p:nvPr/>
        </p:nvSpPr>
        <p:spPr>
          <a:xfrm>
            <a:off x="961739" y="3974129"/>
            <a:ext cx="7191050" cy="365760"/>
          </a:xfrm>
          <a:prstGeom prst="roundRect">
            <a:avLst>
              <a:gd name="adj" fmla="val 50000"/>
            </a:avLst>
          </a:prstGeom>
          <a:gradFill flip="none" rotWithShape="1">
            <a:gsLst>
              <a:gs pos="100000">
                <a:srgbClr val="A39E99"/>
              </a:gs>
              <a:gs pos="0">
                <a:schemeClr val="accent6"/>
              </a:gs>
            </a:gsLst>
            <a:lin ang="0" scaled="0"/>
            <a:tileRect/>
          </a:gradFill>
          <a:ln w="38100"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400" kern="0" dirty="0">
              <a:solidFill>
                <a:srgbClr val="FFFFFF"/>
              </a:solidFill>
              <a:latin typeface="AvenirNext LT Com Regular"/>
              <a:cs typeface="Arial"/>
            </a:endParaRPr>
          </a:p>
        </p:txBody>
      </p:sp>
      <p:sp>
        <p:nvSpPr>
          <p:cNvPr id="23" name="Rounded Rectangle 22"/>
          <p:cNvSpPr>
            <a:spLocks/>
          </p:cNvSpPr>
          <p:nvPr/>
        </p:nvSpPr>
        <p:spPr>
          <a:xfrm>
            <a:off x="961739" y="5453021"/>
            <a:ext cx="7191050" cy="365760"/>
          </a:xfrm>
          <a:prstGeom prst="roundRect">
            <a:avLst>
              <a:gd name="adj" fmla="val 50000"/>
            </a:avLst>
          </a:prstGeom>
          <a:gradFill flip="none" rotWithShape="1">
            <a:gsLst>
              <a:gs pos="100000">
                <a:srgbClr val="A39E99"/>
              </a:gs>
              <a:gs pos="0">
                <a:schemeClr val="accent6"/>
              </a:gs>
            </a:gsLst>
            <a:lin ang="0" scaled="0"/>
            <a:tileRect/>
          </a:gradFill>
          <a:ln w="38100"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400" kern="0" dirty="0">
              <a:solidFill>
                <a:srgbClr val="FFFFFF"/>
              </a:solidFill>
              <a:latin typeface="AvenirNext LT Com Regular"/>
              <a:cs typeface="Arial"/>
            </a:endParaRPr>
          </a:p>
        </p:txBody>
      </p:sp>
      <p:sp>
        <p:nvSpPr>
          <p:cNvPr id="11" name="Title 10"/>
          <p:cNvSpPr>
            <a:spLocks noGrp="1"/>
          </p:cNvSpPr>
          <p:nvPr>
            <p:ph type="title"/>
          </p:nvPr>
        </p:nvSpPr>
        <p:spPr/>
        <p:txBody>
          <a:bodyPr/>
          <a:lstStyle/>
          <a:p>
            <a:r>
              <a:rPr lang="en-US" dirty="0">
                <a:latin typeface="Arial" panose="020B0604020202020204" pitchFamily="34" charset="0"/>
              </a:rPr>
              <a:t>Macro summary</a:t>
            </a:r>
          </a:p>
        </p:txBody>
      </p:sp>
      <p:graphicFrame>
        <p:nvGraphicFramePr>
          <p:cNvPr id="35" name="Table 34"/>
          <p:cNvGraphicFramePr>
            <a:graphicFrameLocks noGrp="1"/>
          </p:cNvGraphicFramePr>
          <p:nvPr>
            <p:extLst>
              <p:ext uri="{D42A27DB-BD31-4B8C-83A1-F6EECF244321}">
                <p14:modId xmlns:p14="http://schemas.microsoft.com/office/powerpoint/2010/main" val="897251803"/>
              </p:ext>
            </p:extLst>
          </p:nvPr>
        </p:nvGraphicFramePr>
        <p:xfrm>
          <a:off x="411722" y="5449094"/>
          <a:ext cx="8321040" cy="3657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685800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tblGrid>
              <a:tr h="365760">
                <a:tc>
                  <a:txBody>
                    <a:bodyPr/>
                    <a:lstStyle/>
                    <a:p>
                      <a:pPr algn="l"/>
                      <a:r>
                        <a:rPr lang="en-US" altLang="en-US" sz="1400" dirty="0">
                          <a:solidFill>
                            <a:srgbClr val="63544F"/>
                          </a:solidFill>
                          <a:latin typeface="Arial" panose="020B0604020202020204" pitchFamily="34" charset="0"/>
                          <a:cs typeface="Arial" panose="020B0604020202020204" pitchFamily="34" charset="0"/>
                        </a:rPr>
                        <a:t>Low</a:t>
                      </a:r>
                      <a:endParaRPr lang="en-US" sz="1400" dirty="0">
                        <a:solidFill>
                          <a:srgbClr val="63544F"/>
                        </a:solidFill>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altLang="en-US" sz="1400" dirty="0">
                          <a:solidFill>
                            <a:srgbClr val="63544F"/>
                          </a:solidFill>
                          <a:latin typeface="Arial" panose="020B0604020202020204" pitchFamily="34" charset="0"/>
                          <a:cs typeface="Arial" panose="020B0604020202020204" pitchFamily="34" charset="0"/>
                        </a:rPr>
                        <a:t>Medium</a:t>
                      </a:r>
                      <a:endParaRPr lang="en-US" sz="1400" dirty="0">
                        <a:solidFill>
                          <a:srgbClr val="63544F"/>
                        </a:solidFill>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r"/>
                      <a:r>
                        <a:rPr lang="en-US" altLang="en-US" sz="1400" dirty="0">
                          <a:solidFill>
                            <a:srgbClr val="63544F"/>
                          </a:solidFill>
                          <a:latin typeface="Arial" panose="020B0604020202020204" pitchFamily="34" charset="0"/>
                          <a:cs typeface="Arial" panose="020B0604020202020204" pitchFamily="34" charset="0"/>
                        </a:rPr>
                        <a:t>High</a:t>
                      </a:r>
                      <a:endParaRPr lang="en-US" sz="1400" dirty="0">
                        <a:solidFill>
                          <a:srgbClr val="63544F"/>
                        </a:solidFill>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39" name="Rectangle 7"/>
          <p:cNvSpPr>
            <a:spLocks noChangeArrowheads="1"/>
          </p:cNvSpPr>
          <p:nvPr/>
        </p:nvSpPr>
        <p:spPr bwMode="auto">
          <a:xfrm>
            <a:off x="344488" y="3285961"/>
            <a:ext cx="8603387" cy="365760"/>
          </a:xfrm>
          <a:prstGeom prst="rect">
            <a:avLst/>
          </a:prstGeom>
          <a:noFill/>
          <a:ln>
            <a:noFill/>
          </a:ln>
          <a:effectLst/>
          <a:extLst/>
        </p:spPr>
        <p:txBody>
          <a:bodyPr wrap="none" tIns="91440" bIns="91440" anchor="ct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9pPr>
          </a:lstStyle>
          <a:p>
            <a:pPr algn="ctr" eaLnBrk="1" hangingPunct="1">
              <a:spcBef>
                <a:spcPct val="0"/>
              </a:spcBef>
              <a:buFontTx/>
              <a:buNone/>
              <a:tabLst>
                <a:tab pos="4233863" algn="ctr"/>
                <a:tab pos="8402638" algn="r"/>
              </a:tabLst>
            </a:pPr>
            <a:r>
              <a:rPr lang="en-US" altLang="en-US" sz="1600" dirty="0">
                <a:solidFill>
                  <a:schemeClr val="accent1"/>
                </a:solidFill>
                <a:latin typeface="Arial" panose="020B0604020202020204" pitchFamily="34" charset="0"/>
              </a:rPr>
              <a:t>Asset prices</a:t>
            </a:r>
          </a:p>
        </p:txBody>
      </p:sp>
      <p:sp>
        <p:nvSpPr>
          <p:cNvPr id="40" name="Rectangle 7"/>
          <p:cNvSpPr>
            <a:spLocks noChangeArrowheads="1"/>
          </p:cNvSpPr>
          <p:nvPr/>
        </p:nvSpPr>
        <p:spPr bwMode="auto">
          <a:xfrm>
            <a:off x="344488" y="4909783"/>
            <a:ext cx="8603387" cy="365760"/>
          </a:xfrm>
          <a:prstGeom prst="rect">
            <a:avLst/>
          </a:prstGeom>
          <a:noFill/>
          <a:ln>
            <a:noFill/>
          </a:ln>
          <a:effectLst/>
          <a:extLst/>
        </p:spPr>
        <p:txBody>
          <a:bodyPr wrap="none" tIns="91440" bIns="91440" anchor="ct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9pPr>
          </a:lstStyle>
          <a:p>
            <a:pPr algn="ctr">
              <a:spcBef>
                <a:spcPct val="0"/>
              </a:spcBef>
              <a:buNone/>
              <a:tabLst>
                <a:tab pos="4233863" algn="ctr"/>
                <a:tab pos="8402638" algn="r"/>
              </a:tabLst>
            </a:pPr>
            <a:r>
              <a:rPr lang="en-US" altLang="en-US" sz="1600" dirty="0">
                <a:solidFill>
                  <a:schemeClr val="accent1"/>
                </a:solidFill>
                <a:latin typeface="Arial" panose="020B0604020202020204" pitchFamily="34" charset="0"/>
              </a:rPr>
              <a:t>What should bond risk appetite be?</a:t>
            </a:r>
          </a:p>
        </p:txBody>
      </p:sp>
      <p:sp>
        <p:nvSpPr>
          <p:cNvPr id="41" name="Rounded Rectangle 40"/>
          <p:cNvSpPr>
            <a:spLocks/>
          </p:cNvSpPr>
          <p:nvPr/>
        </p:nvSpPr>
        <p:spPr>
          <a:xfrm>
            <a:off x="5848707" y="3866668"/>
            <a:ext cx="1463040" cy="548640"/>
          </a:xfrm>
          <a:prstGeom prst="roundRect">
            <a:avLst>
              <a:gd name="adj" fmla="val 50000"/>
            </a:avLst>
          </a:prstGeom>
          <a:gradFill>
            <a:gsLst>
              <a:gs pos="90000">
                <a:schemeClr val="accent1"/>
              </a:gs>
              <a:gs pos="0">
                <a:schemeClr val="tx2"/>
              </a:gs>
            </a:gsLst>
            <a:path path="circle">
              <a:fillToRect l="50000" t="50000" r="50000" b="50000"/>
            </a:path>
          </a:gradFill>
          <a:ln w="38100" cap="flat" cmpd="sng" algn="ctr">
            <a:solidFill>
              <a:schemeClr val="bg1"/>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400" kern="0" dirty="0">
              <a:solidFill>
                <a:srgbClr val="FFFFFF"/>
              </a:solidFill>
              <a:latin typeface="AvenirNext LT Com Regular"/>
              <a:cs typeface="Arial"/>
            </a:endParaRPr>
          </a:p>
        </p:txBody>
      </p:sp>
      <p:sp>
        <p:nvSpPr>
          <p:cNvPr id="42" name="Rounded Rectangle 41"/>
          <p:cNvSpPr>
            <a:spLocks/>
          </p:cNvSpPr>
          <p:nvPr/>
        </p:nvSpPr>
        <p:spPr>
          <a:xfrm>
            <a:off x="1538678" y="5352706"/>
            <a:ext cx="1463040" cy="548640"/>
          </a:xfrm>
          <a:prstGeom prst="roundRect">
            <a:avLst>
              <a:gd name="adj" fmla="val 50000"/>
            </a:avLst>
          </a:prstGeom>
          <a:gradFill>
            <a:gsLst>
              <a:gs pos="90000">
                <a:schemeClr val="accent1"/>
              </a:gs>
              <a:gs pos="0">
                <a:schemeClr val="tx2"/>
              </a:gs>
            </a:gsLst>
            <a:path path="circle">
              <a:fillToRect l="50000" t="50000" r="50000" b="50000"/>
            </a:path>
          </a:gradFill>
          <a:ln w="38100" cap="flat" cmpd="sng" algn="ctr">
            <a:solidFill>
              <a:schemeClr val="bg1"/>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400" kern="0" dirty="0">
              <a:solidFill>
                <a:srgbClr val="FFFFFF"/>
              </a:solidFill>
              <a:latin typeface="AvenirNext LT Com Regular"/>
              <a:cs typeface="Arial"/>
            </a:endParaRPr>
          </a:p>
        </p:txBody>
      </p:sp>
      <p:graphicFrame>
        <p:nvGraphicFramePr>
          <p:cNvPr id="43" name="Table 42"/>
          <p:cNvGraphicFramePr>
            <a:graphicFrameLocks noGrp="1"/>
          </p:cNvGraphicFramePr>
          <p:nvPr>
            <p:extLst>
              <p:ext uri="{D42A27DB-BD31-4B8C-83A1-F6EECF244321}">
                <p14:modId xmlns:p14="http://schemas.microsoft.com/office/powerpoint/2010/main" val="2844632993"/>
              </p:ext>
            </p:extLst>
          </p:nvPr>
        </p:nvGraphicFramePr>
        <p:xfrm>
          <a:off x="822960" y="1645663"/>
          <a:ext cx="8225432" cy="1720088"/>
        </p:xfrm>
        <a:graphic>
          <a:graphicData uri="http://schemas.openxmlformats.org/drawingml/2006/table">
            <a:tbl>
              <a:tblPr firstRow="1" bandRow="1">
                <a:tableStyleId>{2D5ABB26-0587-4C30-8999-92F81FD0307C}</a:tableStyleId>
              </a:tblPr>
              <a:tblGrid>
                <a:gridCol w="8225432">
                  <a:extLst>
                    <a:ext uri="{9D8B030D-6E8A-4147-A177-3AD203B41FA5}">
                      <a16:colId xmlns:a16="http://schemas.microsoft.com/office/drawing/2014/main" val="20001"/>
                    </a:ext>
                  </a:extLst>
                </a:gridCol>
              </a:tblGrid>
              <a:tr h="731520">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600" b="1" dirty="0">
                          <a:solidFill>
                            <a:srgbClr val="000000"/>
                          </a:solidFill>
                          <a:latin typeface="Arial" panose="020B0604020202020204" pitchFamily="34" charset="0"/>
                          <a:cs typeface="Arial" panose="020B0604020202020204" pitchFamily="34" charset="0"/>
                        </a:rPr>
                        <a:t>We’re late in the economic cycle and growth is diverging</a:t>
                      </a:r>
                    </a:p>
                    <a:p>
                      <a:pPr marL="0" marR="0" lvl="0" indent="0" algn="l" defTabSz="228600" eaLnBrk="1" fontAlgn="auto" latinLnBrk="0" hangingPunct="1">
                        <a:lnSpc>
                          <a:spcPct val="110000"/>
                        </a:lnSpc>
                        <a:spcBef>
                          <a:spcPts val="600"/>
                        </a:spcBef>
                        <a:spcAft>
                          <a:spcPts val="0"/>
                        </a:spcAft>
                        <a:buClrTx/>
                        <a:buSzTx/>
                        <a:buFontTx/>
                        <a:buNone/>
                        <a:tabLst/>
                        <a:defRPr/>
                      </a:pPr>
                      <a:r>
                        <a:rPr lang="en-US" sz="1600" b="1" dirty="0">
                          <a:solidFill>
                            <a:srgbClr val="000000"/>
                          </a:solidFill>
                          <a:latin typeface="Arial" panose="020B0604020202020204" pitchFamily="34" charset="0"/>
                          <a:cs typeface="Arial" panose="020B0604020202020204" pitchFamily="34" charset="0"/>
                        </a:rPr>
                        <a:t>Monetary policy has driven asset prices … and outside the U.S it’s both experimental and stretched</a:t>
                      </a:r>
                    </a:p>
                  </a:txBody>
                  <a:tcPr marL="0" marR="0" marT="0" marB="0"/>
                </a:tc>
                <a:extLst>
                  <a:ext uri="{0D108BD9-81ED-4DB2-BD59-A6C34878D82A}">
                    <a16:rowId xmlns:a16="http://schemas.microsoft.com/office/drawing/2014/main" val="10000"/>
                  </a:ext>
                </a:extLst>
              </a:tr>
              <a:tr h="731520">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600" b="1" dirty="0">
                          <a:solidFill>
                            <a:srgbClr val="000000"/>
                          </a:solidFill>
                          <a:latin typeface="Arial" panose="020B0604020202020204" pitchFamily="34" charset="0"/>
                          <a:cs typeface="Arial" panose="020B0604020202020204" pitchFamily="34" charset="0"/>
                        </a:rPr>
                        <a:t>Valuations are not cheap</a:t>
                      </a:r>
                    </a:p>
                    <a:p>
                      <a:pPr marL="0" marR="0" lvl="0" indent="0" algn="l" defTabSz="228600" eaLnBrk="1" fontAlgn="auto" latinLnBrk="0" hangingPunct="1">
                        <a:lnSpc>
                          <a:spcPct val="110000"/>
                        </a:lnSpc>
                        <a:spcBef>
                          <a:spcPts val="600"/>
                        </a:spcBef>
                        <a:spcAft>
                          <a:spcPts val="0"/>
                        </a:spcAft>
                        <a:buClrTx/>
                        <a:buSzTx/>
                        <a:buFontTx/>
                        <a:buNone/>
                        <a:tabLst/>
                        <a:defRPr/>
                      </a:pPr>
                      <a:r>
                        <a:rPr lang="en-US" sz="1600" b="1" dirty="0">
                          <a:solidFill>
                            <a:srgbClr val="000000"/>
                          </a:solidFill>
                          <a:latin typeface="Arial" panose="020B0604020202020204" pitchFamily="34" charset="0"/>
                          <a:cs typeface="Arial" panose="020B0604020202020204" pitchFamily="34" charset="0"/>
                        </a:rPr>
                        <a:t>High-quality</a:t>
                      </a:r>
                      <a:r>
                        <a:rPr lang="en-US" sz="1600" b="1" baseline="0" dirty="0">
                          <a:solidFill>
                            <a:srgbClr val="000000"/>
                          </a:solidFill>
                          <a:latin typeface="Arial" panose="020B0604020202020204" pitchFamily="34" charset="0"/>
                          <a:cs typeface="Arial" panose="020B0604020202020204" pitchFamily="34" charset="0"/>
                        </a:rPr>
                        <a:t> </a:t>
                      </a:r>
                      <a:r>
                        <a:rPr lang="en-US" sz="1600" b="1" dirty="0">
                          <a:solidFill>
                            <a:srgbClr val="000000"/>
                          </a:solidFill>
                          <a:latin typeface="Arial" panose="020B0604020202020204" pitchFamily="34" charset="0"/>
                          <a:cs typeface="Arial" panose="020B0604020202020204" pitchFamily="34" charset="0"/>
                        </a:rPr>
                        <a:t>fixed income is a reasonable asset class to help generate income and preserve capital</a:t>
                      </a:r>
                    </a:p>
                  </a:txBody>
                  <a:tcPr marL="0" marR="0" marT="0" marB="0"/>
                </a:tc>
                <a:extLst>
                  <a:ext uri="{0D108BD9-81ED-4DB2-BD59-A6C34878D82A}">
                    <a16:rowId xmlns:a16="http://schemas.microsoft.com/office/drawing/2014/main" val="10001"/>
                  </a:ext>
                </a:extLst>
              </a:tr>
            </a:tbl>
          </a:graphicData>
        </a:graphic>
      </p:graphicFrame>
      <p:sp>
        <p:nvSpPr>
          <p:cNvPr id="62" name="Freeform 95"/>
          <p:cNvSpPr>
            <a:spLocks noEditPoints="1"/>
          </p:cNvSpPr>
          <p:nvPr/>
        </p:nvSpPr>
        <p:spPr bwMode="auto">
          <a:xfrm>
            <a:off x="424839" y="1675168"/>
            <a:ext cx="274334" cy="269837"/>
          </a:xfrm>
          <a:custGeom>
            <a:avLst/>
            <a:gdLst>
              <a:gd name="T0" fmla="*/ 30 w 61"/>
              <a:gd name="T1" fmla="*/ 0 h 60"/>
              <a:gd name="T2" fmla="*/ 0 w 61"/>
              <a:gd name="T3" fmla="*/ 30 h 60"/>
              <a:gd name="T4" fmla="*/ 30 w 61"/>
              <a:gd name="T5" fmla="*/ 60 h 60"/>
              <a:gd name="T6" fmla="*/ 61 w 61"/>
              <a:gd name="T7" fmla="*/ 30 h 60"/>
              <a:gd name="T8" fmla="*/ 30 w 61"/>
              <a:gd name="T9" fmla="*/ 0 h 60"/>
              <a:gd name="T10" fmla="*/ 29 w 61"/>
              <a:gd name="T11" fmla="*/ 43 h 60"/>
              <a:gd name="T12" fmla="*/ 27 w 61"/>
              <a:gd name="T13" fmla="*/ 46 h 60"/>
              <a:gd name="T14" fmla="*/ 25 w 61"/>
              <a:gd name="T15" fmla="*/ 43 h 60"/>
              <a:gd name="T16" fmla="*/ 13 w 61"/>
              <a:gd name="T17" fmla="*/ 30 h 60"/>
              <a:gd name="T18" fmla="*/ 17 w 61"/>
              <a:gd name="T19" fmla="*/ 25 h 60"/>
              <a:gd name="T20" fmla="*/ 26 w 61"/>
              <a:gd name="T21" fmla="*/ 32 h 60"/>
              <a:gd name="T22" fmla="*/ 47 w 61"/>
              <a:gd name="T23" fmla="*/ 15 h 60"/>
              <a:gd name="T24" fmla="*/ 51 w 61"/>
              <a:gd name="T25" fmla="*/ 20 h 60"/>
              <a:gd name="T26" fmla="*/ 29 w 61"/>
              <a:gd name="T27" fmla="*/ 4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60">
                <a:moveTo>
                  <a:pt x="30" y="0"/>
                </a:moveTo>
                <a:cubicBezTo>
                  <a:pt x="14" y="0"/>
                  <a:pt x="0" y="13"/>
                  <a:pt x="0" y="30"/>
                </a:cubicBezTo>
                <a:cubicBezTo>
                  <a:pt x="0" y="47"/>
                  <a:pt x="14" y="60"/>
                  <a:pt x="30" y="60"/>
                </a:cubicBezTo>
                <a:cubicBezTo>
                  <a:pt x="47" y="60"/>
                  <a:pt x="61" y="47"/>
                  <a:pt x="61" y="30"/>
                </a:cubicBezTo>
                <a:cubicBezTo>
                  <a:pt x="61" y="13"/>
                  <a:pt x="47" y="0"/>
                  <a:pt x="30" y="0"/>
                </a:cubicBezTo>
                <a:close/>
                <a:moveTo>
                  <a:pt x="29" y="43"/>
                </a:moveTo>
                <a:cubicBezTo>
                  <a:pt x="27" y="46"/>
                  <a:pt x="27" y="46"/>
                  <a:pt x="27" y="46"/>
                </a:cubicBezTo>
                <a:cubicBezTo>
                  <a:pt x="25" y="43"/>
                  <a:pt x="25" y="43"/>
                  <a:pt x="25" y="43"/>
                </a:cubicBezTo>
                <a:cubicBezTo>
                  <a:pt x="13" y="30"/>
                  <a:pt x="13" y="30"/>
                  <a:pt x="13" y="30"/>
                </a:cubicBezTo>
                <a:cubicBezTo>
                  <a:pt x="17" y="25"/>
                  <a:pt x="17" y="25"/>
                  <a:pt x="17" y="25"/>
                </a:cubicBezTo>
                <a:cubicBezTo>
                  <a:pt x="26" y="32"/>
                  <a:pt x="26" y="32"/>
                  <a:pt x="26" y="32"/>
                </a:cubicBezTo>
                <a:cubicBezTo>
                  <a:pt x="47" y="15"/>
                  <a:pt x="47" y="15"/>
                  <a:pt x="47" y="15"/>
                </a:cubicBezTo>
                <a:cubicBezTo>
                  <a:pt x="51" y="20"/>
                  <a:pt x="51" y="20"/>
                  <a:pt x="51" y="20"/>
                </a:cubicBezTo>
                <a:lnTo>
                  <a:pt x="29" y="43"/>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h-TH" dirty="0">
              <a:latin typeface="Arial Regular"/>
            </a:endParaRPr>
          </a:p>
        </p:txBody>
      </p:sp>
      <p:sp>
        <p:nvSpPr>
          <p:cNvPr id="63" name="Freeform 95"/>
          <p:cNvSpPr>
            <a:spLocks noEditPoints="1"/>
          </p:cNvSpPr>
          <p:nvPr/>
        </p:nvSpPr>
        <p:spPr bwMode="auto">
          <a:xfrm>
            <a:off x="424839" y="2021095"/>
            <a:ext cx="274334" cy="269837"/>
          </a:xfrm>
          <a:custGeom>
            <a:avLst/>
            <a:gdLst>
              <a:gd name="T0" fmla="*/ 30 w 61"/>
              <a:gd name="T1" fmla="*/ 0 h 60"/>
              <a:gd name="T2" fmla="*/ 0 w 61"/>
              <a:gd name="T3" fmla="*/ 30 h 60"/>
              <a:gd name="T4" fmla="*/ 30 w 61"/>
              <a:gd name="T5" fmla="*/ 60 h 60"/>
              <a:gd name="T6" fmla="*/ 61 w 61"/>
              <a:gd name="T7" fmla="*/ 30 h 60"/>
              <a:gd name="T8" fmla="*/ 30 w 61"/>
              <a:gd name="T9" fmla="*/ 0 h 60"/>
              <a:gd name="T10" fmla="*/ 29 w 61"/>
              <a:gd name="T11" fmla="*/ 43 h 60"/>
              <a:gd name="T12" fmla="*/ 27 w 61"/>
              <a:gd name="T13" fmla="*/ 46 h 60"/>
              <a:gd name="T14" fmla="*/ 25 w 61"/>
              <a:gd name="T15" fmla="*/ 43 h 60"/>
              <a:gd name="T16" fmla="*/ 13 w 61"/>
              <a:gd name="T17" fmla="*/ 30 h 60"/>
              <a:gd name="T18" fmla="*/ 17 w 61"/>
              <a:gd name="T19" fmla="*/ 25 h 60"/>
              <a:gd name="T20" fmla="*/ 26 w 61"/>
              <a:gd name="T21" fmla="*/ 32 h 60"/>
              <a:gd name="T22" fmla="*/ 47 w 61"/>
              <a:gd name="T23" fmla="*/ 15 h 60"/>
              <a:gd name="T24" fmla="*/ 51 w 61"/>
              <a:gd name="T25" fmla="*/ 20 h 60"/>
              <a:gd name="T26" fmla="*/ 29 w 61"/>
              <a:gd name="T27" fmla="*/ 4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60">
                <a:moveTo>
                  <a:pt x="30" y="0"/>
                </a:moveTo>
                <a:cubicBezTo>
                  <a:pt x="14" y="0"/>
                  <a:pt x="0" y="13"/>
                  <a:pt x="0" y="30"/>
                </a:cubicBezTo>
                <a:cubicBezTo>
                  <a:pt x="0" y="47"/>
                  <a:pt x="14" y="60"/>
                  <a:pt x="30" y="60"/>
                </a:cubicBezTo>
                <a:cubicBezTo>
                  <a:pt x="47" y="60"/>
                  <a:pt x="61" y="47"/>
                  <a:pt x="61" y="30"/>
                </a:cubicBezTo>
                <a:cubicBezTo>
                  <a:pt x="61" y="13"/>
                  <a:pt x="47" y="0"/>
                  <a:pt x="30" y="0"/>
                </a:cubicBezTo>
                <a:close/>
                <a:moveTo>
                  <a:pt x="29" y="43"/>
                </a:moveTo>
                <a:cubicBezTo>
                  <a:pt x="27" y="46"/>
                  <a:pt x="27" y="46"/>
                  <a:pt x="27" y="46"/>
                </a:cubicBezTo>
                <a:cubicBezTo>
                  <a:pt x="25" y="43"/>
                  <a:pt x="25" y="43"/>
                  <a:pt x="25" y="43"/>
                </a:cubicBezTo>
                <a:cubicBezTo>
                  <a:pt x="13" y="30"/>
                  <a:pt x="13" y="30"/>
                  <a:pt x="13" y="30"/>
                </a:cubicBezTo>
                <a:cubicBezTo>
                  <a:pt x="17" y="25"/>
                  <a:pt x="17" y="25"/>
                  <a:pt x="17" y="25"/>
                </a:cubicBezTo>
                <a:cubicBezTo>
                  <a:pt x="26" y="32"/>
                  <a:pt x="26" y="32"/>
                  <a:pt x="26" y="32"/>
                </a:cubicBezTo>
                <a:cubicBezTo>
                  <a:pt x="47" y="15"/>
                  <a:pt x="47" y="15"/>
                  <a:pt x="47" y="15"/>
                </a:cubicBezTo>
                <a:cubicBezTo>
                  <a:pt x="51" y="20"/>
                  <a:pt x="51" y="20"/>
                  <a:pt x="51" y="20"/>
                </a:cubicBezTo>
                <a:lnTo>
                  <a:pt x="29" y="43"/>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h-TH" dirty="0">
              <a:latin typeface="Arial Regular"/>
            </a:endParaRPr>
          </a:p>
        </p:txBody>
      </p:sp>
      <p:sp>
        <p:nvSpPr>
          <p:cNvPr id="64" name="Freeform 95"/>
          <p:cNvSpPr>
            <a:spLocks noEditPoints="1"/>
          </p:cNvSpPr>
          <p:nvPr/>
        </p:nvSpPr>
        <p:spPr bwMode="auto">
          <a:xfrm>
            <a:off x="424839" y="2517948"/>
            <a:ext cx="274334" cy="269837"/>
          </a:xfrm>
          <a:custGeom>
            <a:avLst/>
            <a:gdLst>
              <a:gd name="T0" fmla="*/ 30 w 61"/>
              <a:gd name="T1" fmla="*/ 0 h 60"/>
              <a:gd name="T2" fmla="*/ 0 w 61"/>
              <a:gd name="T3" fmla="*/ 30 h 60"/>
              <a:gd name="T4" fmla="*/ 30 w 61"/>
              <a:gd name="T5" fmla="*/ 60 h 60"/>
              <a:gd name="T6" fmla="*/ 61 w 61"/>
              <a:gd name="T7" fmla="*/ 30 h 60"/>
              <a:gd name="T8" fmla="*/ 30 w 61"/>
              <a:gd name="T9" fmla="*/ 0 h 60"/>
              <a:gd name="T10" fmla="*/ 29 w 61"/>
              <a:gd name="T11" fmla="*/ 43 h 60"/>
              <a:gd name="T12" fmla="*/ 27 w 61"/>
              <a:gd name="T13" fmla="*/ 46 h 60"/>
              <a:gd name="T14" fmla="*/ 25 w 61"/>
              <a:gd name="T15" fmla="*/ 43 h 60"/>
              <a:gd name="T16" fmla="*/ 13 w 61"/>
              <a:gd name="T17" fmla="*/ 30 h 60"/>
              <a:gd name="T18" fmla="*/ 17 w 61"/>
              <a:gd name="T19" fmla="*/ 25 h 60"/>
              <a:gd name="T20" fmla="*/ 26 w 61"/>
              <a:gd name="T21" fmla="*/ 32 h 60"/>
              <a:gd name="T22" fmla="*/ 47 w 61"/>
              <a:gd name="T23" fmla="*/ 15 h 60"/>
              <a:gd name="T24" fmla="*/ 51 w 61"/>
              <a:gd name="T25" fmla="*/ 20 h 60"/>
              <a:gd name="T26" fmla="*/ 29 w 61"/>
              <a:gd name="T27" fmla="*/ 4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60">
                <a:moveTo>
                  <a:pt x="30" y="0"/>
                </a:moveTo>
                <a:cubicBezTo>
                  <a:pt x="14" y="0"/>
                  <a:pt x="0" y="13"/>
                  <a:pt x="0" y="30"/>
                </a:cubicBezTo>
                <a:cubicBezTo>
                  <a:pt x="0" y="47"/>
                  <a:pt x="14" y="60"/>
                  <a:pt x="30" y="60"/>
                </a:cubicBezTo>
                <a:cubicBezTo>
                  <a:pt x="47" y="60"/>
                  <a:pt x="61" y="47"/>
                  <a:pt x="61" y="30"/>
                </a:cubicBezTo>
                <a:cubicBezTo>
                  <a:pt x="61" y="13"/>
                  <a:pt x="47" y="0"/>
                  <a:pt x="30" y="0"/>
                </a:cubicBezTo>
                <a:close/>
                <a:moveTo>
                  <a:pt x="29" y="43"/>
                </a:moveTo>
                <a:cubicBezTo>
                  <a:pt x="27" y="46"/>
                  <a:pt x="27" y="46"/>
                  <a:pt x="27" y="46"/>
                </a:cubicBezTo>
                <a:cubicBezTo>
                  <a:pt x="25" y="43"/>
                  <a:pt x="25" y="43"/>
                  <a:pt x="25" y="43"/>
                </a:cubicBezTo>
                <a:cubicBezTo>
                  <a:pt x="13" y="30"/>
                  <a:pt x="13" y="30"/>
                  <a:pt x="13" y="30"/>
                </a:cubicBezTo>
                <a:cubicBezTo>
                  <a:pt x="17" y="25"/>
                  <a:pt x="17" y="25"/>
                  <a:pt x="17" y="25"/>
                </a:cubicBezTo>
                <a:cubicBezTo>
                  <a:pt x="26" y="32"/>
                  <a:pt x="26" y="32"/>
                  <a:pt x="26" y="32"/>
                </a:cubicBezTo>
                <a:cubicBezTo>
                  <a:pt x="47" y="15"/>
                  <a:pt x="47" y="15"/>
                  <a:pt x="47" y="15"/>
                </a:cubicBezTo>
                <a:cubicBezTo>
                  <a:pt x="51" y="20"/>
                  <a:pt x="51" y="20"/>
                  <a:pt x="51" y="20"/>
                </a:cubicBezTo>
                <a:lnTo>
                  <a:pt x="29" y="43"/>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h-TH" dirty="0">
              <a:latin typeface="Arial Regular"/>
            </a:endParaRPr>
          </a:p>
        </p:txBody>
      </p:sp>
      <p:sp>
        <p:nvSpPr>
          <p:cNvPr id="20" name="Freeform 95"/>
          <p:cNvSpPr>
            <a:spLocks noEditPoints="1"/>
          </p:cNvSpPr>
          <p:nvPr/>
        </p:nvSpPr>
        <p:spPr bwMode="auto">
          <a:xfrm>
            <a:off x="424839" y="2863876"/>
            <a:ext cx="274334" cy="269837"/>
          </a:xfrm>
          <a:custGeom>
            <a:avLst/>
            <a:gdLst>
              <a:gd name="T0" fmla="*/ 30 w 61"/>
              <a:gd name="T1" fmla="*/ 0 h 60"/>
              <a:gd name="T2" fmla="*/ 0 w 61"/>
              <a:gd name="T3" fmla="*/ 30 h 60"/>
              <a:gd name="T4" fmla="*/ 30 w 61"/>
              <a:gd name="T5" fmla="*/ 60 h 60"/>
              <a:gd name="T6" fmla="*/ 61 w 61"/>
              <a:gd name="T7" fmla="*/ 30 h 60"/>
              <a:gd name="T8" fmla="*/ 30 w 61"/>
              <a:gd name="T9" fmla="*/ 0 h 60"/>
              <a:gd name="T10" fmla="*/ 29 w 61"/>
              <a:gd name="T11" fmla="*/ 43 h 60"/>
              <a:gd name="T12" fmla="*/ 27 w 61"/>
              <a:gd name="T13" fmla="*/ 46 h 60"/>
              <a:gd name="T14" fmla="*/ 25 w 61"/>
              <a:gd name="T15" fmla="*/ 43 h 60"/>
              <a:gd name="T16" fmla="*/ 13 w 61"/>
              <a:gd name="T17" fmla="*/ 30 h 60"/>
              <a:gd name="T18" fmla="*/ 17 w 61"/>
              <a:gd name="T19" fmla="*/ 25 h 60"/>
              <a:gd name="T20" fmla="*/ 26 w 61"/>
              <a:gd name="T21" fmla="*/ 32 h 60"/>
              <a:gd name="T22" fmla="*/ 47 w 61"/>
              <a:gd name="T23" fmla="*/ 15 h 60"/>
              <a:gd name="T24" fmla="*/ 51 w 61"/>
              <a:gd name="T25" fmla="*/ 20 h 60"/>
              <a:gd name="T26" fmla="*/ 29 w 61"/>
              <a:gd name="T27" fmla="*/ 4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60">
                <a:moveTo>
                  <a:pt x="30" y="0"/>
                </a:moveTo>
                <a:cubicBezTo>
                  <a:pt x="14" y="0"/>
                  <a:pt x="0" y="13"/>
                  <a:pt x="0" y="30"/>
                </a:cubicBezTo>
                <a:cubicBezTo>
                  <a:pt x="0" y="47"/>
                  <a:pt x="14" y="60"/>
                  <a:pt x="30" y="60"/>
                </a:cubicBezTo>
                <a:cubicBezTo>
                  <a:pt x="47" y="60"/>
                  <a:pt x="61" y="47"/>
                  <a:pt x="61" y="30"/>
                </a:cubicBezTo>
                <a:cubicBezTo>
                  <a:pt x="61" y="13"/>
                  <a:pt x="47" y="0"/>
                  <a:pt x="30" y="0"/>
                </a:cubicBezTo>
                <a:close/>
                <a:moveTo>
                  <a:pt x="29" y="43"/>
                </a:moveTo>
                <a:cubicBezTo>
                  <a:pt x="27" y="46"/>
                  <a:pt x="27" y="46"/>
                  <a:pt x="27" y="46"/>
                </a:cubicBezTo>
                <a:cubicBezTo>
                  <a:pt x="25" y="43"/>
                  <a:pt x="25" y="43"/>
                  <a:pt x="25" y="43"/>
                </a:cubicBezTo>
                <a:cubicBezTo>
                  <a:pt x="13" y="30"/>
                  <a:pt x="13" y="30"/>
                  <a:pt x="13" y="30"/>
                </a:cubicBezTo>
                <a:cubicBezTo>
                  <a:pt x="17" y="25"/>
                  <a:pt x="17" y="25"/>
                  <a:pt x="17" y="25"/>
                </a:cubicBezTo>
                <a:cubicBezTo>
                  <a:pt x="26" y="32"/>
                  <a:pt x="26" y="32"/>
                  <a:pt x="26" y="32"/>
                </a:cubicBezTo>
                <a:cubicBezTo>
                  <a:pt x="47" y="15"/>
                  <a:pt x="47" y="15"/>
                  <a:pt x="47" y="15"/>
                </a:cubicBezTo>
                <a:cubicBezTo>
                  <a:pt x="51" y="20"/>
                  <a:pt x="51" y="20"/>
                  <a:pt x="51" y="20"/>
                </a:cubicBezTo>
                <a:lnTo>
                  <a:pt x="29" y="43"/>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h-TH" dirty="0">
              <a:latin typeface="Arial Regular"/>
            </a:endParaRPr>
          </a:p>
        </p:txBody>
      </p:sp>
      <p:graphicFrame>
        <p:nvGraphicFramePr>
          <p:cNvPr id="17" name="Table 16"/>
          <p:cNvGraphicFramePr>
            <a:graphicFrameLocks noGrp="1"/>
          </p:cNvGraphicFramePr>
          <p:nvPr>
            <p:extLst>
              <p:ext uri="{D42A27DB-BD31-4B8C-83A1-F6EECF244321}">
                <p14:modId xmlns:p14="http://schemas.microsoft.com/office/powerpoint/2010/main" val="2854976024"/>
              </p:ext>
            </p:extLst>
          </p:nvPr>
        </p:nvGraphicFramePr>
        <p:xfrm>
          <a:off x="562006" y="3983421"/>
          <a:ext cx="8044962" cy="365760"/>
        </p:xfrm>
        <a:graphic>
          <a:graphicData uri="http://schemas.openxmlformats.org/drawingml/2006/table">
            <a:tbl>
              <a:tblPr firstRow="1" bandRow="1">
                <a:tableStyleId>{5C22544A-7EE6-4342-B048-85BDC9FD1C3A}</a:tableStyleId>
              </a:tblPr>
              <a:tblGrid>
                <a:gridCol w="562950">
                  <a:extLst>
                    <a:ext uri="{9D8B030D-6E8A-4147-A177-3AD203B41FA5}">
                      <a16:colId xmlns:a16="http://schemas.microsoft.com/office/drawing/2014/main" val="20000"/>
                    </a:ext>
                  </a:extLst>
                </a:gridCol>
                <a:gridCol w="6858000">
                  <a:extLst>
                    <a:ext uri="{9D8B030D-6E8A-4147-A177-3AD203B41FA5}">
                      <a16:colId xmlns:a16="http://schemas.microsoft.com/office/drawing/2014/main" val="20001"/>
                    </a:ext>
                  </a:extLst>
                </a:gridCol>
                <a:gridCol w="624012">
                  <a:extLst>
                    <a:ext uri="{9D8B030D-6E8A-4147-A177-3AD203B41FA5}">
                      <a16:colId xmlns:a16="http://schemas.microsoft.com/office/drawing/2014/main" val="20002"/>
                    </a:ext>
                  </a:extLst>
                </a:gridCol>
              </a:tblGrid>
              <a:tr h="365760">
                <a:tc>
                  <a:txBody>
                    <a:bodyPr/>
                    <a:lstStyle/>
                    <a:p>
                      <a:pPr algn="l"/>
                      <a:r>
                        <a:rPr lang="en-US" altLang="en-US" sz="1400" dirty="0">
                          <a:solidFill>
                            <a:srgbClr val="63544F"/>
                          </a:solidFill>
                          <a:latin typeface="Arial" panose="020B0604020202020204" pitchFamily="34" charset="0"/>
                          <a:cs typeface="Arial" panose="020B0604020202020204" pitchFamily="34" charset="0"/>
                        </a:rPr>
                        <a:t>1</a:t>
                      </a:r>
                      <a:endParaRPr lang="en-US" sz="1400" dirty="0">
                        <a:solidFill>
                          <a:srgbClr val="63544F"/>
                        </a:solidFill>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altLang="en-US" sz="1400" dirty="0">
                          <a:solidFill>
                            <a:srgbClr val="63544F"/>
                          </a:solidFill>
                          <a:latin typeface="Arial" panose="020B0604020202020204" pitchFamily="34" charset="0"/>
                          <a:cs typeface="Arial" panose="020B0604020202020204" pitchFamily="34" charset="0"/>
                        </a:rPr>
                        <a:t>5</a:t>
                      </a:r>
                      <a:endParaRPr lang="en-US" sz="1400" dirty="0">
                        <a:solidFill>
                          <a:srgbClr val="63544F"/>
                        </a:solidFill>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r"/>
                      <a:r>
                        <a:rPr lang="en-US" altLang="en-US" sz="1400" dirty="0">
                          <a:solidFill>
                            <a:srgbClr val="63544F"/>
                          </a:solidFill>
                          <a:latin typeface="Arial" panose="020B0604020202020204" pitchFamily="34" charset="0"/>
                          <a:cs typeface="Arial" panose="020B0604020202020204" pitchFamily="34" charset="0"/>
                        </a:rPr>
                        <a:t>10</a:t>
                      </a:r>
                      <a:endParaRPr lang="en-US" sz="1400" dirty="0">
                        <a:solidFill>
                          <a:srgbClr val="63544F"/>
                        </a:solidFill>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3583077928"/>
              </p:ext>
            </p:extLst>
          </p:nvPr>
        </p:nvGraphicFramePr>
        <p:xfrm>
          <a:off x="411722" y="3642392"/>
          <a:ext cx="8321040" cy="3657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685800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tblGrid>
              <a:tr h="365760">
                <a:tc>
                  <a:txBody>
                    <a:bodyPr/>
                    <a:lstStyle/>
                    <a:p>
                      <a:pPr algn="l"/>
                      <a:r>
                        <a:rPr lang="en-US" altLang="en-US" sz="1400" dirty="0">
                          <a:solidFill>
                            <a:srgbClr val="63544F"/>
                          </a:solidFill>
                          <a:latin typeface="Arial" panose="020B0604020202020204" pitchFamily="34" charset="0"/>
                          <a:cs typeface="Arial" panose="020B0604020202020204" pitchFamily="34" charset="0"/>
                        </a:rPr>
                        <a:t>Cheap</a:t>
                      </a:r>
                      <a:endParaRPr lang="en-US" sz="1400" dirty="0">
                        <a:solidFill>
                          <a:srgbClr val="63544F"/>
                        </a:solidFill>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altLang="en-US" sz="1400" dirty="0">
                          <a:solidFill>
                            <a:srgbClr val="63544F"/>
                          </a:solidFill>
                          <a:latin typeface="Arial" panose="020B0604020202020204" pitchFamily="34" charset="0"/>
                          <a:cs typeface="Arial" panose="020B0604020202020204" pitchFamily="34" charset="0"/>
                        </a:rPr>
                        <a:t>Fair value</a:t>
                      </a:r>
                      <a:endParaRPr lang="en-US" sz="1400" dirty="0">
                        <a:solidFill>
                          <a:srgbClr val="63544F"/>
                        </a:solidFill>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r"/>
                      <a:r>
                        <a:rPr lang="en-US" altLang="en-US" sz="1400" dirty="0">
                          <a:solidFill>
                            <a:srgbClr val="63544F"/>
                          </a:solidFill>
                          <a:latin typeface="Arial" panose="020B0604020202020204" pitchFamily="34" charset="0"/>
                          <a:cs typeface="Arial" panose="020B0604020202020204" pitchFamily="34" charset="0"/>
                        </a:rPr>
                        <a:t>Rich</a:t>
                      </a:r>
                      <a:endParaRPr lang="en-US" sz="1400" dirty="0">
                        <a:solidFill>
                          <a:srgbClr val="63544F"/>
                        </a:solidFill>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19" name="Slide Number">
            <a:extLst>
              <a:ext uri="{FF2B5EF4-FFF2-40B4-BE49-F238E27FC236}">
                <a16:creationId xmlns:a16="http://schemas.microsoft.com/office/drawing/2014/main" id="{B782A214-19D4-4E48-AFC5-51EBFE349857}"/>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18</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2762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500"/>
                                        <p:tgtEl>
                                          <p:spTgt spid="3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1" nodeType="click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fade">
                                      <p:cBhvr>
                                        <p:cTn id="21" dur="500"/>
                                        <p:tgtEl>
                                          <p:spTgt spid="41"/>
                                        </p:tgtEl>
                                      </p:cBhvr>
                                    </p:animEffect>
                                  </p:childTnLst>
                                </p:cTn>
                              </p:par>
                              <p:par>
                                <p:cTn id="22" presetID="2" presetClass="entr" presetSubtype="8" fill="hold" grpId="0" nodeType="withEffect">
                                  <p:stCondLst>
                                    <p:cond delay="0"/>
                                  </p:stCondLst>
                                  <p:childTnLst>
                                    <p:set>
                                      <p:cBhvr>
                                        <p:cTn id="23" dur="1" fill="hold">
                                          <p:stCondLst>
                                            <p:cond delay="0"/>
                                          </p:stCondLst>
                                        </p:cTn>
                                        <p:tgtEl>
                                          <p:spTgt spid="41"/>
                                        </p:tgtEl>
                                        <p:attrNameLst>
                                          <p:attrName>style.visibility</p:attrName>
                                        </p:attrNameLst>
                                      </p:cBhvr>
                                      <p:to>
                                        <p:strVal val="visible"/>
                                      </p:to>
                                    </p:set>
                                    <p:anim calcmode="lin" valueType="num">
                                      <p:cBhvr additive="base">
                                        <p:cTn id="24" dur="1000" fill="hold"/>
                                        <p:tgtEl>
                                          <p:spTgt spid="41"/>
                                        </p:tgtEl>
                                        <p:attrNameLst>
                                          <p:attrName>ppt_x</p:attrName>
                                        </p:attrNameLst>
                                      </p:cBhvr>
                                      <p:tavLst>
                                        <p:tav tm="0">
                                          <p:val>
                                            <p:strVal val="0-#ppt_w/2"/>
                                          </p:val>
                                        </p:tav>
                                        <p:tav tm="100000">
                                          <p:val>
                                            <p:strVal val="#ppt_x"/>
                                          </p:val>
                                        </p:tav>
                                      </p:tavLst>
                                    </p:anim>
                                    <p:anim calcmode="lin" valueType="num">
                                      <p:cBhvr additive="base">
                                        <p:cTn id="25" dur="10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fade">
                                      <p:cBhvr>
                                        <p:cTn id="30" dur="500"/>
                                        <p:tgtEl>
                                          <p:spTgt spid="3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fade">
                                      <p:cBhvr>
                                        <p:cTn id="33" dur="500"/>
                                        <p:tgtEl>
                                          <p:spTgt spid="4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fade">
                                      <p:cBhvr>
                                        <p:cTn id="36" dur="500"/>
                                        <p:tgtEl>
                                          <p:spTgt spid="2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1" nodeType="click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fade">
                                      <p:cBhvr>
                                        <p:cTn id="41" dur="500"/>
                                        <p:tgtEl>
                                          <p:spTgt spid="42"/>
                                        </p:tgtEl>
                                      </p:cBhvr>
                                    </p:animEffect>
                                  </p:childTnLst>
                                </p:cTn>
                              </p:par>
                              <p:par>
                                <p:cTn id="42" presetID="2" presetClass="entr" presetSubtype="8" fill="hold" grpId="0" nodeType="withEffect">
                                  <p:stCondLst>
                                    <p:cond delay="0"/>
                                  </p:stCondLst>
                                  <p:childTnLst>
                                    <p:set>
                                      <p:cBhvr>
                                        <p:cTn id="43" dur="1" fill="hold">
                                          <p:stCondLst>
                                            <p:cond delay="0"/>
                                          </p:stCondLst>
                                        </p:cTn>
                                        <p:tgtEl>
                                          <p:spTgt spid="42"/>
                                        </p:tgtEl>
                                        <p:attrNameLst>
                                          <p:attrName>style.visibility</p:attrName>
                                        </p:attrNameLst>
                                      </p:cBhvr>
                                      <p:to>
                                        <p:strVal val="visible"/>
                                      </p:to>
                                    </p:set>
                                    <p:anim calcmode="lin" valueType="num">
                                      <p:cBhvr additive="base">
                                        <p:cTn id="44" dur="500" fill="hold"/>
                                        <p:tgtEl>
                                          <p:spTgt spid="42"/>
                                        </p:tgtEl>
                                        <p:attrNameLst>
                                          <p:attrName>ppt_x</p:attrName>
                                        </p:attrNameLst>
                                      </p:cBhvr>
                                      <p:tavLst>
                                        <p:tav tm="0">
                                          <p:val>
                                            <p:strVal val="0-#ppt_w/2"/>
                                          </p:val>
                                        </p:tav>
                                        <p:tav tm="100000">
                                          <p:val>
                                            <p:strVal val="#ppt_x"/>
                                          </p:val>
                                        </p:tav>
                                      </p:tavLst>
                                    </p:anim>
                                    <p:anim calcmode="lin" valueType="num">
                                      <p:cBhvr additive="base">
                                        <p:cTn id="45" dur="500" fill="hold"/>
                                        <p:tgtEl>
                                          <p:spTgt spid="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39" grpId="0"/>
      <p:bldP spid="40" grpId="0"/>
      <p:bldP spid="41" grpId="0" animBg="1"/>
      <p:bldP spid="41" grpId="1" animBg="1"/>
      <p:bldP spid="42" grpId="0" animBg="1"/>
      <p:bldP spid="42"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Myth: I should focus more on interest rate risk than credit</a:t>
            </a:r>
          </a:p>
        </p:txBody>
      </p:sp>
      <p:sp>
        <p:nvSpPr>
          <p:cNvPr id="3" name="Footer Placeholder 2"/>
          <p:cNvSpPr>
            <a:spLocks noGrp="1"/>
          </p:cNvSpPr>
          <p:nvPr>
            <p:ph type="ftr" sz="quarter" idx="10"/>
          </p:nvPr>
        </p:nvSpPr>
        <p:spPr/>
        <p:txBody>
          <a:bodyPr/>
          <a:lstStyle/>
          <a:p>
            <a:pPr hangingPunct="1">
              <a:lnSpc>
                <a:spcPts val="900"/>
              </a:lnSpc>
            </a:pPr>
            <a:r>
              <a:rPr lang="en-US" dirty="0"/>
              <a:t>Sources: Bloomberg, Bloomberg Index Services Ltd. Midpoint of target range shown for fed funds target rate. Rise in yields shown is from the date of the first Fed rate hike in 12/15 to 3/31/19. The red zones of credit spreads indicate that high-yield spreads are in the tightest quartile over the 20-year period ending 3/31/19, below 379 basis points.   </a:t>
            </a:r>
          </a:p>
        </p:txBody>
      </p:sp>
      <p:sp>
        <p:nvSpPr>
          <p:cNvPr id="5" name="Text Placeholder 4"/>
          <p:cNvSpPr>
            <a:spLocks noGrp="1"/>
          </p:cNvSpPr>
          <p:nvPr>
            <p:ph type="body" sz="quarter" idx="15"/>
          </p:nvPr>
        </p:nvSpPr>
        <p:spPr/>
        <p:txBody>
          <a:bodyPr/>
          <a:lstStyle/>
          <a:p>
            <a:r>
              <a:rPr lang="en-US" dirty="0"/>
              <a:t>Reality: Rates have already moved and credit spreads are tight again</a:t>
            </a:r>
          </a:p>
        </p:txBody>
      </p:sp>
      <p:sp>
        <p:nvSpPr>
          <p:cNvPr id="4" name="TextBox 3">
            <a:extLst>
              <a:ext uri="{FF2B5EF4-FFF2-40B4-BE49-F238E27FC236}">
                <a16:creationId xmlns:a16="http://schemas.microsoft.com/office/drawing/2014/main" id="{A26843F1-A181-274C-B6D6-0C9625B6FE64}"/>
              </a:ext>
            </a:extLst>
          </p:cNvPr>
          <p:cNvSpPr txBox="1"/>
          <p:nvPr/>
        </p:nvSpPr>
        <p:spPr>
          <a:xfrm>
            <a:off x="-877824" y="1511808"/>
            <a:ext cx="0" cy="0"/>
          </a:xfrm>
          <a:prstGeom prst="rect">
            <a:avLst/>
          </a:prstGeom>
          <a:ln w="12700">
            <a:miter lim="400000"/>
          </a:ln>
        </p:spPr>
        <p:txBody>
          <a:bodyPr wrap="none" lIns="0" tIns="0" rIns="0" bIns="0" rtlCol="0">
            <a:noAutofit/>
          </a:bodyPr>
          <a:lstStyle/>
          <a:p>
            <a:endParaRPr lang="en-US" sz="1400" b="1" dirty="0" err="1">
              <a:solidFill>
                <a:schemeClr val="tx1"/>
              </a:solidFill>
              <a:latin typeface="+mn-lt"/>
            </a:endParaRPr>
          </a:p>
        </p:txBody>
      </p:sp>
      <p:sp>
        <p:nvSpPr>
          <p:cNvPr id="7" name="Slide Number">
            <a:extLst>
              <a:ext uri="{FF2B5EF4-FFF2-40B4-BE49-F238E27FC236}">
                <a16:creationId xmlns:a16="http://schemas.microsoft.com/office/drawing/2014/main" id="{919DEBFD-BF6A-C344-881C-809B4B145A22}"/>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19</a:t>
            </a:fld>
            <a:endParaRPr lang="en-US" sz="1000"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FFBAD5AC-E4EC-7D44-8AA2-4B2CEE8F63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356" y="1437523"/>
            <a:ext cx="8509000" cy="4699000"/>
          </a:xfrm>
          <a:prstGeom prst="rect">
            <a:avLst/>
          </a:prstGeom>
        </p:spPr>
      </p:pic>
    </p:spTree>
    <p:extLst>
      <p:ext uri="{BB962C8B-B14F-4D97-AF65-F5344CB8AC3E}">
        <p14:creationId xmlns:p14="http://schemas.microsoft.com/office/powerpoint/2010/main" val="848830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7" name="Title 896"/>
          <p:cNvSpPr>
            <a:spLocks noGrp="1"/>
          </p:cNvSpPr>
          <p:nvPr>
            <p:ph type="title"/>
          </p:nvPr>
        </p:nvSpPr>
        <p:spPr/>
        <p:txBody>
          <a:bodyPr/>
          <a:lstStyle/>
          <a:p>
            <a:r>
              <a:rPr lang="en-US" dirty="0">
                <a:latin typeface="Arial" panose="020B0604020202020204" pitchFamily="34" charset="0"/>
                <a:cs typeface="Arial" panose="020B0604020202020204" pitchFamily="34" charset="0"/>
              </a:rPr>
              <a:t>Fixed income at Capital Group</a:t>
            </a:r>
          </a:p>
        </p:txBody>
      </p:sp>
      <p:sp>
        <p:nvSpPr>
          <p:cNvPr id="38" name="Footer Placeholder 12"/>
          <p:cNvSpPr>
            <a:spLocks noGrp="1"/>
          </p:cNvSpPr>
          <p:nvPr>
            <p:ph type="ftr" sz="quarter" idx="10"/>
          </p:nvPr>
        </p:nvSpPr>
        <p:spPr/>
        <p:txBody>
          <a:bodyPr/>
          <a:lstStyle/>
          <a:p>
            <a:r>
              <a:rPr lang="en-US" dirty="0">
                <a:latin typeface="Arial" panose="020B0604020202020204" pitchFamily="34" charset="0"/>
                <a:cs typeface="Arial" panose="020B0604020202020204" pitchFamily="34" charset="0"/>
              </a:rPr>
              <a:t>*Assets under management shown is a preliminary estimate as of March 31, 2019. All values in USD.</a:t>
            </a:r>
            <a:br>
              <a:rPr lang="en-US" dirty="0">
                <a:solidFill>
                  <a:schemeClr val="bg1"/>
                </a:solidFill>
                <a:latin typeface="Arial" panose="020B0604020202020204" pitchFamily="34" charset="0"/>
                <a:cs typeface="Arial" panose="020B0604020202020204" pitchFamily="34" charset="0"/>
              </a:rPr>
            </a:br>
            <a:r>
              <a:rPr lang="en-US" dirty="0">
                <a:solidFill>
                  <a:schemeClr val="bg1"/>
                </a:solidFill>
                <a:latin typeface="Arial" panose="020B0604020202020204" pitchFamily="34" charset="0"/>
                <a:cs typeface="Arial" panose="020B0604020202020204" pitchFamily="34" charset="0"/>
              </a:rPr>
              <a:t>The Capital Group companies manage equity assets through three investment groups. These groups make investment and proxy voting decisions independently. Fixed income investment professionals provide fixed income research and investment management across the Capital organization; however, for securities with equity characteristics, they act solely on behalf of one of the three equity investment groups. </a:t>
            </a:r>
          </a:p>
        </p:txBody>
      </p:sp>
      <p:sp>
        <p:nvSpPr>
          <p:cNvPr id="896" name="Slide Number"/>
          <p:cNvSpPr txBox="1">
            <a:spLocks noGrp="1"/>
          </p:cNvSpPr>
          <p:nvPr>
            <p:ph type="sldNum" sz="quarter" idx="11"/>
          </p:nvPr>
        </p:nvSpPr>
        <p:spPr/>
        <p:txBody>
          <a:bodyPr/>
          <a:lstStyle/>
          <a:p>
            <a:fld id="{86CB4B4D-7CA3-9044-876B-883B54F8677D}" type="slidenum">
              <a:rPr lang="en-US" sz="1000" smtClean="0"/>
              <a:pPr/>
              <a:t>2</a:t>
            </a:fld>
            <a:endParaRPr lang="en-US" sz="1000" dirty="0"/>
          </a:p>
        </p:txBody>
      </p:sp>
      <p:sp>
        <p:nvSpPr>
          <p:cNvPr id="8" name="TextBox 7"/>
          <p:cNvSpPr txBox="1"/>
          <p:nvPr/>
        </p:nvSpPr>
        <p:spPr>
          <a:xfrm>
            <a:off x="1235075" y="1675168"/>
            <a:ext cx="7473096" cy="3427751"/>
          </a:xfrm>
          <a:prstGeom prst="rect">
            <a:avLst/>
          </a:prstGeom>
          <a:ln w="12700">
            <a:miter lim="400000"/>
          </a:ln>
        </p:spPr>
        <p:txBody>
          <a:bodyPr wrap="square" lIns="0" tIns="0" rIns="0" bIns="0" rtlCol="0">
            <a:noAutofit/>
          </a:bodyPr>
          <a:lstStyle/>
          <a:p>
            <a:pPr algn="l">
              <a:spcAft>
                <a:spcPts val="1200"/>
              </a:spcAft>
            </a:pPr>
            <a:r>
              <a:rPr lang="en-US" sz="3000" b="1" dirty="0">
                <a:solidFill>
                  <a:schemeClr val="bg1"/>
                </a:solidFill>
                <a:latin typeface="Arial" panose="020B0604020202020204" pitchFamily="34" charset="0"/>
                <a:cs typeface="Arial" panose="020B0604020202020204" pitchFamily="34" charset="0"/>
              </a:rPr>
              <a:t>Capital Group</a:t>
            </a:r>
          </a:p>
          <a:p>
            <a:pPr marL="457200" algn="l">
              <a:spcAft>
                <a:spcPts val="1500"/>
              </a:spcAft>
            </a:pPr>
            <a:r>
              <a:rPr lang="en-US" sz="2400" b="1" dirty="0">
                <a:solidFill>
                  <a:schemeClr val="bg1"/>
                </a:solidFill>
                <a:latin typeface="Arial" panose="020B0604020202020204" pitchFamily="34" charset="0"/>
                <a:cs typeface="Arial" panose="020B0604020202020204" pitchFamily="34" charset="0"/>
              </a:rPr>
              <a:t>Founded in 1931</a:t>
            </a:r>
          </a:p>
          <a:p>
            <a:pPr marL="457200" algn="l">
              <a:spcAft>
                <a:spcPts val="1500"/>
              </a:spcAft>
            </a:pPr>
            <a:r>
              <a:rPr lang="en-US" sz="2400" b="1" dirty="0">
                <a:solidFill>
                  <a:schemeClr val="bg1"/>
                </a:solidFill>
                <a:latin typeface="Arial" panose="020B0604020202020204" pitchFamily="34" charset="0"/>
                <a:cs typeface="Arial" panose="020B0604020202020204" pitchFamily="34" charset="0"/>
              </a:rPr>
              <a:t>Privately held</a:t>
            </a:r>
          </a:p>
          <a:p>
            <a:pPr marL="457200" algn="l">
              <a:spcAft>
                <a:spcPts val="1500"/>
              </a:spcAft>
            </a:pPr>
            <a:r>
              <a:rPr lang="en-US" sz="2400" b="1" dirty="0">
                <a:solidFill>
                  <a:schemeClr val="bg1"/>
                </a:solidFill>
                <a:latin typeface="Arial" panose="020B0604020202020204" pitchFamily="34" charset="0"/>
                <a:cs typeface="Arial" panose="020B0604020202020204" pitchFamily="34" charset="0"/>
              </a:rPr>
              <a:t>$1.86 trillion in assets under management*</a:t>
            </a:r>
          </a:p>
          <a:p>
            <a:pPr marL="457200" algn="l">
              <a:spcAft>
                <a:spcPts val="1500"/>
              </a:spcAft>
            </a:pPr>
            <a:r>
              <a:rPr lang="en-US" sz="2400" b="1" dirty="0">
                <a:solidFill>
                  <a:schemeClr val="bg1"/>
                </a:solidFill>
                <a:latin typeface="Arial" panose="020B0604020202020204" pitchFamily="34" charset="0"/>
                <a:cs typeface="Arial" panose="020B0604020202020204" pitchFamily="34" charset="0"/>
              </a:rPr>
              <a:t>Manager of the American Funds mutual funds and Capital Group institutional strategies</a:t>
            </a:r>
          </a:p>
          <a:p>
            <a:pPr algn="l">
              <a:spcAft>
                <a:spcPts val="1200"/>
              </a:spcAft>
            </a:pPr>
            <a:endParaRPr lang="en-US" sz="2400" dirty="0" err="1">
              <a:solidFill>
                <a:schemeClr val="bg1"/>
              </a:solidFill>
              <a:latin typeface="Arial" panose="020B0604020202020204" pitchFamily="34" charset="0"/>
              <a:cs typeface="Arial" panose="020B0604020202020204" pitchFamily="34" charset="0"/>
            </a:endParaRPr>
          </a:p>
        </p:txBody>
      </p:sp>
      <p:sp>
        <p:nvSpPr>
          <p:cNvPr id="9" name="Freeform 337"/>
          <p:cNvSpPr>
            <a:spLocks noEditPoints="1"/>
          </p:cNvSpPr>
          <p:nvPr/>
        </p:nvSpPr>
        <p:spPr bwMode="auto">
          <a:xfrm>
            <a:off x="1291264" y="2880196"/>
            <a:ext cx="206543" cy="276955"/>
          </a:xfrm>
          <a:custGeom>
            <a:avLst/>
            <a:gdLst>
              <a:gd name="T0" fmla="*/ 40 w 44"/>
              <a:gd name="T1" fmla="*/ 23 h 59"/>
              <a:gd name="T2" fmla="*/ 40 w 44"/>
              <a:gd name="T3" fmla="*/ 17 h 59"/>
              <a:gd name="T4" fmla="*/ 22 w 44"/>
              <a:gd name="T5" fmla="*/ 0 h 59"/>
              <a:gd name="T6" fmla="*/ 4 w 44"/>
              <a:gd name="T7" fmla="*/ 17 h 59"/>
              <a:gd name="T8" fmla="*/ 4 w 44"/>
              <a:gd name="T9" fmla="*/ 23 h 59"/>
              <a:gd name="T10" fmla="*/ 0 w 44"/>
              <a:gd name="T11" fmla="*/ 23 h 59"/>
              <a:gd name="T12" fmla="*/ 0 w 44"/>
              <a:gd name="T13" fmla="*/ 59 h 59"/>
              <a:gd name="T14" fmla="*/ 44 w 44"/>
              <a:gd name="T15" fmla="*/ 59 h 59"/>
              <a:gd name="T16" fmla="*/ 44 w 44"/>
              <a:gd name="T17" fmla="*/ 23 h 59"/>
              <a:gd name="T18" fmla="*/ 40 w 44"/>
              <a:gd name="T19" fmla="*/ 23 h 59"/>
              <a:gd name="T20" fmla="*/ 25 w 44"/>
              <a:gd name="T21" fmla="*/ 51 h 59"/>
              <a:gd name="T22" fmla="*/ 18 w 44"/>
              <a:gd name="T23" fmla="*/ 51 h 59"/>
              <a:gd name="T24" fmla="*/ 20 w 44"/>
              <a:gd name="T25" fmla="*/ 42 h 59"/>
              <a:gd name="T26" fmla="*/ 18 w 44"/>
              <a:gd name="T27" fmla="*/ 39 h 59"/>
              <a:gd name="T28" fmla="*/ 21 w 44"/>
              <a:gd name="T29" fmla="*/ 36 h 59"/>
              <a:gd name="T30" fmla="*/ 25 w 44"/>
              <a:gd name="T31" fmla="*/ 39 h 59"/>
              <a:gd name="T32" fmla="*/ 23 w 44"/>
              <a:gd name="T33" fmla="*/ 42 h 59"/>
              <a:gd name="T34" fmla="*/ 25 w 44"/>
              <a:gd name="T35" fmla="*/ 51 h 59"/>
              <a:gd name="T36" fmla="*/ 32 w 44"/>
              <a:gd name="T37" fmla="*/ 23 h 59"/>
              <a:gd name="T38" fmla="*/ 12 w 44"/>
              <a:gd name="T39" fmla="*/ 23 h 59"/>
              <a:gd name="T40" fmla="*/ 12 w 44"/>
              <a:gd name="T41" fmla="*/ 17 h 59"/>
              <a:gd name="T42" fmla="*/ 22 w 44"/>
              <a:gd name="T43" fmla="*/ 8 h 59"/>
              <a:gd name="T44" fmla="*/ 32 w 44"/>
              <a:gd name="T45" fmla="*/ 17 h 59"/>
              <a:gd name="T46" fmla="*/ 32 w 44"/>
              <a:gd name="T47" fmla="*/ 2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4" h="59">
                <a:moveTo>
                  <a:pt x="40" y="23"/>
                </a:moveTo>
                <a:cubicBezTo>
                  <a:pt x="40" y="17"/>
                  <a:pt x="40" y="17"/>
                  <a:pt x="40" y="17"/>
                </a:cubicBezTo>
                <a:cubicBezTo>
                  <a:pt x="40" y="8"/>
                  <a:pt x="32" y="0"/>
                  <a:pt x="22" y="0"/>
                </a:cubicBezTo>
                <a:cubicBezTo>
                  <a:pt x="12" y="0"/>
                  <a:pt x="4" y="8"/>
                  <a:pt x="4" y="17"/>
                </a:cubicBezTo>
                <a:cubicBezTo>
                  <a:pt x="4" y="23"/>
                  <a:pt x="4" y="23"/>
                  <a:pt x="4" y="23"/>
                </a:cubicBezTo>
                <a:cubicBezTo>
                  <a:pt x="0" y="23"/>
                  <a:pt x="0" y="23"/>
                  <a:pt x="0" y="23"/>
                </a:cubicBezTo>
                <a:cubicBezTo>
                  <a:pt x="0" y="59"/>
                  <a:pt x="0" y="59"/>
                  <a:pt x="0" y="59"/>
                </a:cubicBezTo>
                <a:cubicBezTo>
                  <a:pt x="44" y="59"/>
                  <a:pt x="44" y="59"/>
                  <a:pt x="44" y="59"/>
                </a:cubicBezTo>
                <a:cubicBezTo>
                  <a:pt x="44" y="23"/>
                  <a:pt x="44" y="23"/>
                  <a:pt x="44" y="23"/>
                </a:cubicBezTo>
                <a:lnTo>
                  <a:pt x="40" y="23"/>
                </a:lnTo>
                <a:close/>
                <a:moveTo>
                  <a:pt x="25" y="51"/>
                </a:moveTo>
                <a:cubicBezTo>
                  <a:pt x="18" y="51"/>
                  <a:pt x="18" y="51"/>
                  <a:pt x="18" y="51"/>
                </a:cubicBezTo>
                <a:cubicBezTo>
                  <a:pt x="20" y="42"/>
                  <a:pt x="20" y="42"/>
                  <a:pt x="20" y="42"/>
                </a:cubicBezTo>
                <a:cubicBezTo>
                  <a:pt x="19" y="41"/>
                  <a:pt x="18" y="40"/>
                  <a:pt x="18" y="39"/>
                </a:cubicBezTo>
                <a:cubicBezTo>
                  <a:pt x="18" y="37"/>
                  <a:pt x="20" y="36"/>
                  <a:pt x="21" y="36"/>
                </a:cubicBezTo>
                <a:cubicBezTo>
                  <a:pt x="23" y="36"/>
                  <a:pt x="25" y="37"/>
                  <a:pt x="25" y="39"/>
                </a:cubicBezTo>
                <a:cubicBezTo>
                  <a:pt x="25" y="40"/>
                  <a:pt x="24" y="41"/>
                  <a:pt x="23" y="42"/>
                </a:cubicBezTo>
                <a:lnTo>
                  <a:pt x="25" y="51"/>
                </a:lnTo>
                <a:close/>
                <a:moveTo>
                  <a:pt x="32" y="23"/>
                </a:moveTo>
                <a:cubicBezTo>
                  <a:pt x="12" y="23"/>
                  <a:pt x="12" y="23"/>
                  <a:pt x="12" y="23"/>
                </a:cubicBezTo>
                <a:cubicBezTo>
                  <a:pt x="12" y="17"/>
                  <a:pt x="12" y="17"/>
                  <a:pt x="12" y="17"/>
                </a:cubicBezTo>
                <a:cubicBezTo>
                  <a:pt x="12" y="12"/>
                  <a:pt x="17" y="8"/>
                  <a:pt x="22" y="8"/>
                </a:cubicBezTo>
                <a:cubicBezTo>
                  <a:pt x="27" y="8"/>
                  <a:pt x="32" y="12"/>
                  <a:pt x="32" y="17"/>
                </a:cubicBezTo>
                <a:lnTo>
                  <a:pt x="32" y="23"/>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th-TH" dirty="0">
              <a:latin typeface="Arial Regular"/>
            </a:endParaRPr>
          </a:p>
        </p:txBody>
      </p:sp>
      <p:grpSp>
        <p:nvGrpSpPr>
          <p:cNvPr id="903" name="Group 902"/>
          <p:cNvGrpSpPr/>
          <p:nvPr/>
        </p:nvGrpSpPr>
        <p:grpSpPr>
          <a:xfrm rot="2700000">
            <a:off x="1246852" y="3460018"/>
            <a:ext cx="295367" cy="268947"/>
            <a:chOff x="6905621" y="2177490"/>
            <a:chExt cx="1371600" cy="1248915"/>
          </a:xfrm>
        </p:grpSpPr>
        <p:sp>
          <p:nvSpPr>
            <p:cNvPr id="900" name="Donut 899"/>
            <p:cNvSpPr/>
            <p:nvPr/>
          </p:nvSpPr>
          <p:spPr>
            <a:xfrm>
              <a:off x="7001255" y="2246068"/>
              <a:ext cx="1180339" cy="1180337"/>
            </a:xfrm>
            <a:prstGeom prst="donut">
              <a:avLst>
                <a:gd name="adj" fmla="val 21844"/>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u="none" strike="noStrike" cap="none" spc="0" normalizeH="0" baseline="0" dirty="0">
                <a:ln>
                  <a:noFill/>
                </a:ln>
                <a:solidFill>
                  <a:schemeClr val="bg1"/>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902" name="Rectangle 901"/>
            <p:cNvSpPr/>
            <p:nvPr/>
          </p:nvSpPr>
          <p:spPr>
            <a:xfrm>
              <a:off x="6905621" y="2813374"/>
              <a:ext cx="1371600" cy="72060"/>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u="none" strike="noStrike" cap="none" spc="0" normalizeH="0" baseline="0" dirty="0">
                <a:ln>
                  <a:noFill/>
                </a:ln>
                <a:solidFill>
                  <a:schemeClr val="bg1"/>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44" name="Rectangle 43"/>
            <p:cNvSpPr/>
            <p:nvPr/>
          </p:nvSpPr>
          <p:spPr>
            <a:xfrm rot="4500000" flipV="1">
              <a:off x="7162966" y="2480420"/>
              <a:ext cx="677920" cy="72060"/>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u="none" strike="noStrike" cap="none" spc="0" normalizeH="0" baseline="0" dirty="0">
                <a:ln>
                  <a:noFill/>
                </a:ln>
                <a:solidFill>
                  <a:schemeClr val="bg1"/>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grpSp>
        <p:nvGrpSpPr>
          <p:cNvPr id="20" name="Group 19"/>
          <p:cNvGrpSpPr/>
          <p:nvPr/>
        </p:nvGrpSpPr>
        <p:grpSpPr>
          <a:xfrm>
            <a:off x="1283678" y="2329349"/>
            <a:ext cx="235224" cy="284230"/>
            <a:chOff x="6659563" y="2643634"/>
            <a:chExt cx="190500" cy="230188"/>
          </a:xfrm>
          <a:solidFill>
            <a:schemeClr val="bg1"/>
          </a:solidFill>
        </p:grpSpPr>
        <p:sp>
          <p:nvSpPr>
            <p:cNvPr id="21" name="Freeform 114"/>
            <p:cNvSpPr>
              <a:spLocks/>
            </p:cNvSpPr>
            <p:nvPr/>
          </p:nvSpPr>
          <p:spPr bwMode="auto">
            <a:xfrm>
              <a:off x="6659563" y="2669034"/>
              <a:ext cx="25400" cy="204788"/>
            </a:xfrm>
            <a:custGeom>
              <a:avLst/>
              <a:gdLst>
                <a:gd name="T0" fmla="*/ 4 w 8"/>
                <a:gd name="T1" fmla="*/ 0 h 64"/>
                <a:gd name="T2" fmla="*/ 0 w 8"/>
                <a:gd name="T3" fmla="*/ 4 h 64"/>
                <a:gd name="T4" fmla="*/ 0 w 8"/>
                <a:gd name="T5" fmla="*/ 64 h 64"/>
                <a:gd name="T6" fmla="*/ 8 w 8"/>
                <a:gd name="T7" fmla="*/ 64 h 64"/>
                <a:gd name="T8" fmla="*/ 8 w 8"/>
                <a:gd name="T9" fmla="*/ 4 h 64"/>
                <a:gd name="T10" fmla="*/ 4 w 8"/>
                <a:gd name="T11" fmla="*/ 0 h 64"/>
              </a:gdLst>
              <a:ahLst/>
              <a:cxnLst>
                <a:cxn ang="0">
                  <a:pos x="T0" y="T1"/>
                </a:cxn>
                <a:cxn ang="0">
                  <a:pos x="T2" y="T3"/>
                </a:cxn>
                <a:cxn ang="0">
                  <a:pos x="T4" y="T5"/>
                </a:cxn>
                <a:cxn ang="0">
                  <a:pos x="T6" y="T7"/>
                </a:cxn>
                <a:cxn ang="0">
                  <a:pos x="T8" y="T9"/>
                </a:cxn>
                <a:cxn ang="0">
                  <a:pos x="T10" y="T11"/>
                </a:cxn>
              </a:cxnLst>
              <a:rect l="0" t="0" r="r" b="b"/>
              <a:pathLst>
                <a:path w="8" h="64">
                  <a:moveTo>
                    <a:pt x="4" y="0"/>
                  </a:moveTo>
                  <a:cubicBezTo>
                    <a:pt x="1" y="0"/>
                    <a:pt x="0" y="2"/>
                    <a:pt x="0" y="4"/>
                  </a:cubicBezTo>
                  <a:cubicBezTo>
                    <a:pt x="0" y="64"/>
                    <a:pt x="0" y="64"/>
                    <a:pt x="0" y="64"/>
                  </a:cubicBezTo>
                  <a:cubicBezTo>
                    <a:pt x="8" y="64"/>
                    <a:pt x="8" y="64"/>
                    <a:pt x="8" y="64"/>
                  </a:cubicBezTo>
                  <a:cubicBezTo>
                    <a:pt x="8" y="4"/>
                    <a:pt x="8" y="4"/>
                    <a:pt x="8" y="4"/>
                  </a:cubicBezTo>
                  <a:cubicBezTo>
                    <a:pt x="8" y="2"/>
                    <a:pt x="6"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dirty="0">
                <a:latin typeface="Arial Regular"/>
              </a:endParaRPr>
            </a:p>
          </p:txBody>
        </p:sp>
        <p:sp>
          <p:nvSpPr>
            <p:cNvPr id="22" name="Freeform 115"/>
            <p:cNvSpPr>
              <a:spLocks/>
            </p:cNvSpPr>
            <p:nvPr/>
          </p:nvSpPr>
          <p:spPr bwMode="auto">
            <a:xfrm>
              <a:off x="6697663" y="2643634"/>
              <a:ext cx="152400" cy="207963"/>
            </a:xfrm>
            <a:custGeom>
              <a:avLst/>
              <a:gdLst>
                <a:gd name="T0" fmla="*/ 0 w 48"/>
                <a:gd name="T1" fmla="*/ 16 h 65"/>
                <a:gd name="T2" fmla="*/ 0 w 48"/>
                <a:gd name="T3" fmla="*/ 49 h 65"/>
                <a:gd name="T4" fmla="*/ 48 w 48"/>
                <a:gd name="T5" fmla="*/ 45 h 65"/>
                <a:gd name="T6" fmla="*/ 48 w 48"/>
                <a:gd name="T7" fmla="*/ 12 h 65"/>
                <a:gd name="T8" fmla="*/ 0 w 48"/>
                <a:gd name="T9" fmla="*/ 16 h 65"/>
              </a:gdLst>
              <a:ahLst/>
              <a:cxnLst>
                <a:cxn ang="0">
                  <a:pos x="T0" y="T1"/>
                </a:cxn>
                <a:cxn ang="0">
                  <a:pos x="T2" y="T3"/>
                </a:cxn>
                <a:cxn ang="0">
                  <a:pos x="T4" y="T5"/>
                </a:cxn>
                <a:cxn ang="0">
                  <a:pos x="T6" y="T7"/>
                </a:cxn>
                <a:cxn ang="0">
                  <a:pos x="T8" y="T9"/>
                </a:cxn>
              </a:cxnLst>
              <a:rect l="0" t="0" r="r" b="b"/>
              <a:pathLst>
                <a:path w="48" h="65">
                  <a:moveTo>
                    <a:pt x="0" y="16"/>
                  </a:moveTo>
                  <a:cubicBezTo>
                    <a:pt x="0" y="49"/>
                    <a:pt x="0" y="49"/>
                    <a:pt x="0" y="49"/>
                  </a:cubicBezTo>
                  <a:cubicBezTo>
                    <a:pt x="24" y="33"/>
                    <a:pt x="24" y="65"/>
                    <a:pt x="48" y="45"/>
                  </a:cubicBezTo>
                  <a:cubicBezTo>
                    <a:pt x="48" y="12"/>
                    <a:pt x="48" y="12"/>
                    <a:pt x="48" y="12"/>
                  </a:cubicBezTo>
                  <a:cubicBezTo>
                    <a:pt x="24" y="32"/>
                    <a:pt x="24" y="0"/>
                    <a:pt x="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dirty="0">
                <a:latin typeface="Arial Regular"/>
              </a:endParaRPr>
            </a:p>
          </p:txBody>
        </p:sp>
      </p:grpSp>
      <p:sp>
        <p:nvSpPr>
          <p:cNvPr id="26" name="Freeform 699"/>
          <p:cNvSpPr>
            <a:spLocks noEditPoints="1"/>
          </p:cNvSpPr>
          <p:nvPr/>
        </p:nvSpPr>
        <p:spPr bwMode="auto">
          <a:xfrm>
            <a:off x="1235075" y="4032961"/>
            <a:ext cx="323765" cy="326295"/>
          </a:xfrm>
          <a:custGeom>
            <a:avLst/>
            <a:gdLst>
              <a:gd name="T0" fmla="*/ 104 w 128"/>
              <a:gd name="T1" fmla="*/ 80 h 129"/>
              <a:gd name="T2" fmla="*/ 104 w 128"/>
              <a:gd name="T3" fmla="*/ 56 h 129"/>
              <a:gd name="T4" fmla="*/ 72 w 128"/>
              <a:gd name="T5" fmla="*/ 56 h 129"/>
              <a:gd name="T6" fmla="*/ 72 w 128"/>
              <a:gd name="T7" fmla="*/ 48 h 129"/>
              <a:gd name="T8" fmla="*/ 96 w 128"/>
              <a:gd name="T9" fmla="*/ 48 h 129"/>
              <a:gd name="T10" fmla="*/ 96 w 128"/>
              <a:gd name="T11" fmla="*/ 0 h 129"/>
              <a:gd name="T12" fmla="*/ 40 w 128"/>
              <a:gd name="T13" fmla="*/ 0 h 129"/>
              <a:gd name="T14" fmla="*/ 40 w 128"/>
              <a:gd name="T15" fmla="*/ 48 h 129"/>
              <a:gd name="T16" fmla="*/ 64 w 128"/>
              <a:gd name="T17" fmla="*/ 48 h 129"/>
              <a:gd name="T18" fmla="*/ 64 w 128"/>
              <a:gd name="T19" fmla="*/ 56 h 129"/>
              <a:gd name="T20" fmla="*/ 24 w 128"/>
              <a:gd name="T21" fmla="*/ 56 h 129"/>
              <a:gd name="T22" fmla="*/ 24 w 128"/>
              <a:gd name="T23" fmla="*/ 80 h 129"/>
              <a:gd name="T24" fmla="*/ 0 w 128"/>
              <a:gd name="T25" fmla="*/ 80 h 129"/>
              <a:gd name="T26" fmla="*/ 0 w 128"/>
              <a:gd name="T27" fmla="*/ 129 h 129"/>
              <a:gd name="T28" fmla="*/ 56 w 128"/>
              <a:gd name="T29" fmla="*/ 129 h 129"/>
              <a:gd name="T30" fmla="*/ 56 w 128"/>
              <a:gd name="T31" fmla="*/ 80 h 129"/>
              <a:gd name="T32" fmla="*/ 32 w 128"/>
              <a:gd name="T33" fmla="*/ 80 h 129"/>
              <a:gd name="T34" fmla="*/ 32 w 128"/>
              <a:gd name="T35" fmla="*/ 64 h 129"/>
              <a:gd name="T36" fmla="*/ 96 w 128"/>
              <a:gd name="T37" fmla="*/ 64 h 129"/>
              <a:gd name="T38" fmla="*/ 96 w 128"/>
              <a:gd name="T39" fmla="*/ 80 h 129"/>
              <a:gd name="T40" fmla="*/ 72 w 128"/>
              <a:gd name="T41" fmla="*/ 80 h 129"/>
              <a:gd name="T42" fmla="*/ 72 w 128"/>
              <a:gd name="T43" fmla="*/ 129 h 129"/>
              <a:gd name="T44" fmla="*/ 128 w 128"/>
              <a:gd name="T45" fmla="*/ 129 h 129"/>
              <a:gd name="T46" fmla="*/ 128 w 128"/>
              <a:gd name="T47" fmla="*/ 80 h 129"/>
              <a:gd name="T48" fmla="*/ 104 w 128"/>
              <a:gd name="T49" fmla="*/ 80 h 129"/>
              <a:gd name="T50" fmla="*/ 48 w 128"/>
              <a:gd name="T51" fmla="*/ 88 h 129"/>
              <a:gd name="T52" fmla="*/ 48 w 128"/>
              <a:gd name="T53" fmla="*/ 97 h 129"/>
              <a:gd name="T54" fmla="*/ 8 w 128"/>
              <a:gd name="T55" fmla="*/ 97 h 129"/>
              <a:gd name="T56" fmla="*/ 8 w 128"/>
              <a:gd name="T57" fmla="*/ 88 h 129"/>
              <a:gd name="T58" fmla="*/ 48 w 128"/>
              <a:gd name="T59" fmla="*/ 88 h 129"/>
              <a:gd name="T60" fmla="*/ 48 w 128"/>
              <a:gd name="T61" fmla="*/ 16 h 129"/>
              <a:gd name="T62" fmla="*/ 48 w 128"/>
              <a:gd name="T63" fmla="*/ 8 h 129"/>
              <a:gd name="T64" fmla="*/ 88 w 128"/>
              <a:gd name="T65" fmla="*/ 8 h 129"/>
              <a:gd name="T66" fmla="*/ 88 w 128"/>
              <a:gd name="T67" fmla="*/ 16 h 129"/>
              <a:gd name="T68" fmla="*/ 48 w 128"/>
              <a:gd name="T69" fmla="*/ 16 h 129"/>
              <a:gd name="T70" fmla="*/ 120 w 128"/>
              <a:gd name="T71" fmla="*/ 97 h 129"/>
              <a:gd name="T72" fmla="*/ 80 w 128"/>
              <a:gd name="T73" fmla="*/ 97 h 129"/>
              <a:gd name="T74" fmla="*/ 80 w 128"/>
              <a:gd name="T75" fmla="*/ 88 h 129"/>
              <a:gd name="T76" fmla="*/ 120 w 128"/>
              <a:gd name="T77" fmla="*/ 88 h 129"/>
              <a:gd name="T78" fmla="*/ 120 w 128"/>
              <a:gd name="T79" fmla="*/ 97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8" h="129">
                <a:moveTo>
                  <a:pt x="104" y="80"/>
                </a:moveTo>
                <a:lnTo>
                  <a:pt x="104" y="56"/>
                </a:lnTo>
                <a:lnTo>
                  <a:pt x="72" y="56"/>
                </a:lnTo>
                <a:lnTo>
                  <a:pt x="72" y="48"/>
                </a:lnTo>
                <a:lnTo>
                  <a:pt x="96" y="48"/>
                </a:lnTo>
                <a:lnTo>
                  <a:pt x="96" y="0"/>
                </a:lnTo>
                <a:lnTo>
                  <a:pt x="40" y="0"/>
                </a:lnTo>
                <a:lnTo>
                  <a:pt x="40" y="48"/>
                </a:lnTo>
                <a:lnTo>
                  <a:pt x="64" y="48"/>
                </a:lnTo>
                <a:lnTo>
                  <a:pt x="64" y="56"/>
                </a:lnTo>
                <a:lnTo>
                  <a:pt x="24" y="56"/>
                </a:lnTo>
                <a:lnTo>
                  <a:pt x="24" y="80"/>
                </a:lnTo>
                <a:lnTo>
                  <a:pt x="0" y="80"/>
                </a:lnTo>
                <a:lnTo>
                  <a:pt x="0" y="129"/>
                </a:lnTo>
                <a:lnTo>
                  <a:pt x="56" y="129"/>
                </a:lnTo>
                <a:lnTo>
                  <a:pt x="56" y="80"/>
                </a:lnTo>
                <a:lnTo>
                  <a:pt x="32" y="80"/>
                </a:lnTo>
                <a:lnTo>
                  <a:pt x="32" y="64"/>
                </a:lnTo>
                <a:lnTo>
                  <a:pt x="96" y="64"/>
                </a:lnTo>
                <a:lnTo>
                  <a:pt x="96" y="80"/>
                </a:lnTo>
                <a:lnTo>
                  <a:pt x="72" y="80"/>
                </a:lnTo>
                <a:lnTo>
                  <a:pt x="72" y="129"/>
                </a:lnTo>
                <a:lnTo>
                  <a:pt x="128" y="129"/>
                </a:lnTo>
                <a:lnTo>
                  <a:pt x="128" y="80"/>
                </a:lnTo>
                <a:lnTo>
                  <a:pt x="104" y="80"/>
                </a:lnTo>
                <a:close/>
                <a:moveTo>
                  <a:pt x="48" y="88"/>
                </a:moveTo>
                <a:lnTo>
                  <a:pt x="48" y="97"/>
                </a:lnTo>
                <a:lnTo>
                  <a:pt x="8" y="97"/>
                </a:lnTo>
                <a:lnTo>
                  <a:pt x="8" y="88"/>
                </a:lnTo>
                <a:lnTo>
                  <a:pt x="48" y="88"/>
                </a:lnTo>
                <a:close/>
                <a:moveTo>
                  <a:pt x="48" y="16"/>
                </a:moveTo>
                <a:lnTo>
                  <a:pt x="48" y="8"/>
                </a:lnTo>
                <a:lnTo>
                  <a:pt x="88" y="8"/>
                </a:lnTo>
                <a:lnTo>
                  <a:pt x="88" y="16"/>
                </a:lnTo>
                <a:lnTo>
                  <a:pt x="48" y="16"/>
                </a:lnTo>
                <a:close/>
                <a:moveTo>
                  <a:pt x="120" y="97"/>
                </a:moveTo>
                <a:lnTo>
                  <a:pt x="80" y="97"/>
                </a:lnTo>
                <a:lnTo>
                  <a:pt x="80" y="88"/>
                </a:lnTo>
                <a:lnTo>
                  <a:pt x="120" y="88"/>
                </a:lnTo>
                <a:lnTo>
                  <a:pt x="120" y="97"/>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th-TH" dirty="0">
              <a:latin typeface="Arial Regular"/>
            </a:endParaRPr>
          </a:p>
        </p:txBody>
      </p:sp>
    </p:spTree>
    <p:extLst>
      <p:ext uri="{BB962C8B-B14F-4D97-AF65-F5344CB8AC3E}">
        <p14:creationId xmlns:p14="http://schemas.microsoft.com/office/powerpoint/2010/main" val="3954223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Myth: In a low-rate environment, I should reach for yield</a:t>
            </a:r>
          </a:p>
        </p:txBody>
      </p:sp>
      <p:sp>
        <p:nvSpPr>
          <p:cNvPr id="19" name="Footer Placeholder 12"/>
          <p:cNvSpPr>
            <a:spLocks noGrp="1"/>
          </p:cNvSpPr>
          <p:nvPr>
            <p:ph type="ftr" sz="quarter" idx="10"/>
          </p:nvPr>
        </p:nvSpPr>
        <p:spPr/>
        <p:txBody>
          <a:bodyPr/>
          <a:lstStyle/>
          <a:p>
            <a:r>
              <a:rPr lang="en-US" dirty="0"/>
              <a:t> </a:t>
            </a:r>
          </a:p>
          <a:p>
            <a:r>
              <a:rPr lang="en-US" dirty="0"/>
              <a:t>Source: Bloomberg Index Services Ltd: U.S. High Yield Index and U.S. Treasury Index. Chart shows monthly spread data for high-yield credit from March 1999 through March 2019. </a:t>
            </a:r>
          </a:p>
          <a:p>
            <a:r>
              <a:rPr lang="en-US" baseline="30000" dirty="0"/>
              <a:t>1</a:t>
            </a:r>
            <a:r>
              <a:rPr lang="en-US" dirty="0"/>
              <a:t>20-year monthly spread history (240 data points) is divided into quartiles where 379 bps, 492 bps and 658 bps represent the 25</a:t>
            </a:r>
            <a:r>
              <a:rPr lang="en-US" baseline="30000" dirty="0"/>
              <a:t>th</a:t>
            </a:r>
            <a:r>
              <a:rPr lang="en-US" dirty="0"/>
              <a:t>, 50</a:t>
            </a:r>
            <a:r>
              <a:rPr lang="en-US" baseline="30000" dirty="0"/>
              <a:t>th</a:t>
            </a:r>
            <a:r>
              <a:rPr lang="en-US" dirty="0"/>
              <a:t> and 75</a:t>
            </a:r>
            <a:r>
              <a:rPr lang="en-US" baseline="30000" dirty="0"/>
              <a:t>th</a:t>
            </a:r>
            <a:r>
              <a:rPr lang="en-US" dirty="0"/>
              <a:t> percentile, respectively. </a:t>
            </a:r>
          </a:p>
        </p:txBody>
      </p:sp>
      <p:sp>
        <p:nvSpPr>
          <p:cNvPr id="17" name="Text Placeholder 11"/>
          <p:cNvSpPr>
            <a:spLocks noGrp="1"/>
          </p:cNvSpPr>
          <p:nvPr>
            <p:ph type="body" sz="quarter" idx="15"/>
          </p:nvPr>
        </p:nvSpPr>
        <p:spPr/>
        <p:txBody>
          <a:bodyPr/>
          <a:lstStyle/>
          <a:p>
            <a:pPr>
              <a:spcBef>
                <a:spcPct val="0"/>
              </a:spcBef>
              <a:tabLst>
                <a:tab pos="231775" algn="l"/>
              </a:tabLst>
            </a:pPr>
            <a:r>
              <a:rPr lang="en-US" dirty="0"/>
              <a:t>Reality: Tight credit spreads are vulnerable late in the cycle</a:t>
            </a:r>
            <a:endParaRPr lang="en-US" dirty="0">
              <a:cs typeface="Arial" panose="020B0604020202020204" pitchFamily="34" charset="0"/>
            </a:endParaRPr>
          </a:p>
        </p:txBody>
      </p:sp>
      <p:sp>
        <p:nvSpPr>
          <p:cNvPr id="6" name="Slide Number">
            <a:extLst>
              <a:ext uri="{FF2B5EF4-FFF2-40B4-BE49-F238E27FC236}">
                <a16:creationId xmlns:a16="http://schemas.microsoft.com/office/drawing/2014/main" id="{827B1687-9342-DE4B-B073-FDBF0CB43CBF}"/>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20</a:t>
            </a:fld>
            <a:endParaRPr lang="en-US" sz="10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66175967-6AB5-0247-AB5A-EF38CADE2F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628" y="1837690"/>
            <a:ext cx="8712200" cy="3822700"/>
          </a:xfrm>
          <a:prstGeom prst="rect">
            <a:avLst/>
          </a:prstGeom>
        </p:spPr>
      </p:pic>
    </p:spTree>
    <p:extLst>
      <p:ext uri="{BB962C8B-B14F-4D97-AF65-F5344CB8AC3E}">
        <p14:creationId xmlns:p14="http://schemas.microsoft.com/office/powerpoint/2010/main" val="214737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28624" y="301752"/>
            <a:ext cx="8483728" cy="693420"/>
          </a:xfrm>
        </p:spPr>
        <p:txBody>
          <a:bodyPr/>
          <a:lstStyle/>
          <a:p>
            <a:r>
              <a:rPr lang="en-US" dirty="0"/>
              <a:t>Myth: The centerpiece of bond portfolios today is truly core</a:t>
            </a:r>
          </a:p>
        </p:txBody>
      </p:sp>
      <p:sp>
        <p:nvSpPr>
          <p:cNvPr id="13" name="Footer Placeholder 12"/>
          <p:cNvSpPr>
            <a:spLocks noGrp="1"/>
          </p:cNvSpPr>
          <p:nvPr>
            <p:ph type="ftr" sz="quarter" idx="10"/>
          </p:nvPr>
        </p:nvSpPr>
        <p:spPr>
          <a:xfrm>
            <a:off x="428624" y="5697109"/>
            <a:ext cx="8284464" cy="551837"/>
          </a:xfrm>
        </p:spPr>
        <p:txBody>
          <a:bodyPr/>
          <a:lstStyle/>
          <a:p>
            <a:r>
              <a:rPr lang="en-US" dirty="0"/>
              <a:t>Source: Morningstar. As of 3/31/19. According to Morningstar’s Best Fit Index, applied to Morningstar Intermediate-Term Bond, </a:t>
            </a:r>
            <a:r>
              <a:rPr lang="en-US" dirty="0" err="1"/>
              <a:t>Multisector</a:t>
            </a:r>
            <a:r>
              <a:rPr lang="en-US" dirty="0"/>
              <a:t> Bond and Nontraditional Bond categories. Funds examined are the top-quartile for trailing three-year average annual returns. Morningstar’s Best Fit Index definition: The market index that shows the highest correlation with a fund’s returns over the most recent 36-month period. This analysis, therefore, indicates that the majority of top-quartile funds in these three categories were actually not most highly correlated to core bonds. Totals may not reconcile due to rounding. </a:t>
            </a:r>
          </a:p>
        </p:txBody>
      </p:sp>
      <p:sp>
        <p:nvSpPr>
          <p:cNvPr id="3" name="Text Placeholder 2"/>
          <p:cNvSpPr>
            <a:spLocks noGrp="1"/>
          </p:cNvSpPr>
          <p:nvPr>
            <p:ph type="body" sz="quarter" idx="15"/>
          </p:nvPr>
        </p:nvSpPr>
        <p:spPr>
          <a:xfrm>
            <a:off x="428622" y="1051560"/>
            <a:ext cx="8483729" cy="667512"/>
          </a:xfrm>
        </p:spPr>
        <p:txBody>
          <a:bodyPr/>
          <a:lstStyle/>
          <a:p>
            <a:r>
              <a:rPr lang="en-US" sz="1750" dirty="0"/>
              <a:t>Reality: Most top-performing Intermediate-Term, </a:t>
            </a:r>
            <a:r>
              <a:rPr lang="en-US" sz="1750" dirty="0" err="1"/>
              <a:t>Multisector</a:t>
            </a:r>
            <a:r>
              <a:rPr lang="en-US" sz="1750" dirty="0"/>
              <a:t> and Nontraditional bond funds appear credit heavy, but are used interchangeably</a:t>
            </a:r>
          </a:p>
        </p:txBody>
      </p:sp>
      <p:sp>
        <p:nvSpPr>
          <p:cNvPr id="19" name="Rectangle 15"/>
          <p:cNvSpPr>
            <a:spLocks noChangeArrowheads="1"/>
          </p:cNvSpPr>
          <p:nvPr/>
        </p:nvSpPr>
        <p:spPr bwMode="auto">
          <a:xfrm>
            <a:off x="439306" y="2771764"/>
            <a:ext cx="8704694" cy="225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9pPr>
          </a:lstStyle>
          <a:p>
            <a:pPr algn="l">
              <a:spcBef>
                <a:spcPct val="0"/>
              </a:spcBef>
              <a:buNone/>
            </a:pPr>
            <a:r>
              <a:rPr lang="en-US" altLang="en-US" sz="1300" dirty="0">
                <a:solidFill>
                  <a:srgbClr val="D41943"/>
                </a:solidFill>
                <a:latin typeface="Arial" panose="020B0604020202020204" pitchFamily="34" charset="0"/>
              </a:rPr>
              <a:t>% of funds in these categories that did not behave like true core, and what they actually behaved like:</a:t>
            </a:r>
          </a:p>
        </p:txBody>
      </p:sp>
      <p:pic>
        <p:nvPicPr>
          <p:cNvPr id="5" name="Picture 4">
            <a:extLst>
              <a:ext uri="{FF2B5EF4-FFF2-40B4-BE49-F238E27FC236}">
                <a16:creationId xmlns:a16="http://schemas.microsoft.com/office/drawing/2014/main" id="{B4399D2B-9D9D-3C49-9894-7B3DF68AE8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622" y="1775460"/>
            <a:ext cx="8280400" cy="1028700"/>
          </a:xfrm>
          <a:prstGeom prst="rect">
            <a:avLst/>
          </a:prstGeom>
        </p:spPr>
      </p:pic>
      <p:pic>
        <p:nvPicPr>
          <p:cNvPr id="8" name="Intermediate-Term">
            <a:extLst>
              <a:ext uri="{FF2B5EF4-FFF2-40B4-BE49-F238E27FC236}">
                <a16:creationId xmlns:a16="http://schemas.microsoft.com/office/drawing/2014/main" id="{32084658-E4AD-6844-9F59-8FC0E3044A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306" y="3084952"/>
            <a:ext cx="2578100" cy="2667000"/>
          </a:xfrm>
          <a:prstGeom prst="rect">
            <a:avLst/>
          </a:prstGeom>
        </p:spPr>
      </p:pic>
      <p:pic>
        <p:nvPicPr>
          <p:cNvPr id="12" name="Picture 11">
            <a:extLst>
              <a:ext uri="{FF2B5EF4-FFF2-40B4-BE49-F238E27FC236}">
                <a16:creationId xmlns:a16="http://schemas.microsoft.com/office/drawing/2014/main" id="{E3C950C5-CF06-2D4C-A228-B7E2B964C3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9772" y="3084952"/>
            <a:ext cx="2578100" cy="2667000"/>
          </a:xfrm>
          <a:prstGeom prst="rect">
            <a:avLst/>
          </a:prstGeom>
        </p:spPr>
      </p:pic>
      <p:pic>
        <p:nvPicPr>
          <p:cNvPr id="15" name="Picture 14">
            <a:extLst>
              <a:ext uri="{FF2B5EF4-FFF2-40B4-BE49-F238E27FC236}">
                <a16:creationId xmlns:a16="http://schemas.microsoft.com/office/drawing/2014/main" id="{3FCDBAB3-BC3F-534B-AD29-C2AC9EC789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18222" y="3089566"/>
            <a:ext cx="2590800" cy="2667000"/>
          </a:xfrm>
          <a:prstGeom prst="rect">
            <a:avLst/>
          </a:prstGeom>
        </p:spPr>
      </p:pic>
      <p:sp>
        <p:nvSpPr>
          <p:cNvPr id="10" name="Slide Number">
            <a:extLst>
              <a:ext uri="{FF2B5EF4-FFF2-40B4-BE49-F238E27FC236}">
                <a16:creationId xmlns:a16="http://schemas.microsoft.com/office/drawing/2014/main" id="{07D7A010-C547-4B46-A05A-B0528CB2FAF2}"/>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21</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4652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Myth: Your bond portfolio will behave like you expect it to</a:t>
            </a:r>
          </a:p>
        </p:txBody>
      </p:sp>
      <p:sp>
        <p:nvSpPr>
          <p:cNvPr id="13" name="Footer Placeholder 12"/>
          <p:cNvSpPr>
            <a:spLocks noGrp="1"/>
          </p:cNvSpPr>
          <p:nvPr>
            <p:ph type="ftr" sz="quarter" idx="10"/>
          </p:nvPr>
        </p:nvSpPr>
        <p:spPr>
          <a:xfrm>
            <a:off x="428624" y="5181600"/>
            <a:ext cx="8284464" cy="1067346"/>
          </a:xfrm>
        </p:spPr>
        <p:txBody>
          <a:bodyPr/>
          <a:lstStyle/>
          <a:p>
            <a:pPr marL="61913" indent="-61913"/>
            <a:r>
              <a:rPr lang="en-US" baseline="30000" dirty="0"/>
              <a:t>1</a:t>
            </a:r>
            <a:r>
              <a:rPr lang="en-US" dirty="0"/>
              <a:t>Based on our survey of 232 advisors conducted in August 2018. </a:t>
            </a:r>
          </a:p>
          <a:p>
            <a:pPr marL="61913" indent="-61913"/>
            <a:r>
              <a:rPr lang="en-US" baseline="30000" dirty="0"/>
              <a:t>2</a:t>
            </a:r>
            <a:r>
              <a:rPr lang="en-US" dirty="0"/>
              <a:t>In 775 client engagements and more than 1,000 distinct portfolios, we found that 60% of the funds used have an equity correlation of 0.3 or higher.</a:t>
            </a:r>
          </a:p>
          <a:p>
            <a:pPr marL="61913" indent="-61913"/>
            <a:r>
              <a:rPr lang="en-US" baseline="30000" dirty="0"/>
              <a:t>3</a:t>
            </a:r>
            <a:r>
              <a:rPr lang="en-US" dirty="0"/>
              <a:t>Assumes an investor owns all top-quartile funds in the combined Intermediate-Term, </a:t>
            </a:r>
            <a:r>
              <a:rPr lang="en-US" dirty="0" err="1"/>
              <a:t>Multisector</a:t>
            </a:r>
            <a:r>
              <a:rPr lang="en-US" dirty="0"/>
              <a:t> and Nontraditional categories for his/her “core allocation.” </a:t>
            </a:r>
          </a:p>
          <a:p>
            <a:pPr marL="61913" indent="-61913"/>
            <a:r>
              <a:rPr lang="en-US" baseline="30000" dirty="0"/>
              <a:t>4</a:t>
            </a:r>
            <a:r>
              <a:rPr lang="en-US" dirty="0"/>
              <a:t>The unintended portfolio correlation assumes a 0.7 correlation for funds with best fit to high yield, bank loans, emerging markets debt, equities and multi-asset and a 0.0 correlation for all other funds. </a:t>
            </a:r>
          </a:p>
          <a:p>
            <a:r>
              <a:rPr lang="en-US" dirty="0"/>
              <a:t>Source: Capital Group using Morningstar’s Best Fit Index analysis. As of 3/31/19. Funds examined are the top-quartile for trailing three-year average annual returns. Morningstar’s Best Fit Index definition: The market index that shows the highest correlation with a fund’s returns over the most recent 36-month period. </a:t>
            </a:r>
          </a:p>
        </p:txBody>
      </p:sp>
      <p:sp>
        <p:nvSpPr>
          <p:cNvPr id="12" name="Text Placeholder 11"/>
          <p:cNvSpPr>
            <a:spLocks noGrp="1"/>
          </p:cNvSpPr>
          <p:nvPr>
            <p:ph type="body" sz="quarter" idx="15"/>
          </p:nvPr>
        </p:nvSpPr>
        <p:spPr/>
        <p:txBody>
          <a:bodyPr/>
          <a:lstStyle/>
          <a:p>
            <a:r>
              <a:rPr lang="en-US" dirty="0"/>
              <a:t>Reality: You may be exposed to unintended risks</a:t>
            </a:r>
          </a:p>
        </p:txBody>
      </p:sp>
      <p:sp>
        <p:nvSpPr>
          <p:cNvPr id="8" name="Slide Number">
            <a:extLst>
              <a:ext uri="{FF2B5EF4-FFF2-40B4-BE49-F238E27FC236}">
                <a16:creationId xmlns:a16="http://schemas.microsoft.com/office/drawing/2014/main" id="{6F8F0F22-2CDB-A84C-A8C5-27C00A823F43}"/>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22</a:t>
            </a:fld>
            <a:endParaRPr lang="en-US" sz="10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4202B28D-C0D6-764D-A093-610B2DBEF5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625" y="1551686"/>
            <a:ext cx="8305800" cy="3721100"/>
          </a:xfrm>
          <a:prstGeom prst="rect">
            <a:avLst/>
          </a:prstGeom>
        </p:spPr>
      </p:pic>
      <p:pic>
        <p:nvPicPr>
          <p:cNvPr id="25" name="Picture 24">
            <a:extLst>
              <a:ext uri="{FF2B5EF4-FFF2-40B4-BE49-F238E27FC236}">
                <a16:creationId xmlns:a16="http://schemas.microsoft.com/office/drawing/2014/main" id="{18CCCEA1-CBD2-0045-B785-CE4A0365AC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544" y="3456940"/>
            <a:ext cx="2032000" cy="2032000"/>
          </a:xfrm>
          <a:prstGeom prst="rect">
            <a:avLst/>
          </a:prstGeom>
        </p:spPr>
      </p:pic>
    </p:spTree>
    <p:extLst>
      <p:ext uri="{BB962C8B-B14F-4D97-AF65-F5344CB8AC3E}">
        <p14:creationId xmlns:p14="http://schemas.microsoft.com/office/powerpoint/2010/main" val="1416043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053367" y="1267234"/>
            <a:ext cx="768159" cy="369332"/>
          </a:xfrm>
          <a:prstGeom prst="rect">
            <a:avLst/>
          </a:prstGeom>
        </p:spPr>
        <p:txBody>
          <a:bodyPr wrap="none">
            <a:spAutoFit/>
          </a:bodyPr>
          <a:lstStyle/>
          <a:p>
            <a:pPr algn="l"/>
            <a:r>
              <a:rPr lang="en-US" sz="1800" dirty="0">
                <a:solidFill>
                  <a:schemeClr val="bg1"/>
                </a:solidFill>
                <a:latin typeface="Arial Regular"/>
              </a:rPr>
              <a:t>Myth </a:t>
            </a:r>
          </a:p>
        </p:txBody>
      </p:sp>
      <p:sp>
        <p:nvSpPr>
          <p:cNvPr id="2" name="Title 1"/>
          <p:cNvSpPr>
            <a:spLocks noGrp="1"/>
          </p:cNvSpPr>
          <p:nvPr>
            <p:ph type="title"/>
          </p:nvPr>
        </p:nvSpPr>
        <p:spPr/>
        <p:txBody>
          <a:bodyPr/>
          <a:lstStyle/>
          <a:p>
            <a:r>
              <a:rPr lang="en-US" dirty="0"/>
              <a:t>Myth: Passive strategies = benchmark returns</a:t>
            </a:r>
          </a:p>
        </p:txBody>
      </p:sp>
      <p:sp>
        <p:nvSpPr>
          <p:cNvPr id="17" name="Text Placeholder 11"/>
          <p:cNvSpPr>
            <a:spLocks noGrp="1"/>
          </p:cNvSpPr>
          <p:nvPr>
            <p:ph type="body" sz="quarter" idx="15"/>
          </p:nvPr>
        </p:nvSpPr>
        <p:spPr>
          <a:xfrm>
            <a:off x="428623" y="1051560"/>
            <a:ext cx="8412480" cy="667512"/>
          </a:xfrm>
        </p:spPr>
        <p:txBody>
          <a:bodyPr/>
          <a:lstStyle/>
          <a:p>
            <a:pPr>
              <a:spcBef>
                <a:spcPct val="0"/>
              </a:spcBef>
              <a:tabLst>
                <a:tab pos="231775" algn="l"/>
              </a:tabLst>
            </a:pPr>
            <a:r>
              <a:rPr lang="en-US" dirty="0"/>
              <a:t>Reality: They are designed to track benchmarks but have usually fallen short</a:t>
            </a:r>
            <a:endParaRPr lang="en-US" dirty="0">
              <a:cs typeface="Arial" panose="020B0604020202020204" pitchFamily="34" charset="0"/>
            </a:endParaRPr>
          </a:p>
        </p:txBody>
      </p:sp>
      <p:sp>
        <p:nvSpPr>
          <p:cNvPr id="8" name="Footer Placeholder 12"/>
          <p:cNvSpPr>
            <a:spLocks noGrp="1"/>
          </p:cNvSpPr>
          <p:nvPr>
            <p:ph type="ftr" sz="quarter" idx="10"/>
          </p:nvPr>
        </p:nvSpPr>
        <p:spPr>
          <a:xfrm>
            <a:off x="428624" y="5925312"/>
            <a:ext cx="8284464" cy="323634"/>
          </a:xfrm>
        </p:spPr>
        <p:txBody>
          <a:bodyPr/>
          <a:lstStyle/>
          <a:p>
            <a:r>
              <a:rPr lang="en-US" dirty="0"/>
              <a:t>Average excess returns consist of each passive strategy’s return versus its stated primary prospectus benchmark return.</a:t>
            </a:r>
          </a:p>
          <a:p>
            <a:r>
              <a:rPr lang="en-US" dirty="0"/>
              <a:t>Source: Morningstar. Based on monthly rolling period return data available for the period 1/1/09 through 3/31/19.</a:t>
            </a:r>
          </a:p>
        </p:txBody>
      </p:sp>
      <p:sp>
        <p:nvSpPr>
          <p:cNvPr id="7" name="Slide Number">
            <a:extLst>
              <a:ext uri="{FF2B5EF4-FFF2-40B4-BE49-F238E27FC236}">
                <a16:creationId xmlns:a16="http://schemas.microsoft.com/office/drawing/2014/main" id="{4778D06C-EDCC-B24E-A470-891DC54DE1A2}"/>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23</a:t>
            </a:fld>
            <a:endParaRPr lang="en-US" sz="1000"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5930326C-E478-2C4D-98BC-BAA3BE194D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273" y="1624209"/>
            <a:ext cx="8534400" cy="4165600"/>
          </a:xfrm>
          <a:prstGeom prst="rect">
            <a:avLst/>
          </a:prstGeom>
        </p:spPr>
      </p:pic>
    </p:spTree>
    <p:extLst>
      <p:ext uri="{BB962C8B-B14F-4D97-AF65-F5344CB8AC3E}">
        <p14:creationId xmlns:p14="http://schemas.microsoft.com/office/powerpoint/2010/main" val="2560309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p:cNvSpPr>
            <a:spLocks/>
          </p:cNvSpPr>
          <p:nvPr/>
        </p:nvSpPr>
        <p:spPr>
          <a:xfrm>
            <a:off x="1045875" y="4287202"/>
            <a:ext cx="7191050" cy="365760"/>
          </a:xfrm>
          <a:prstGeom prst="roundRect">
            <a:avLst>
              <a:gd name="adj" fmla="val 50000"/>
            </a:avLst>
          </a:prstGeom>
          <a:gradFill flip="none" rotWithShape="1">
            <a:gsLst>
              <a:gs pos="100000">
                <a:srgbClr val="A39E99"/>
              </a:gs>
              <a:gs pos="0">
                <a:schemeClr val="accent6"/>
              </a:gs>
            </a:gsLst>
            <a:lin ang="0" scaled="0"/>
            <a:tileRect/>
          </a:gradFill>
          <a:ln w="38100"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400" kern="0" dirty="0">
              <a:solidFill>
                <a:srgbClr val="FFFFFF"/>
              </a:solidFill>
              <a:latin typeface="AvenirNext LT Com Regular"/>
              <a:cs typeface="Arial"/>
            </a:endParaRPr>
          </a:p>
        </p:txBody>
      </p:sp>
      <p:sp>
        <p:nvSpPr>
          <p:cNvPr id="11" name="Title 10"/>
          <p:cNvSpPr>
            <a:spLocks noGrp="1"/>
          </p:cNvSpPr>
          <p:nvPr>
            <p:ph type="title"/>
          </p:nvPr>
        </p:nvSpPr>
        <p:spPr/>
        <p:txBody>
          <a:bodyPr/>
          <a:lstStyle/>
          <a:p>
            <a:r>
              <a:rPr lang="en-US" dirty="0"/>
              <a:t>Reality check</a:t>
            </a:r>
          </a:p>
        </p:txBody>
      </p:sp>
      <p:graphicFrame>
        <p:nvGraphicFramePr>
          <p:cNvPr id="35" name="Table 34"/>
          <p:cNvGraphicFramePr>
            <a:graphicFrameLocks noGrp="1"/>
          </p:cNvGraphicFramePr>
          <p:nvPr>
            <p:extLst>
              <p:ext uri="{D42A27DB-BD31-4B8C-83A1-F6EECF244321}">
                <p14:modId xmlns:p14="http://schemas.microsoft.com/office/powerpoint/2010/main" val="3956628287"/>
              </p:ext>
            </p:extLst>
          </p:nvPr>
        </p:nvGraphicFramePr>
        <p:xfrm>
          <a:off x="217487" y="4283275"/>
          <a:ext cx="8750606" cy="365760"/>
        </p:xfrm>
        <a:graphic>
          <a:graphicData uri="http://schemas.openxmlformats.org/drawingml/2006/table">
            <a:tbl>
              <a:tblPr firstRow="1" bandRow="1">
                <a:tableStyleId>{5C22544A-7EE6-4342-B048-85BDC9FD1C3A}</a:tableStyleId>
              </a:tblPr>
              <a:tblGrid>
                <a:gridCol w="769284">
                  <a:extLst>
                    <a:ext uri="{9D8B030D-6E8A-4147-A177-3AD203B41FA5}">
                      <a16:colId xmlns:a16="http://schemas.microsoft.com/office/drawing/2014/main" val="20000"/>
                    </a:ext>
                  </a:extLst>
                </a:gridCol>
                <a:gridCol w="7212038">
                  <a:extLst>
                    <a:ext uri="{9D8B030D-6E8A-4147-A177-3AD203B41FA5}">
                      <a16:colId xmlns:a16="http://schemas.microsoft.com/office/drawing/2014/main" val="20001"/>
                    </a:ext>
                  </a:extLst>
                </a:gridCol>
                <a:gridCol w="769284">
                  <a:extLst>
                    <a:ext uri="{9D8B030D-6E8A-4147-A177-3AD203B41FA5}">
                      <a16:colId xmlns:a16="http://schemas.microsoft.com/office/drawing/2014/main" val="20002"/>
                    </a:ext>
                  </a:extLst>
                </a:gridCol>
              </a:tblGrid>
              <a:tr h="365760">
                <a:tc>
                  <a:txBody>
                    <a:bodyPr/>
                    <a:lstStyle/>
                    <a:p>
                      <a:pPr algn="ctr"/>
                      <a:r>
                        <a:rPr lang="en-US" altLang="en-US" sz="1400" dirty="0">
                          <a:solidFill>
                            <a:srgbClr val="63544F"/>
                          </a:solidFill>
                          <a:latin typeface="Arial" panose="020B0604020202020204" pitchFamily="34" charset="0"/>
                          <a:cs typeface="Arial" panose="020B0604020202020204" pitchFamily="34" charset="0"/>
                        </a:rPr>
                        <a:t>Short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US" sz="1400" dirty="0">
                        <a:solidFill>
                          <a:srgbClr val="63544F"/>
                        </a:solidFill>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altLang="en-US" sz="1400" dirty="0">
                          <a:solidFill>
                            <a:srgbClr val="63544F"/>
                          </a:solidFill>
                          <a:latin typeface="Arial" panose="020B0604020202020204" pitchFamily="34" charset="0"/>
                          <a:cs typeface="Arial" panose="020B0604020202020204" pitchFamily="34" charset="0"/>
                        </a:rPr>
                        <a:t>Long</a:t>
                      </a:r>
                      <a:endParaRPr lang="en-US" sz="1400" dirty="0">
                        <a:solidFill>
                          <a:srgbClr val="63544F"/>
                        </a:solidFill>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40" name="Rectangle 7"/>
          <p:cNvSpPr>
            <a:spLocks noChangeArrowheads="1"/>
          </p:cNvSpPr>
          <p:nvPr/>
        </p:nvSpPr>
        <p:spPr bwMode="auto">
          <a:xfrm>
            <a:off x="270007" y="3752673"/>
            <a:ext cx="8603387" cy="365760"/>
          </a:xfrm>
          <a:prstGeom prst="rect">
            <a:avLst/>
          </a:prstGeom>
          <a:noFill/>
          <a:ln>
            <a:noFill/>
          </a:ln>
          <a:effectLst/>
          <a:extLst/>
        </p:spPr>
        <p:txBody>
          <a:bodyPr wrap="none" tIns="91440" bIns="91440" anchor="ct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9pPr>
          </a:lstStyle>
          <a:p>
            <a:pPr algn="ctr">
              <a:spcBef>
                <a:spcPct val="0"/>
              </a:spcBef>
              <a:buNone/>
              <a:tabLst>
                <a:tab pos="4233863" algn="ctr"/>
                <a:tab pos="8402638" algn="r"/>
              </a:tabLst>
            </a:pPr>
            <a:r>
              <a:rPr lang="en-US" altLang="en-US" sz="1600" dirty="0">
                <a:solidFill>
                  <a:schemeClr val="accent1"/>
                </a:solidFill>
                <a:latin typeface="Arial" panose="020B0604020202020204" pitchFamily="34" charset="0"/>
              </a:rPr>
              <a:t>Based on valuations today, what </a:t>
            </a:r>
            <a:r>
              <a:rPr lang="en-US" altLang="en-US" sz="1600" u="sng" dirty="0">
                <a:solidFill>
                  <a:schemeClr val="accent1"/>
                </a:solidFill>
                <a:latin typeface="Arial" panose="020B0604020202020204" pitchFamily="34" charset="0"/>
              </a:rPr>
              <a:t>duration</a:t>
            </a:r>
            <a:r>
              <a:rPr lang="en-US" altLang="en-US" sz="1600" dirty="0">
                <a:solidFill>
                  <a:schemeClr val="accent1"/>
                </a:solidFill>
                <a:latin typeface="Arial" panose="020B0604020202020204" pitchFamily="34" charset="0"/>
              </a:rPr>
              <a:t> bond funds should investors own?</a:t>
            </a:r>
          </a:p>
        </p:txBody>
      </p:sp>
      <p:sp>
        <p:nvSpPr>
          <p:cNvPr id="42" name="Rounded Rectangle 41"/>
          <p:cNvSpPr>
            <a:spLocks/>
          </p:cNvSpPr>
          <p:nvPr/>
        </p:nvSpPr>
        <p:spPr>
          <a:xfrm>
            <a:off x="3840180" y="4198008"/>
            <a:ext cx="1463040" cy="548640"/>
          </a:xfrm>
          <a:prstGeom prst="roundRect">
            <a:avLst>
              <a:gd name="adj" fmla="val 50000"/>
            </a:avLst>
          </a:prstGeom>
          <a:gradFill>
            <a:gsLst>
              <a:gs pos="90000">
                <a:schemeClr val="accent1"/>
              </a:gs>
              <a:gs pos="0">
                <a:schemeClr val="tx2"/>
              </a:gs>
            </a:gsLst>
            <a:path path="circle">
              <a:fillToRect l="50000" t="50000" r="50000" b="50000"/>
            </a:path>
          </a:gradFill>
          <a:ln w="38100" cap="flat" cmpd="sng" algn="ctr">
            <a:solidFill>
              <a:schemeClr val="bg1"/>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400" kern="0" dirty="0">
              <a:solidFill>
                <a:srgbClr val="FFFFFF"/>
              </a:solidFill>
              <a:latin typeface="AvenirNext LT Com Regular"/>
              <a:cs typeface="Arial"/>
            </a:endParaRPr>
          </a:p>
        </p:txBody>
      </p:sp>
      <p:graphicFrame>
        <p:nvGraphicFramePr>
          <p:cNvPr id="43" name="Table 42"/>
          <p:cNvGraphicFramePr>
            <a:graphicFrameLocks noGrp="1"/>
          </p:cNvGraphicFramePr>
          <p:nvPr>
            <p:extLst>
              <p:ext uri="{D42A27DB-BD31-4B8C-83A1-F6EECF244321}">
                <p14:modId xmlns:p14="http://schemas.microsoft.com/office/powerpoint/2010/main" val="427153026"/>
              </p:ext>
            </p:extLst>
          </p:nvPr>
        </p:nvGraphicFramePr>
        <p:xfrm>
          <a:off x="782349" y="1683960"/>
          <a:ext cx="7932430" cy="1697798"/>
        </p:xfrm>
        <a:graphic>
          <a:graphicData uri="http://schemas.openxmlformats.org/drawingml/2006/table">
            <a:tbl>
              <a:tblPr firstRow="1" bandRow="1">
                <a:tableStyleId>{2D5ABB26-0587-4C30-8999-92F81FD0307C}</a:tableStyleId>
              </a:tblPr>
              <a:tblGrid>
                <a:gridCol w="7932430">
                  <a:extLst>
                    <a:ext uri="{9D8B030D-6E8A-4147-A177-3AD203B41FA5}">
                      <a16:colId xmlns:a16="http://schemas.microsoft.com/office/drawing/2014/main" val="20001"/>
                    </a:ext>
                  </a:extLst>
                </a:gridCol>
              </a:tblGrid>
              <a:tr h="724425">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600" b="1" baseline="0" dirty="0">
                          <a:solidFill>
                            <a:srgbClr val="000000"/>
                          </a:solidFill>
                          <a:latin typeface="Arial" panose="020B0604020202020204" pitchFamily="34" charset="0"/>
                          <a:cs typeface="Arial" panose="020B0604020202020204" pitchFamily="34" charset="0"/>
                        </a:rPr>
                        <a:t>Rising rates are no longer a concern, but investors do not seem to be worried enough about credit risk late in the cycle</a:t>
                      </a:r>
                    </a:p>
                  </a:txBody>
                  <a:tcPr marL="0" marR="0" marT="0" marB="0"/>
                </a:tc>
                <a:extLst>
                  <a:ext uri="{0D108BD9-81ED-4DB2-BD59-A6C34878D82A}">
                    <a16:rowId xmlns:a16="http://schemas.microsoft.com/office/drawing/2014/main" val="10000"/>
                  </a:ext>
                </a:extLst>
              </a:tr>
              <a:tr h="973373">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600" b="1" dirty="0">
                          <a:solidFill>
                            <a:srgbClr val="000000"/>
                          </a:solidFill>
                          <a:latin typeface="Arial" panose="020B0604020202020204" pitchFamily="34" charset="0"/>
                          <a:cs typeface="Arial" panose="020B0604020202020204" pitchFamily="34" charset="0"/>
                        </a:rPr>
                        <a:t>Many bond managers are reaching in scope to increase portfolio yield</a:t>
                      </a:r>
                      <a:r>
                        <a:rPr lang="en-US" sz="1600" b="1" baseline="0" dirty="0">
                          <a:solidFill>
                            <a:srgbClr val="000000"/>
                          </a:solidFill>
                          <a:latin typeface="Arial" panose="020B0604020202020204" pitchFamily="34" charset="0"/>
                          <a:cs typeface="Arial" panose="020B0604020202020204" pitchFamily="34" charset="0"/>
                        </a:rPr>
                        <a:t> while sacrificing diversification and capital preservation</a:t>
                      </a:r>
                      <a:endParaRPr lang="en-US" sz="1600" b="1" dirty="0">
                        <a:solidFill>
                          <a:srgbClr val="000000"/>
                        </a:solidFill>
                        <a:latin typeface="Arial" panose="020B0604020202020204" pitchFamily="34" charset="0"/>
                        <a:cs typeface="Arial" panose="020B0604020202020204" pitchFamily="34" charset="0"/>
                      </a:endParaRPr>
                    </a:p>
                    <a:p>
                      <a:pPr marL="0" marR="0" lvl="0" indent="0" algn="l" defTabSz="228600" eaLnBrk="1" fontAlgn="auto" latinLnBrk="0" hangingPunct="1">
                        <a:lnSpc>
                          <a:spcPct val="110000"/>
                        </a:lnSpc>
                        <a:spcBef>
                          <a:spcPts val="600"/>
                        </a:spcBef>
                        <a:spcAft>
                          <a:spcPts val="0"/>
                        </a:spcAft>
                        <a:buClrTx/>
                        <a:buSzTx/>
                        <a:buFontTx/>
                        <a:buNone/>
                        <a:tabLst/>
                        <a:defRPr/>
                      </a:pPr>
                      <a:r>
                        <a:rPr lang="en-US" sz="1600" b="1" dirty="0">
                          <a:solidFill>
                            <a:srgbClr val="000000"/>
                          </a:solidFill>
                          <a:latin typeface="Arial" panose="020B0604020202020204" pitchFamily="34" charset="0"/>
                          <a:cs typeface="Arial" panose="020B0604020202020204" pitchFamily="34" charset="0"/>
                        </a:rPr>
                        <a:t>Passive bond funds and ETFs have</a:t>
                      </a:r>
                      <a:r>
                        <a:rPr lang="en-US" sz="1600" b="1" baseline="0" dirty="0">
                          <a:solidFill>
                            <a:srgbClr val="000000"/>
                          </a:solidFill>
                          <a:latin typeface="Arial" panose="020B0604020202020204" pitchFamily="34" charset="0"/>
                          <a:cs typeface="Arial" panose="020B0604020202020204" pitchFamily="34" charset="0"/>
                        </a:rPr>
                        <a:t> usually </a:t>
                      </a:r>
                      <a:r>
                        <a:rPr lang="en-US" sz="1600" b="1" dirty="0">
                          <a:solidFill>
                            <a:srgbClr val="000000"/>
                          </a:solidFill>
                          <a:latin typeface="Arial" panose="020B0604020202020204" pitchFamily="34" charset="0"/>
                          <a:cs typeface="Arial" panose="020B0604020202020204" pitchFamily="34" charset="0"/>
                        </a:rPr>
                        <a:t>failed to generate benchmark</a:t>
                      </a:r>
                      <a:r>
                        <a:rPr lang="en-US" sz="1600" b="1" baseline="0" dirty="0">
                          <a:solidFill>
                            <a:srgbClr val="000000"/>
                          </a:solidFill>
                          <a:latin typeface="Arial" panose="020B0604020202020204" pitchFamily="34" charset="0"/>
                          <a:cs typeface="Arial" panose="020B0604020202020204" pitchFamily="34" charset="0"/>
                        </a:rPr>
                        <a:t> returns</a:t>
                      </a:r>
                      <a:endParaRPr lang="en-US" sz="1600" b="1" dirty="0">
                        <a:solidFill>
                          <a:srgbClr val="000000"/>
                        </a:solidFill>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1"/>
                  </a:ext>
                </a:extLst>
              </a:tr>
            </a:tbl>
          </a:graphicData>
        </a:graphic>
      </p:graphicFrame>
      <p:sp>
        <p:nvSpPr>
          <p:cNvPr id="62" name="Freeform 95"/>
          <p:cNvSpPr>
            <a:spLocks noEditPoints="1"/>
          </p:cNvSpPr>
          <p:nvPr/>
        </p:nvSpPr>
        <p:spPr bwMode="auto">
          <a:xfrm>
            <a:off x="424839" y="1683960"/>
            <a:ext cx="274334" cy="269837"/>
          </a:xfrm>
          <a:custGeom>
            <a:avLst/>
            <a:gdLst>
              <a:gd name="T0" fmla="*/ 30 w 61"/>
              <a:gd name="T1" fmla="*/ 0 h 60"/>
              <a:gd name="T2" fmla="*/ 0 w 61"/>
              <a:gd name="T3" fmla="*/ 30 h 60"/>
              <a:gd name="T4" fmla="*/ 30 w 61"/>
              <a:gd name="T5" fmla="*/ 60 h 60"/>
              <a:gd name="T6" fmla="*/ 61 w 61"/>
              <a:gd name="T7" fmla="*/ 30 h 60"/>
              <a:gd name="T8" fmla="*/ 30 w 61"/>
              <a:gd name="T9" fmla="*/ 0 h 60"/>
              <a:gd name="T10" fmla="*/ 29 w 61"/>
              <a:gd name="T11" fmla="*/ 43 h 60"/>
              <a:gd name="T12" fmla="*/ 27 w 61"/>
              <a:gd name="T13" fmla="*/ 46 h 60"/>
              <a:gd name="T14" fmla="*/ 25 w 61"/>
              <a:gd name="T15" fmla="*/ 43 h 60"/>
              <a:gd name="T16" fmla="*/ 13 w 61"/>
              <a:gd name="T17" fmla="*/ 30 h 60"/>
              <a:gd name="T18" fmla="*/ 17 w 61"/>
              <a:gd name="T19" fmla="*/ 25 h 60"/>
              <a:gd name="T20" fmla="*/ 26 w 61"/>
              <a:gd name="T21" fmla="*/ 32 h 60"/>
              <a:gd name="T22" fmla="*/ 47 w 61"/>
              <a:gd name="T23" fmla="*/ 15 h 60"/>
              <a:gd name="T24" fmla="*/ 51 w 61"/>
              <a:gd name="T25" fmla="*/ 20 h 60"/>
              <a:gd name="T26" fmla="*/ 29 w 61"/>
              <a:gd name="T27" fmla="*/ 4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60">
                <a:moveTo>
                  <a:pt x="30" y="0"/>
                </a:moveTo>
                <a:cubicBezTo>
                  <a:pt x="14" y="0"/>
                  <a:pt x="0" y="13"/>
                  <a:pt x="0" y="30"/>
                </a:cubicBezTo>
                <a:cubicBezTo>
                  <a:pt x="0" y="47"/>
                  <a:pt x="14" y="60"/>
                  <a:pt x="30" y="60"/>
                </a:cubicBezTo>
                <a:cubicBezTo>
                  <a:pt x="47" y="60"/>
                  <a:pt x="61" y="47"/>
                  <a:pt x="61" y="30"/>
                </a:cubicBezTo>
                <a:cubicBezTo>
                  <a:pt x="61" y="13"/>
                  <a:pt x="47" y="0"/>
                  <a:pt x="30" y="0"/>
                </a:cubicBezTo>
                <a:close/>
                <a:moveTo>
                  <a:pt x="29" y="43"/>
                </a:moveTo>
                <a:cubicBezTo>
                  <a:pt x="27" y="46"/>
                  <a:pt x="27" y="46"/>
                  <a:pt x="27" y="46"/>
                </a:cubicBezTo>
                <a:cubicBezTo>
                  <a:pt x="25" y="43"/>
                  <a:pt x="25" y="43"/>
                  <a:pt x="25" y="43"/>
                </a:cubicBezTo>
                <a:cubicBezTo>
                  <a:pt x="13" y="30"/>
                  <a:pt x="13" y="30"/>
                  <a:pt x="13" y="30"/>
                </a:cubicBezTo>
                <a:cubicBezTo>
                  <a:pt x="17" y="25"/>
                  <a:pt x="17" y="25"/>
                  <a:pt x="17" y="25"/>
                </a:cubicBezTo>
                <a:cubicBezTo>
                  <a:pt x="26" y="32"/>
                  <a:pt x="26" y="32"/>
                  <a:pt x="26" y="32"/>
                </a:cubicBezTo>
                <a:cubicBezTo>
                  <a:pt x="47" y="15"/>
                  <a:pt x="47" y="15"/>
                  <a:pt x="47" y="15"/>
                </a:cubicBezTo>
                <a:cubicBezTo>
                  <a:pt x="51" y="20"/>
                  <a:pt x="51" y="20"/>
                  <a:pt x="51" y="20"/>
                </a:cubicBezTo>
                <a:lnTo>
                  <a:pt x="29" y="43"/>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h-TH" dirty="0">
              <a:latin typeface="Arial Regular"/>
            </a:endParaRPr>
          </a:p>
        </p:txBody>
      </p:sp>
      <p:sp>
        <p:nvSpPr>
          <p:cNvPr id="63" name="Freeform 95"/>
          <p:cNvSpPr>
            <a:spLocks noEditPoints="1"/>
          </p:cNvSpPr>
          <p:nvPr/>
        </p:nvSpPr>
        <p:spPr bwMode="auto">
          <a:xfrm>
            <a:off x="424839" y="2402961"/>
            <a:ext cx="274334" cy="269837"/>
          </a:xfrm>
          <a:custGeom>
            <a:avLst/>
            <a:gdLst>
              <a:gd name="T0" fmla="*/ 30 w 61"/>
              <a:gd name="T1" fmla="*/ 0 h 60"/>
              <a:gd name="T2" fmla="*/ 0 w 61"/>
              <a:gd name="T3" fmla="*/ 30 h 60"/>
              <a:gd name="T4" fmla="*/ 30 w 61"/>
              <a:gd name="T5" fmla="*/ 60 h 60"/>
              <a:gd name="T6" fmla="*/ 61 w 61"/>
              <a:gd name="T7" fmla="*/ 30 h 60"/>
              <a:gd name="T8" fmla="*/ 30 w 61"/>
              <a:gd name="T9" fmla="*/ 0 h 60"/>
              <a:gd name="T10" fmla="*/ 29 w 61"/>
              <a:gd name="T11" fmla="*/ 43 h 60"/>
              <a:gd name="T12" fmla="*/ 27 w 61"/>
              <a:gd name="T13" fmla="*/ 46 h 60"/>
              <a:gd name="T14" fmla="*/ 25 w 61"/>
              <a:gd name="T15" fmla="*/ 43 h 60"/>
              <a:gd name="T16" fmla="*/ 13 w 61"/>
              <a:gd name="T17" fmla="*/ 30 h 60"/>
              <a:gd name="T18" fmla="*/ 17 w 61"/>
              <a:gd name="T19" fmla="*/ 25 h 60"/>
              <a:gd name="T20" fmla="*/ 26 w 61"/>
              <a:gd name="T21" fmla="*/ 32 h 60"/>
              <a:gd name="T22" fmla="*/ 47 w 61"/>
              <a:gd name="T23" fmla="*/ 15 h 60"/>
              <a:gd name="T24" fmla="*/ 51 w 61"/>
              <a:gd name="T25" fmla="*/ 20 h 60"/>
              <a:gd name="T26" fmla="*/ 29 w 61"/>
              <a:gd name="T27" fmla="*/ 4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60">
                <a:moveTo>
                  <a:pt x="30" y="0"/>
                </a:moveTo>
                <a:cubicBezTo>
                  <a:pt x="14" y="0"/>
                  <a:pt x="0" y="13"/>
                  <a:pt x="0" y="30"/>
                </a:cubicBezTo>
                <a:cubicBezTo>
                  <a:pt x="0" y="47"/>
                  <a:pt x="14" y="60"/>
                  <a:pt x="30" y="60"/>
                </a:cubicBezTo>
                <a:cubicBezTo>
                  <a:pt x="47" y="60"/>
                  <a:pt x="61" y="47"/>
                  <a:pt x="61" y="30"/>
                </a:cubicBezTo>
                <a:cubicBezTo>
                  <a:pt x="61" y="13"/>
                  <a:pt x="47" y="0"/>
                  <a:pt x="30" y="0"/>
                </a:cubicBezTo>
                <a:close/>
                <a:moveTo>
                  <a:pt x="29" y="43"/>
                </a:moveTo>
                <a:cubicBezTo>
                  <a:pt x="27" y="46"/>
                  <a:pt x="27" y="46"/>
                  <a:pt x="27" y="46"/>
                </a:cubicBezTo>
                <a:cubicBezTo>
                  <a:pt x="25" y="43"/>
                  <a:pt x="25" y="43"/>
                  <a:pt x="25" y="43"/>
                </a:cubicBezTo>
                <a:cubicBezTo>
                  <a:pt x="13" y="30"/>
                  <a:pt x="13" y="30"/>
                  <a:pt x="13" y="30"/>
                </a:cubicBezTo>
                <a:cubicBezTo>
                  <a:pt x="17" y="25"/>
                  <a:pt x="17" y="25"/>
                  <a:pt x="17" y="25"/>
                </a:cubicBezTo>
                <a:cubicBezTo>
                  <a:pt x="26" y="32"/>
                  <a:pt x="26" y="32"/>
                  <a:pt x="26" y="32"/>
                </a:cubicBezTo>
                <a:cubicBezTo>
                  <a:pt x="47" y="15"/>
                  <a:pt x="47" y="15"/>
                  <a:pt x="47" y="15"/>
                </a:cubicBezTo>
                <a:cubicBezTo>
                  <a:pt x="51" y="20"/>
                  <a:pt x="51" y="20"/>
                  <a:pt x="51" y="20"/>
                </a:cubicBezTo>
                <a:lnTo>
                  <a:pt x="29" y="43"/>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h-TH" dirty="0">
              <a:latin typeface="Arial Regular"/>
            </a:endParaRPr>
          </a:p>
        </p:txBody>
      </p:sp>
      <p:sp>
        <p:nvSpPr>
          <p:cNvPr id="13" name="Freeform 95"/>
          <p:cNvSpPr>
            <a:spLocks noEditPoints="1"/>
          </p:cNvSpPr>
          <p:nvPr/>
        </p:nvSpPr>
        <p:spPr bwMode="auto">
          <a:xfrm>
            <a:off x="424839" y="3023105"/>
            <a:ext cx="274334" cy="269837"/>
          </a:xfrm>
          <a:custGeom>
            <a:avLst/>
            <a:gdLst>
              <a:gd name="T0" fmla="*/ 30 w 61"/>
              <a:gd name="T1" fmla="*/ 0 h 60"/>
              <a:gd name="T2" fmla="*/ 0 w 61"/>
              <a:gd name="T3" fmla="*/ 30 h 60"/>
              <a:gd name="T4" fmla="*/ 30 w 61"/>
              <a:gd name="T5" fmla="*/ 60 h 60"/>
              <a:gd name="T6" fmla="*/ 61 w 61"/>
              <a:gd name="T7" fmla="*/ 30 h 60"/>
              <a:gd name="T8" fmla="*/ 30 w 61"/>
              <a:gd name="T9" fmla="*/ 0 h 60"/>
              <a:gd name="T10" fmla="*/ 29 w 61"/>
              <a:gd name="T11" fmla="*/ 43 h 60"/>
              <a:gd name="T12" fmla="*/ 27 w 61"/>
              <a:gd name="T13" fmla="*/ 46 h 60"/>
              <a:gd name="T14" fmla="*/ 25 w 61"/>
              <a:gd name="T15" fmla="*/ 43 h 60"/>
              <a:gd name="T16" fmla="*/ 13 w 61"/>
              <a:gd name="T17" fmla="*/ 30 h 60"/>
              <a:gd name="T18" fmla="*/ 17 w 61"/>
              <a:gd name="T19" fmla="*/ 25 h 60"/>
              <a:gd name="T20" fmla="*/ 26 w 61"/>
              <a:gd name="T21" fmla="*/ 32 h 60"/>
              <a:gd name="T22" fmla="*/ 47 w 61"/>
              <a:gd name="T23" fmla="*/ 15 h 60"/>
              <a:gd name="T24" fmla="*/ 51 w 61"/>
              <a:gd name="T25" fmla="*/ 20 h 60"/>
              <a:gd name="T26" fmla="*/ 29 w 61"/>
              <a:gd name="T27" fmla="*/ 4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60">
                <a:moveTo>
                  <a:pt x="30" y="0"/>
                </a:moveTo>
                <a:cubicBezTo>
                  <a:pt x="14" y="0"/>
                  <a:pt x="0" y="13"/>
                  <a:pt x="0" y="30"/>
                </a:cubicBezTo>
                <a:cubicBezTo>
                  <a:pt x="0" y="47"/>
                  <a:pt x="14" y="60"/>
                  <a:pt x="30" y="60"/>
                </a:cubicBezTo>
                <a:cubicBezTo>
                  <a:pt x="47" y="60"/>
                  <a:pt x="61" y="47"/>
                  <a:pt x="61" y="30"/>
                </a:cubicBezTo>
                <a:cubicBezTo>
                  <a:pt x="61" y="13"/>
                  <a:pt x="47" y="0"/>
                  <a:pt x="30" y="0"/>
                </a:cubicBezTo>
                <a:close/>
                <a:moveTo>
                  <a:pt x="29" y="43"/>
                </a:moveTo>
                <a:cubicBezTo>
                  <a:pt x="27" y="46"/>
                  <a:pt x="27" y="46"/>
                  <a:pt x="27" y="46"/>
                </a:cubicBezTo>
                <a:cubicBezTo>
                  <a:pt x="25" y="43"/>
                  <a:pt x="25" y="43"/>
                  <a:pt x="25" y="43"/>
                </a:cubicBezTo>
                <a:cubicBezTo>
                  <a:pt x="13" y="30"/>
                  <a:pt x="13" y="30"/>
                  <a:pt x="13" y="30"/>
                </a:cubicBezTo>
                <a:cubicBezTo>
                  <a:pt x="17" y="25"/>
                  <a:pt x="17" y="25"/>
                  <a:pt x="17" y="25"/>
                </a:cubicBezTo>
                <a:cubicBezTo>
                  <a:pt x="26" y="32"/>
                  <a:pt x="26" y="32"/>
                  <a:pt x="26" y="32"/>
                </a:cubicBezTo>
                <a:cubicBezTo>
                  <a:pt x="47" y="15"/>
                  <a:pt x="47" y="15"/>
                  <a:pt x="47" y="15"/>
                </a:cubicBezTo>
                <a:cubicBezTo>
                  <a:pt x="51" y="20"/>
                  <a:pt x="51" y="20"/>
                  <a:pt x="51" y="20"/>
                </a:cubicBezTo>
                <a:lnTo>
                  <a:pt x="29" y="43"/>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h-TH" dirty="0">
              <a:latin typeface="Arial Regular"/>
            </a:endParaRPr>
          </a:p>
        </p:txBody>
      </p:sp>
      <p:sp>
        <p:nvSpPr>
          <p:cNvPr id="15" name="Rounded Rectangle 14"/>
          <p:cNvSpPr>
            <a:spLocks/>
          </p:cNvSpPr>
          <p:nvPr/>
        </p:nvSpPr>
        <p:spPr>
          <a:xfrm>
            <a:off x="1045875" y="5469212"/>
            <a:ext cx="7191050" cy="365760"/>
          </a:xfrm>
          <a:prstGeom prst="roundRect">
            <a:avLst>
              <a:gd name="adj" fmla="val 50000"/>
            </a:avLst>
          </a:prstGeom>
          <a:gradFill flip="none" rotWithShape="1">
            <a:gsLst>
              <a:gs pos="100000">
                <a:srgbClr val="A39E99"/>
              </a:gs>
              <a:gs pos="0">
                <a:schemeClr val="accent6"/>
              </a:gs>
            </a:gsLst>
            <a:lin ang="0" scaled="0"/>
            <a:tileRect/>
          </a:gradFill>
          <a:ln w="38100"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400" kern="0" dirty="0">
              <a:solidFill>
                <a:srgbClr val="FFFFFF"/>
              </a:solidFill>
              <a:latin typeface="AvenirNext LT Com Regular"/>
              <a:cs typeface="Arial"/>
            </a:endParaRPr>
          </a:p>
        </p:txBody>
      </p:sp>
      <p:graphicFrame>
        <p:nvGraphicFramePr>
          <p:cNvPr id="16" name="Table 15"/>
          <p:cNvGraphicFramePr>
            <a:graphicFrameLocks noGrp="1"/>
          </p:cNvGraphicFramePr>
          <p:nvPr>
            <p:extLst>
              <p:ext uri="{D42A27DB-BD31-4B8C-83A1-F6EECF244321}">
                <p14:modId xmlns:p14="http://schemas.microsoft.com/office/powerpoint/2010/main" val="749543283"/>
              </p:ext>
            </p:extLst>
          </p:nvPr>
        </p:nvGraphicFramePr>
        <p:xfrm>
          <a:off x="217487" y="5465285"/>
          <a:ext cx="8750606" cy="365760"/>
        </p:xfrm>
        <a:graphic>
          <a:graphicData uri="http://schemas.openxmlformats.org/drawingml/2006/table">
            <a:tbl>
              <a:tblPr firstRow="1" bandRow="1">
                <a:tableStyleId>{5C22544A-7EE6-4342-B048-85BDC9FD1C3A}</a:tableStyleId>
              </a:tblPr>
              <a:tblGrid>
                <a:gridCol w="769284">
                  <a:extLst>
                    <a:ext uri="{9D8B030D-6E8A-4147-A177-3AD203B41FA5}">
                      <a16:colId xmlns:a16="http://schemas.microsoft.com/office/drawing/2014/main" val="20000"/>
                    </a:ext>
                  </a:extLst>
                </a:gridCol>
                <a:gridCol w="7212038">
                  <a:extLst>
                    <a:ext uri="{9D8B030D-6E8A-4147-A177-3AD203B41FA5}">
                      <a16:colId xmlns:a16="http://schemas.microsoft.com/office/drawing/2014/main" val="20001"/>
                    </a:ext>
                  </a:extLst>
                </a:gridCol>
                <a:gridCol w="769284">
                  <a:extLst>
                    <a:ext uri="{9D8B030D-6E8A-4147-A177-3AD203B41FA5}">
                      <a16:colId xmlns:a16="http://schemas.microsoft.com/office/drawing/2014/main" val="20002"/>
                    </a:ext>
                  </a:extLst>
                </a:gridCol>
              </a:tblGrid>
              <a:tr h="365760">
                <a:tc>
                  <a:txBody>
                    <a:bodyPr/>
                    <a:lstStyle/>
                    <a:p>
                      <a:pPr algn="ctr"/>
                      <a:r>
                        <a:rPr lang="en-US" sz="1400" dirty="0">
                          <a:solidFill>
                            <a:srgbClr val="63544F"/>
                          </a:solidFill>
                          <a:latin typeface="Arial" panose="020B0604020202020204" pitchFamily="34" charset="0"/>
                          <a:cs typeface="Arial" panose="020B0604020202020204" pitchFamily="34" charset="0"/>
                        </a:rPr>
                        <a:t>Low</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US" sz="1400" dirty="0">
                        <a:solidFill>
                          <a:srgbClr val="63544F"/>
                        </a:solidFill>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altLang="en-US" sz="1400" dirty="0">
                          <a:solidFill>
                            <a:srgbClr val="63544F"/>
                          </a:solidFill>
                          <a:latin typeface="Arial" panose="020B0604020202020204" pitchFamily="34" charset="0"/>
                          <a:cs typeface="Arial" panose="020B0604020202020204" pitchFamily="34" charset="0"/>
                        </a:rPr>
                        <a:t>High</a:t>
                      </a:r>
                      <a:endParaRPr lang="en-US" sz="1400" dirty="0">
                        <a:solidFill>
                          <a:srgbClr val="63544F"/>
                        </a:solidFill>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17" name="Rounded Rectangle 16"/>
          <p:cNvSpPr>
            <a:spLocks/>
          </p:cNvSpPr>
          <p:nvPr/>
        </p:nvSpPr>
        <p:spPr>
          <a:xfrm>
            <a:off x="1984764" y="5368897"/>
            <a:ext cx="1463040" cy="548640"/>
          </a:xfrm>
          <a:prstGeom prst="roundRect">
            <a:avLst>
              <a:gd name="adj" fmla="val 50000"/>
            </a:avLst>
          </a:prstGeom>
          <a:gradFill>
            <a:gsLst>
              <a:gs pos="90000">
                <a:schemeClr val="accent1"/>
              </a:gs>
              <a:gs pos="0">
                <a:schemeClr val="tx2"/>
              </a:gs>
            </a:gsLst>
            <a:path path="circle">
              <a:fillToRect l="50000" t="50000" r="50000" b="50000"/>
            </a:path>
          </a:gradFill>
          <a:ln w="38100" cap="flat" cmpd="sng" algn="ctr">
            <a:solidFill>
              <a:schemeClr val="bg1"/>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400" kern="0" dirty="0">
              <a:solidFill>
                <a:srgbClr val="FFFFFF"/>
              </a:solidFill>
              <a:latin typeface="AvenirNext LT Com Regular"/>
              <a:cs typeface="Arial"/>
            </a:endParaRPr>
          </a:p>
        </p:txBody>
      </p:sp>
      <p:sp>
        <p:nvSpPr>
          <p:cNvPr id="18" name="Rectangle 7"/>
          <p:cNvSpPr>
            <a:spLocks noChangeArrowheads="1"/>
          </p:cNvSpPr>
          <p:nvPr/>
        </p:nvSpPr>
        <p:spPr bwMode="auto">
          <a:xfrm>
            <a:off x="280570" y="4997527"/>
            <a:ext cx="8603387" cy="365760"/>
          </a:xfrm>
          <a:prstGeom prst="rect">
            <a:avLst/>
          </a:prstGeom>
          <a:noFill/>
          <a:ln>
            <a:noFill/>
          </a:ln>
          <a:effectLst/>
          <a:extLst/>
        </p:spPr>
        <p:txBody>
          <a:bodyPr wrap="none" tIns="91440" bIns="91440" anchor="ct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9pPr>
          </a:lstStyle>
          <a:p>
            <a:pPr algn="ctr">
              <a:spcBef>
                <a:spcPct val="0"/>
              </a:spcBef>
              <a:buNone/>
              <a:tabLst>
                <a:tab pos="4233863" algn="ctr"/>
                <a:tab pos="8402638" algn="r"/>
              </a:tabLst>
            </a:pPr>
            <a:r>
              <a:rPr lang="en-US" altLang="en-US" sz="1600" dirty="0">
                <a:solidFill>
                  <a:schemeClr val="accent1"/>
                </a:solidFill>
                <a:latin typeface="Arial" panose="020B0604020202020204" pitchFamily="34" charset="0"/>
              </a:rPr>
              <a:t>Based on valuations today, what level of </a:t>
            </a:r>
            <a:r>
              <a:rPr lang="en-US" altLang="en-US" sz="1600" u="sng" dirty="0">
                <a:solidFill>
                  <a:schemeClr val="accent1"/>
                </a:solidFill>
                <a:latin typeface="Arial" panose="020B0604020202020204" pitchFamily="34" charset="0"/>
              </a:rPr>
              <a:t>credit risk </a:t>
            </a:r>
            <a:r>
              <a:rPr lang="en-US" altLang="en-US" sz="1600" dirty="0">
                <a:solidFill>
                  <a:schemeClr val="accent1"/>
                </a:solidFill>
                <a:latin typeface="Arial" panose="020B0604020202020204" pitchFamily="34" charset="0"/>
              </a:rPr>
              <a:t>should investors take?</a:t>
            </a:r>
          </a:p>
        </p:txBody>
      </p:sp>
      <p:sp>
        <p:nvSpPr>
          <p:cNvPr id="19" name="Slide Number">
            <a:extLst>
              <a:ext uri="{FF2B5EF4-FFF2-40B4-BE49-F238E27FC236}">
                <a16:creationId xmlns:a16="http://schemas.microsoft.com/office/drawing/2014/main" id="{686B0F51-A23F-6C4C-AA3C-9083866144A7}"/>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24</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6458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1" nodeType="click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fade">
                                      <p:cBhvr>
                                        <p:cTn id="18" dur="500"/>
                                        <p:tgtEl>
                                          <p:spTgt spid="42"/>
                                        </p:tgtEl>
                                      </p:cBhvr>
                                    </p:animEffect>
                                  </p:childTnLst>
                                </p:cTn>
                              </p:par>
                              <p:par>
                                <p:cTn id="19" presetID="2" presetClass="entr" presetSubtype="8" fill="hold" grpId="0" nodeType="withEffect">
                                  <p:stCondLst>
                                    <p:cond delay="0"/>
                                  </p:stCondLst>
                                  <p:childTnLst>
                                    <p:set>
                                      <p:cBhvr>
                                        <p:cTn id="20" dur="1" fill="hold">
                                          <p:stCondLst>
                                            <p:cond delay="0"/>
                                          </p:stCondLst>
                                        </p:cTn>
                                        <p:tgtEl>
                                          <p:spTgt spid="42"/>
                                        </p:tgtEl>
                                        <p:attrNameLst>
                                          <p:attrName>style.visibility</p:attrName>
                                        </p:attrNameLst>
                                      </p:cBhvr>
                                      <p:to>
                                        <p:strVal val="visible"/>
                                      </p:to>
                                    </p:set>
                                    <p:anim calcmode="lin" valueType="num">
                                      <p:cBhvr additive="base">
                                        <p:cTn id="21" dur="500" fill="hold"/>
                                        <p:tgtEl>
                                          <p:spTgt spid="42"/>
                                        </p:tgtEl>
                                        <p:attrNameLst>
                                          <p:attrName>ppt_x</p:attrName>
                                        </p:attrNameLst>
                                      </p:cBhvr>
                                      <p:tavLst>
                                        <p:tav tm="0">
                                          <p:val>
                                            <p:strVal val="0-#ppt_w/2"/>
                                          </p:val>
                                        </p:tav>
                                        <p:tav tm="100000">
                                          <p:val>
                                            <p:strVal val="#ppt_x"/>
                                          </p:val>
                                        </p:tav>
                                      </p:tavLst>
                                    </p:anim>
                                    <p:anim calcmode="lin" valueType="num">
                                      <p:cBhvr additive="base">
                                        <p:cTn id="22"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1"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2" presetClass="entr" presetSubtype="8"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0-#ppt_w/2"/>
                                          </p:val>
                                        </p:tav>
                                        <p:tav tm="100000">
                                          <p:val>
                                            <p:strVal val="#ppt_x"/>
                                          </p:val>
                                        </p:tav>
                                      </p:tavLst>
                                    </p:anim>
                                    <p:anim calcmode="lin" valueType="num">
                                      <p:cBhvr additive="base">
                                        <p:cTn id="4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40" grpId="0"/>
      <p:bldP spid="42" grpId="0" animBg="1"/>
      <p:bldP spid="42" grpId="1" animBg="1"/>
      <p:bldP spid="15" grpId="0" animBg="1"/>
      <p:bldP spid="17" grpId="0" animBg="1"/>
      <p:bldP spid="17" grpId="1" animBg="1"/>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latin typeface="Arial" panose="020B0604020202020204" pitchFamily="34" charset="0"/>
              </a:rPr>
              <a:t>Important information</a:t>
            </a:r>
          </a:p>
        </p:txBody>
      </p:sp>
      <p:sp>
        <p:nvSpPr>
          <p:cNvPr id="9" name="Text Box 5"/>
          <p:cNvSpPr txBox="1">
            <a:spLocks noChangeArrowheads="1"/>
          </p:cNvSpPr>
          <p:nvPr/>
        </p:nvSpPr>
        <p:spPr bwMode="auto">
          <a:xfrm>
            <a:off x="428624" y="2305848"/>
            <a:ext cx="828675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9pPr>
          </a:lstStyle>
          <a:p>
            <a:pPr algn="l" eaLnBrk="1" hangingPunct="1">
              <a:spcBef>
                <a:spcPct val="0"/>
              </a:spcBef>
              <a:spcAft>
                <a:spcPct val="45000"/>
              </a:spcAft>
              <a:buFontTx/>
              <a:buNone/>
            </a:pPr>
            <a:r>
              <a:rPr lang="en-US" altLang="en-US" sz="1800" dirty="0">
                <a:latin typeface="Arial" panose="020B0604020202020204" pitchFamily="34" charset="0"/>
              </a:rPr>
              <a:t>Figures shown are past results for Class F-2 shares and are not predictive of results in future periods. Current and future results may be lower or higher than those shown. Share prices and returns will vary, so investors may lose money. Investing for short periods makes losses more likely. Fund results shown are at net asset value with all distributions reinvested. Class F-2 shares do not pay an upfront or deferred sales charge. For current information and month-end results, visit americanfunds.com.</a:t>
            </a:r>
          </a:p>
        </p:txBody>
      </p:sp>
      <p:sp>
        <p:nvSpPr>
          <p:cNvPr id="5" name="Slide Number">
            <a:extLst>
              <a:ext uri="{FF2B5EF4-FFF2-40B4-BE49-F238E27FC236}">
                <a16:creationId xmlns:a16="http://schemas.microsoft.com/office/drawing/2014/main" id="{709F1E2E-6EF9-D74D-94A5-246A7B7C640B}"/>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25</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5774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latin typeface="Arial" panose="020B0604020202020204" pitchFamily="34" charset="0"/>
              </a:rPr>
              <a:t>Back to basics: Fixed income has four key roles</a:t>
            </a:r>
          </a:p>
        </p:txBody>
      </p:sp>
      <p:sp>
        <p:nvSpPr>
          <p:cNvPr id="13" name="Footer Placeholder 12"/>
          <p:cNvSpPr>
            <a:spLocks noGrp="1"/>
          </p:cNvSpPr>
          <p:nvPr>
            <p:ph type="ftr" sz="quarter" idx="10"/>
          </p:nvPr>
        </p:nvSpPr>
        <p:spPr/>
        <p:txBody>
          <a:bodyPr/>
          <a:lstStyle/>
          <a:p>
            <a:r>
              <a:rPr lang="en-US" dirty="0">
                <a:latin typeface="Arial" panose="020B0604020202020204" pitchFamily="34" charset="0"/>
              </a:rPr>
              <a:t>Source: Capital Group. American Funds Target Date Fund Series: fixed income glide path. As of December 31, 2018.</a:t>
            </a:r>
          </a:p>
        </p:txBody>
      </p:sp>
      <p:sp>
        <p:nvSpPr>
          <p:cNvPr id="12" name="Text Placeholder 11"/>
          <p:cNvSpPr>
            <a:spLocks noGrp="1"/>
          </p:cNvSpPr>
          <p:nvPr>
            <p:ph type="body" sz="quarter" idx="15"/>
          </p:nvPr>
        </p:nvSpPr>
        <p:spPr/>
        <p:txBody>
          <a:bodyPr/>
          <a:lstStyle/>
          <a:p>
            <a:r>
              <a:rPr lang="en-US" dirty="0">
                <a:latin typeface="Arial" panose="020B0604020202020204" pitchFamily="34" charset="0"/>
                <a:cs typeface="Arial" panose="020B0604020202020204" pitchFamily="34" charset="0"/>
              </a:rPr>
              <a:t>American Funds Target Date Series</a:t>
            </a:r>
            <a:r>
              <a:rPr lang="en-US" baseline="30000"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glide path</a:t>
            </a:r>
          </a:p>
        </p:txBody>
      </p:sp>
      <p:sp>
        <p:nvSpPr>
          <p:cNvPr id="6" name="Slide Number">
            <a:extLst>
              <a:ext uri="{FF2B5EF4-FFF2-40B4-BE49-F238E27FC236}">
                <a16:creationId xmlns:a16="http://schemas.microsoft.com/office/drawing/2014/main" id="{A645A028-88FD-B94F-BD27-52A3C0673662}"/>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26</a:t>
            </a:fld>
            <a:endParaRPr lang="en-US" sz="10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7DB5E3A5-39CB-2F49-A40B-78F0316E2B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706" y="1523354"/>
            <a:ext cx="8496300" cy="4597400"/>
          </a:xfrm>
          <a:prstGeom prst="rect">
            <a:avLst/>
          </a:prstGeom>
        </p:spPr>
      </p:pic>
    </p:spTree>
    <p:extLst>
      <p:ext uri="{BB962C8B-B14F-4D97-AF65-F5344CB8AC3E}">
        <p14:creationId xmlns:p14="http://schemas.microsoft.com/office/powerpoint/2010/main" val="1139106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064980D1-0844-7E42-B891-80CDB48260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2779" y="2366363"/>
            <a:ext cx="4572000" cy="1752600"/>
          </a:xfrm>
          <a:prstGeom prst="rect">
            <a:avLst/>
          </a:prstGeom>
        </p:spPr>
      </p:pic>
      <p:pic>
        <p:nvPicPr>
          <p:cNvPr id="18" name="Picture 17">
            <a:extLst>
              <a:ext uri="{FF2B5EF4-FFF2-40B4-BE49-F238E27FC236}">
                <a16:creationId xmlns:a16="http://schemas.microsoft.com/office/drawing/2014/main" id="{CCE3415B-8216-4A4C-A293-7C21FEAE96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0929" y="3056330"/>
            <a:ext cx="5181600" cy="1752600"/>
          </a:xfrm>
          <a:prstGeom prst="rect">
            <a:avLst/>
          </a:prstGeom>
        </p:spPr>
      </p:pic>
      <p:sp>
        <p:nvSpPr>
          <p:cNvPr id="11" name="Title 10"/>
          <p:cNvSpPr>
            <a:spLocks noGrp="1"/>
          </p:cNvSpPr>
          <p:nvPr>
            <p:ph type="title"/>
          </p:nvPr>
        </p:nvSpPr>
        <p:spPr/>
        <p:txBody>
          <a:bodyPr/>
          <a:lstStyle/>
          <a:p>
            <a:r>
              <a:rPr lang="en-US" dirty="0">
                <a:latin typeface="Arial" panose="020B0604020202020204" pitchFamily="34" charset="0"/>
              </a:rPr>
              <a:t>Balance: We practice what we preach</a:t>
            </a:r>
          </a:p>
        </p:txBody>
      </p:sp>
      <p:sp>
        <p:nvSpPr>
          <p:cNvPr id="13" name="Footer Placeholder 12"/>
          <p:cNvSpPr>
            <a:spLocks noGrp="1"/>
          </p:cNvSpPr>
          <p:nvPr>
            <p:ph type="ftr" sz="quarter" idx="10"/>
          </p:nvPr>
        </p:nvSpPr>
        <p:spPr>
          <a:xfrm>
            <a:off x="428623" y="5628142"/>
            <a:ext cx="8286833" cy="620804"/>
          </a:xfrm>
        </p:spPr>
        <p:txBody>
          <a:bodyPr/>
          <a:lstStyle/>
          <a:p>
            <a:pPr>
              <a:spcAft>
                <a:spcPts val="0"/>
              </a:spcAft>
            </a:pPr>
            <a:r>
              <a:rPr lang="en-US" dirty="0">
                <a:latin typeface="Arial" panose="020B0604020202020204" pitchFamily="34" charset="0"/>
              </a:rPr>
              <a:t>*Source: Morningstar. Based on average annual total returns for F-2 shares, as of 3/31/19.</a:t>
            </a:r>
          </a:p>
          <a:p>
            <a:pPr>
              <a:spcAft>
                <a:spcPts val="0"/>
              </a:spcAft>
            </a:pPr>
            <a:r>
              <a:rPr lang="en-US" dirty="0">
                <a:latin typeface="Arial" panose="020B0604020202020204" pitchFamily="34" charset="0"/>
              </a:rPr>
              <a:t>Sources: Capital Group, Morningstar. As of 3/31/19. Results exclude fixed income investments managed by portfolio managers who manage both equities and fixed income, which amounts to 0.8% of the fund’s fixed income assets as of 3/31/19. The AMBAL fixed income component is gross of fees, while the AMBAL result is net of fees. See slide 30 for more information on correction period methodology shown on the right.</a:t>
            </a:r>
          </a:p>
        </p:txBody>
      </p:sp>
      <p:sp>
        <p:nvSpPr>
          <p:cNvPr id="12" name="Text Placeholder 11"/>
          <p:cNvSpPr>
            <a:spLocks noGrp="1"/>
          </p:cNvSpPr>
          <p:nvPr>
            <p:ph type="body" sz="quarter" idx="15"/>
          </p:nvPr>
        </p:nvSpPr>
        <p:spPr/>
        <p:txBody>
          <a:bodyPr/>
          <a:lstStyle/>
          <a:p>
            <a:r>
              <a:rPr lang="en-US" dirty="0">
                <a:latin typeface="Arial" panose="020B0604020202020204" pitchFamily="34" charset="0"/>
                <a:cs typeface="Arial" panose="020B0604020202020204" pitchFamily="34" charset="0"/>
              </a:rPr>
              <a:t>Use of fixed income in American Balanced Fund</a:t>
            </a:r>
            <a:r>
              <a:rPr lang="en-US" baseline="30000"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(AMBAL)</a:t>
            </a:r>
          </a:p>
        </p:txBody>
      </p:sp>
      <p:sp>
        <p:nvSpPr>
          <p:cNvPr id="2" name="Rounded Rectangle 1"/>
          <p:cNvSpPr/>
          <p:nvPr/>
        </p:nvSpPr>
        <p:spPr>
          <a:xfrm>
            <a:off x="940423" y="5311432"/>
            <a:ext cx="7252306" cy="306467"/>
          </a:xfrm>
          <a:prstGeom prst="roundRect">
            <a:avLst/>
          </a:prstGeom>
          <a:solidFill>
            <a:schemeClr val="accent1"/>
          </a:solidFill>
        </p:spPr>
        <p:txBody>
          <a:bodyPr wrap="square" lIns="45720" rIns="45720">
            <a:spAutoFit/>
          </a:bodyPr>
          <a:lstStyle/>
          <a:p>
            <a:r>
              <a:rPr lang="en-US" sz="1200" dirty="0">
                <a:solidFill>
                  <a:schemeClr val="bg1"/>
                </a:solidFill>
                <a:latin typeface="Arial" panose="020B0604020202020204" pitchFamily="34" charset="0"/>
                <a:cs typeface="Arial" panose="020B0604020202020204" pitchFamily="34" charset="0"/>
              </a:rPr>
              <a:t>American Balanced Fund has top-quintile Morningstar rankings over 1-, 3-, 5- and 10-year periods.*</a:t>
            </a:r>
          </a:p>
        </p:txBody>
      </p:sp>
      <p:pic>
        <p:nvPicPr>
          <p:cNvPr id="6" name="Picture 5">
            <a:extLst>
              <a:ext uri="{FF2B5EF4-FFF2-40B4-BE49-F238E27FC236}">
                <a16:creationId xmlns:a16="http://schemas.microsoft.com/office/drawing/2014/main" id="{242C4561-A03C-FD48-AF58-F129BFA8CF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976" y="1555302"/>
            <a:ext cx="8331200" cy="266700"/>
          </a:xfrm>
          <a:prstGeom prst="rect">
            <a:avLst/>
          </a:prstGeom>
        </p:spPr>
      </p:pic>
      <p:pic>
        <p:nvPicPr>
          <p:cNvPr id="14" name="Picture 13">
            <a:extLst>
              <a:ext uri="{FF2B5EF4-FFF2-40B4-BE49-F238E27FC236}">
                <a16:creationId xmlns:a16="http://schemas.microsoft.com/office/drawing/2014/main" id="{D23335D0-3A7B-D145-83D4-2C63F5AF53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9353" y="2179441"/>
            <a:ext cx="3454400" cy="2908300"/>
          </a:xfrm>
          <a:prstGeom prst="rect">
            <a:avLst/>
          </a:prstGeom>
        </p:spPr>
      </p:pic>
      <p:sp>
        <p:nvSpPr>
          <p:cNvPr id="52" name="TextBox 51">
            <a:extLst>
              <a:ext uri="{FF2B5EF4-FFF2-40B4-BE49-F238E27FC236}">
                <a16:creationId xmlns:a16="http://schemas.microsoft.com/office/drawing/2014/main" id="{CA2D5B1B-70CB-FB42-8E1D-6F4704A30B2D}"/>
              </a:ext>
            </a:extLst>
          </p:cNvPr>
          <p:cNvSpPr txBox="1"/>
          <p:nvPr/>
        </p:nvSpPr>
        <p:spPr>
          <a:xfrm>
            <a:off x="429584" y="2024567"/>
            <a:ext cx="4710229" cy="236604"/>
          </a:xfrm>
          <a:prstGeom prst="rect">
            <a:avLst/>
          </a:prstGeom>
          <a:solidFill>
            <a:schemeClr val="bg1"/>
          </a:solidFill>
          <a:ln w="12700">
            <a:miter lim="400000"/>
          </a:ln>
        </p:spPr>
        <p:txBody>
          <a:bodyPr wrap="square" lIns="0" tIns="0" rIns="0" bIns="0" rtlCol="0">
            <a:noAutofit/>
          </a:bodyPr>
          <a:lstStyle/>
          <a:p>
            <a:pPr algn="l"/>
            <a:r>
              <a:rPr lang="en-US" sz="1300" b="1" dirty="0">
                <a:solidFill>
                  <a:srgbClr val="7D726D"/>
                </a:solidFill>
                <a:latin typeface="Arial" panose="020B0604020202020204" pitchFamily="34" charset="0"/>
                <a:cs typeface="Arial" panose="020B0604020202020204" pitchFamily="34" charset="0"/>
              </a:rPr>
              <a:t>American Balanced Fund  </a:t>
            </a:r>
            <a:r>
              <a:rPr lang="en-US" sz="1000" b="1" dirty="0">
                <a:solidFill>
                  <a:srgbClr val="7D726D"/>
                </a:solidFill>
                <a:latin typeface="Arial" panose="020B0604020202020204" pitchFamily="34" charset="0"/>
                <a:cs typeface="Arial" panose="020B0604020202020204" pitchFamily="34" charset="0"/>
              </a:rPr>
              <a:t>(Asset allocation) </a:t>
            </a:r>
            <a:endParaRPr lang="en-US" sz="1400" b="1" dirty="0">
              <a:solidFill>
                <a:srgbClr val="7D726D"/>
              </a:solidFill>
              <a:latin typeface="Arial" panose="020B0604020202020204" pitchFamily="34" charset="0"/>
              <a:cs typeface="Arial" panose="020B0604020202020204" pitchFamily="34" charset="0"/>
            </a:endParaRPr>
          </a:p>
        </p:txBody>
      </p:sp>
      <p:sp>
        <p:nvSpPr>
          <p:cNvPr id="61" name="Text Box 12">
            <a:extLst>
              <a:ext uri="{FF2B5EF4-FFF2-40B4-BE49-F238E27FC236}">
                <a16:creationId xmlns:a16="http://schemas.microsoft.com/office/drawing/2014/main" id="{83B6CB5C-52DC-4F4A-B993-BB51B2697542}"/>
              </a:ext>
            </a:extLst>
          </p:cNvPr>
          <p:cNvSpPr txBox="1">
            <a:spLocks noChangeArrowheads="1"/>
          </p:cNvSpPr>
          <p:nvPr/>
        </p:nvSpPr>
        <p:spPr bwMode="auto">
          <a:xfrm>
            <a:off x="2644331" y="2630162"/>
            <a:ext cx="738613" cy="324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no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9pPr>
          </a:lstStyle>
          <a:p>
            <a:pPr algn="l" eaLnBrk="1" hangingPunct="1">
              <a:lnSpc>
                <a:spcPts val="1300"/>
              </a:lnSpc>
              <a:spcBef>
                <a:spcPts val="0"/>
              </a:spcBef>
              <a:buFontTx/>
              <a:buNone/>
            </a:pPr>
            <a:r>
              <a:rPr lang="en-US" altLang="en-US" sz="1200" b="0" dirty="0">
                <a:solidFill>
                  <a:schemeClr val="bg1"/>
                </a:solidFill>
                <a:latin typeface="Arial" panose="020B0604020202020204" pitchFamily="34" charset="0"/>
              </a:rPr>
              <a:t>Bonds</a:t>
            </a:r>
          </a:p>
        </p:txBody>
      </p:sp>
      <p:sp>
        <p:nvSpPr>
          <p:cNvPr id="62" name="Text Box 12">
            <a:extLst>
              <a:ext uri="{FF2B5EF4-FFF2-40B4-BE49-F238E27FC236}">
                <a16:creationId xmlns:a16="http://schemas.microsoft.com/office/drawing/2014/main" id="{33305D6D-E144-644B-9F13-C2CA70C377A5}"/>
              </a:ext>
            </a:extLst>
          </p:cNvPr>
          <p:cNvSpPr txBox="1">
            <a:spLocks noChangeArrowheads="1"/>
          </p:cNvSpPr>
          <p:nvPr/>
        </p:nvSpPr>
        <p:spPr bwMode="auto">
          <a:xfrm>
            <a:off x="2543663" y="2160197"/>
            <a:ext cx="738613" cy="324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no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9pPr>
          </a:lstStyle>
          <a:p>
            <a:pPr algn="l" eaLnBrk="1" hangingPunct="1">
              <a:spcBef>
                <a:spcPts val="0"/>
              </a:spcBef>
              <a:buFontTx/>
              <a:buNone/>
            </a:pPr>
            <a:r>
              <a:rPr lang="en-US" altLang="en-US" sz="1200" b="0" dirty="0">
                <a:solidFill>
                  <a:schemeClr val="bg1"/>
                </a:solidFill>
                <a:latin typeface="Arial" panose="020B0604020202020204" pitchFamily="34" charset="0"/>
              </a:rPr>
              <a:t>Cash</a:t>
            </a:r>
          </a:p>
        </p:txBody>
      </p:sp>
      <p:sp>
        <p:nvSpPr>
          <p:cNvPr id="63" name="Text Box 12">
            <a:extLst>
              <a:ext uri="{FF2B5EF4-FFF2-40B4-BE49-F238E27FC236}">
                <a16:creationId xmlns:a16="http://schemas.microsoft.com/office/drawing/2014/main" id="{420D2FF2-EB3E-2840-8E9A-DE15F11BBA67}"/>
              </a:ext>
            </a:extLst>
          </p:cNvPr>
          <p:cNvSpPr txBox="1">
            <a:spLocks noChangeArrowheads="1"/>
          </p:cNvSpPr>
          <p:nvPr/>
        </p:nvSpPr>
        <p:spPr bwMode="auto">
          <a:xfrm>
            <a:off x="2644331" y="3911801"/>
            <a:ext cx="738613" cy="324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no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9pPr>
          </a:lstStyle>
          <a:p>
            <a:pPr algn="l" eaLnBrk="1" hangingPunct="1">
              <a:spcBef>
                <a:spcPts val="0"/>
              </a:spcBef>
              <a:buFontTx/>
              <a:buNone/>
            </a:pPr>
            <a:r>
              <a:rPr lang="en-US" altLang="en-US" sz="1200" b="0" dirty="0">
                <a:solidFill>
                  <a:schemeClr val="bg1"/>
                </a:solidFill>
                <a:latin typeface="Arial" panose="020B0604020202020204" pitchFamily="34" charset="0"/>
              </a:rPr>
              <a:t>Equities</a:t>
            </a:r>
          </a:p>
        </p:txBody>
      </p:sp>
      <p:sp>
        <p:nvSpPr>
          <p:cNvPr id="83" name="TextBox 82"/>
          <p:cNvSpPr txBox="1"/>
          <p:nvPr/>
        </p:nvSpPr>
        <p:spPr>
          <a:xfrm>
            <a:off x="4116884" y="2039807"/>
            <a:ext cx="4409896" cy="337050"/>
          </a:xfrm>
          <a:prstGeom prst="rect">
            <a:avLst/>
          </a:prstGeom>
          <a:solidFill>
            <a:schemeClr val="bg1"/>
          </a:solidFill>
          <a:ln w="12700">
            <a:miter lim="400000"/>
          </a:ln>
        </p:spPr>
        <p:txBody>
          <a:bodyPr wrap="square" lIns="0" tIns="0" rIns="0" bIns="0" rtlCol="0">
            <a:noAutofit/>
          </a:bodyPr>
          <a:lstStyle/>
          <a:p>
            <a:pPr algn="l"/>
            <a:r>
              <a:rPr lang="en-US" sz="1300" b="1" dirty="0">
                <a:solidFill>
                  <a:srgbClr val="7D726D"/>
                </a:solidFill>
                <a:latin typeface="Arial" panose="020B0604020202020204" pitchFamily="34" charset="0"/>
                <a:cs typeface="Arial" panose="020B0604020202020204" pitchFamily="34" charset="0"/>
              </a:rPr>
              <a:t>Fixed income has helped diversify  </a:t>
            </a:r>
            <a:r>
              <a:rPr lang="en-US" sz="1000" b="1" dirty="0">
                <a:solidFill>
                  <a:srgbClr val="7D726D"/>
                </a:solidFill>
                <a:latin typeface="Arial" panose="020B0604020202020204" pitchFamily="34" charset="0"/>
                <a:cs typeface="Arial" panose="020B0604020202020204" pitchFamily="34" charset="0"/>
              </a:rPr>
              <a:t>(Class F-2 returns, %) </a:t>
            </a:r>
          </a:p>
        </p:txBody>
      </p:sp>
      <p:sp>
        <p:nvSpPr>
          <p:cNvPr id="64" name="TextBox 63">
            <a:extLst>
              <a:ext uri="{FF2B5EF4-FFF2-40B4-BE49-F238E27FC236}">
                <a16:creationId xmlns:a16="http://schemas.microsoft.com/office/drawing/2014/main" id="{E445BFCE-1583-F348-8215-27C2530A1FA2}"/>
              </a:ext>
            </a:extLst>
          </p:cNvPr>
          <p:cNvSpPr txBox="1"/>
          <p:nvPr/>
        </p:nvSpPr>
        <p:spPr>
          <a:xfrm>
            <a:off x="4116886" y="2742546"/>
            <a:ext cx="691812" cy="276999"/>
          </a:xfrm>
          <a:prstGeom prst="rect">
            <a:avLst/>
          </a:prstGeom>
          <a:noFill/>
        </p:spPr>
        <p:txBody>
          <a:bodyPr wrap="square" lIns="0" tIns="0" rIns="0" bIns="0" rtlCol="0">
            <a:spAutoFit/>
          </a:bodyPr>
          <a:lstStyle/>
          <a:p>
            <a:pPr algn="ctr"/>
            <a:r>
              <a:rPr lang="en-US" sz="900" b="1" dirty="0">
                <a:solidFill>
                  <a:schemeClr val="accent5"/>
                </a:solidFill>
                <a:latin typeface="Arial" panose="020B0604020202020204" pitchFamily="34" charset="0"/>
                <a:cs typeface="Arial" panose="020B0604020202020204" pitchFamily="34" charset="0"/>
              </a:rPr>
              <a:t>4/23/10-</a:t>
            </a:r>
          </a:p>
          <a:p>
            <a:pPr algn="ctr"/>
            <a:r>
              <a:rPr lang="en-US" sz="900" b="1" dirty="0">
                <a:solidFill>
                  <a:schemeClr val="accent5"/>
                </a:solidFill>
                <a:latin typeface="Arial" panose="020B0604020202020204" pitchFamily="34" charset="0"/>
                <a:cs typeface="Arial" panose="020B0604020202020204" pitchFamily="34" charset="0"/>
              </a:rPr>
              <a:t>7/2/10</a:t>
            </a:r>
          </a:p>
        </p:txBody>
      </p:sp>
      <p:sp>
        <p:nvSpPr>
          <p:cNvPr id="65" name="TextBox 64">
            <a:extLst>
              <a:ext uri="{FF2B5EF4-FFF2-40B4-BE49-F238E27FC236}">
                <a16:creationId xmlns:a16="http://schemas.microsoft.com/office/drawing/2014/main" id="{1685B231-BFE2-BF48-8BE3-C6DC54213B52}"/>
              </a:ext>
            </a:extLst>
          </p:cNvPr>
          <p:cNvSpPr txBox="1"/>
          <p:nvPr/>
        </p:nvSpPr>
        <p:spPr>
          <a:xfrm>
            <a:off x="4864821" y="2742546"/>
            <a:ext cx="709762" cy="276999"/>
          </a:xfrm>
          <a:prstGeom prst="rect">
            <a:avLst/>
          </a:prstGeom>
          <a:noFill/>
        </p:spPr>
        <p:txBody>
          <a:bodyPr wrap="square" lIns="0" tIns="0" rIns="0" bIns="0" rtlCol="0">
            <a:spAutoFit/>
          </a:bodyPr>
          <a:lstStyle/>
          <a:p>
            <a:pPr algn="ctr"/>
            <a:r>
              <a:rPr lang="en-US" sz="900" b="1" dirty="0">
                <a:solidFill>
                  <a:schemeClr val="accent5"/>
                </a:solidFill>
                <a:latin typeface="Arial" panose="020B0604020202020204" pitchFamily="34" charset="0"/>
                <a:cs typeface="Arial" panose="020B0604020202020204" pitchFamily="34" charset="0"/>
              </a:rPr>
              <a:t>4/29/11-</a:t>
            </a:r>
          </a:p>
          <a:p>
            <a:pPr algn="ctr"/>
            <a:r>
              <a:rPr lang="en-US" sz="900" b="1" dirty="0">
                <a:solidFill>
                  <a:schemeClr val="accent5"/>
                </a:solidFill>
                <a:latin typeface="Arial" panose="020B0604020202020204" pitchFamily="34" charset="0"/>
                <a:cs typeface="Arial" panose="020B0604020202020204" pitchFamily="34" charset="0"/>
              </a:rPr>
              <a:t>10/3/11</a:t>
            </a:r>
          </a:p>
        </p:txBody>
      </p:sp>
      <p:sp>
        <p:nvSpPr>
          <p:cNvPr id="66" name="TextBox 65">
            <a:extLst>
              <a:ext uri="{FF2B5EF4-FFF2-40B4-BE49-F238E27FC236}">
                <a16:creationId xmlns:a16="http://schemas.microsoft.com/office/drawing/2014/main" id="{1A2334D7-7CE2-C04E-8B03-1C76D78C9864}"/>
              </a:ext>
            </a:extLst>
          </p:cNvPr>
          <p:cNvSpPr txBox="1"/>
          <p:nvPr/>
        </p:nvSpPr>
        <p:spPr>
          <a:xfrm>
            <a:off x="5635546" y="2742546"/>
            <a:ext cx="702998" cy="276999"/>
          </a:xfrm>
          <a:prstGeom prst="rect">
            <a:avLst/>
          </a:prstGeom>
          <a:noFill/>
        </p:spPr>
        <p:txBody>
          <a:bodyPr wrap="square" lIns="0" tIns="0" rIns="0" bIns="0" rtlCol="0">
            <a:spAutoFit/>
          </a:bodyPr>
          <a:lstStyle/>
          <a:p>
            <a:pPr algn="ctr"/>
            <a:r>
              <a:rPr lang="en-US" sz="900" b="1" dirty="0">
                <a:solidFill>
                  <a:schemeClr val="accent5"/>
                </a:solidFill>
                <a:latin typeface="Arial" panose="020B0604020202020204" pitchFamily="34" charset="0"/>
                <a:cs typeface="Arial" panose="020B0604020202020204" pitchFamily="34" charset="0"/>
              </a:rPr>
              <a:t>5/21/15-</a:t>
            </a:r>
          </a:p>
          <a:p>
            <a:pPr algn="ctr"/>
            <a:r>
              <a:rPr lang="en-US" sz="900" b="1" dirty="0">
                <a:solidFill>
                  <a:schemeClr val="accent5"/>
                </a:solidFill>
                <a:latin typeface="Arial" panose="020B0604020202020204" pitchFamily="34" charset="0"/>
                <a:cs typeface="Arial" panose="020B0604020202020204" pitchFamily="34" charset="0"/>
              </a:rPr>
              <a:t>8/25/15</a:t>
            </a:r>
          </a:p>
        </p:txBody>
      </p:sp>
      <p:sp>
        <p:nvSpPr>
          <p:cNvPr id="67" name="TextBox 66">
            <a:extLst>
              <a:ext uri="{FF2B5EF4-FFF2-40B4-BE49-F238E27FC236}">
                <a16:creationId xmlns:a16="http://schemas.microsoft.com/office/drawing/2014/main" id="{E709F86E-A78C-3447-87B1-4DF809B69841}"/>
              </a:ext>
            </a:extLst>
          </p:cNvPr>
          <p:cNvSpPr txBox="1"/>
          <p:nvPr/>
        </p:nvSpPr>
        <p:spPr>
          <a:xfrm>
            <a:off x="6402361" y="2742546"/>
            <a:ext cx="758369" cy="276999"/>
          </a:xfrm>
          <a:prstGeom prst="rect">
            <a:avLst/>
          </a:prstGeom>
          <a:noFill/>
        </p:spPr>
        <p:txBody>
          <a:bodyPr wrap="square" lIns="0" tIns="0" rIns="0" bIns="0" rtlCol="0">
            <a:spAutoFit/>
          </a:bodyPr>
          <a:lstStyle/>
          <a:p>
            <a:pPr algn="ctr"/>
            <a:r>
              <a:rPr lang="en-US" sz="900" b="1" dirty="0">
                <a:solidFill>
                  <a:schemeClr val="accent5"/>
                </a:solidFill>
                <a:latin typeface="Arial" panose="020B0604020202020204" pitchFamily="34" charset="0"/>
                <a:cs typeface="Arial" panose="020B0604020202020204" pitchFamily="34" charset="0"/>
              </a:rPr>
              <a:t>11/3/15-</a:t>
            </a:r>
          </a:p>
          <a:p>
            <a:pPr algn="ctr"/>
            <a:r>
              <a:rPr lang="en-US" sz="900" b="1" dirty="0">
                <a:solidFill>
                  <a:schemeClr val="accent5"/>
                </a:solidFill>
                <a:latin typeface="Arial" panose="020B0604020202020204" pitchFamily="34" charset="0"/>
                <a:cs typeface="Arial" panose="020B0604020202020204" pitchFamily="34" charset="0"/>
              </a:rPr>
              <a:t>2/11/16</a:t>
            </a:r>
          </a:p>
        </p:txBody>
      </p:sp>
      <p:sp>
        <p:nvSpPr>
          <p:cNvPr id="68" name="TextBox 67">
            <a:extLst>
              <a:ext uri="{FF2B5EF4-FFF2-40B4-BE49-F238E27FC236}">
                <a16:creationId xmlns:a16="http://schemas.microsoft.com/office/drawing/2014/main" id="{A749F4D7-A16A-6E4A-B0E9-B0A4921D6800}"/>
              </a:ext>
            </a:extLst>
          </p:cNvPr>
          <p:cNvSpPr txBox="1"/>
          <p:nvPr/>
        </p:nvSpPr>
        <p:spPr>
          <a:xfrm>
            <a:off x="7139841" y="2742546"/>
            <a:ext cx="798331" cy="276999"/>
          </a:xfrm>
          <a:prstGeom prst="rect">
            <a:avLst/>
          </a:prstGeom>
          <a:noFill/>
        </p:spPr>
        <p:txBody>
          <a:bodyPr wrap="square" lIns="0" tIns="0" rIns="0" bIns="0" rtlCol="0">
            <a:spAutoFit/>
          </a:bodyPr>
          <a:lstStyle/>
          <a:p>
            <a:pPr algn="ctr"/>
            <a:r>
              <a:rPr lang="en-US" sz="900" b="1" dirty="0">
                <a:solidFill>
                  <a:schemeClr val="accent5"/>
                </a:solidFill>
                <a:latin typeface="Arial" panose="020B0604020202020204" pitchFamily="34" charset="0"/>
                <a:cs typeface="Arial" panose="020B0604020202020204" pitchFamily="34" charset="0"/>
              </a:rPr>
              <a:t>1/26/18-</a:t>
            </a:r>
          </a:p>
          <a:p>
            <a:pPr algn="ctr"/>
            <a:r>
              <a:rPr lang="en-US" sz="900" b="1" dirty="0">
                <a:solidFill>
                  <a:schemeClr val="accent5"/>
                </a:solidFill>
                <a:latin typeface="Arial" panose="020B0604020202020204" pitchFamily="34" charset="0"/>
                <a:cs typeface="Arial" panose="020B0604020202020204" pitchFamily="34" charset="0"/>
              </a:rPr>
              <a:t>2/8/18</a:t>
            </a:r>
          </a:p>
        </p:txBody>
      </p:sp>
      <p:sp>
        <p:nvSpPr>
          <p:cNvPr id="69" name="TextBox 68">
            <a:extLst>
              <a:ext uri="{FF2B5EF4-FFF2-40B4-BE49-F238E27FC236}">
                <a16:creationId xmlns:a16="http://schemas.microsoft.com/office/drawing/2014/main" id="{6AE225C5-F68F-8449-A96E-AD1D577797C2}"/>
              </a:ext>
            </a:extLst>
          </p:cNvPr>
          <p:cNvSpPr txBox="1"/>
          <p:nvPr/>
        </p:nvSpPr>
        <p:spPr>
          <a:xfrm>
            <a:off x="4116886" y="2426880"/>
            <a:ext cx="710180" cy="316107"/>
          </a:xfrm>
          <a:prstGeom prst="rect">
            <a:avLst/>
          </a:prstGeom>
          <a:ln w="12700">
            <a:miter lim="400000"/>
          </a:ln>
        </p:spPr>
        <p:txBody>
          <a:bodyPr wrap="square" lIns="0" tIns="0" rIns="0" bIns="0" rtlCol="0">
            <a:noAutofit/>
          </a:bodyPr>
          <a:lstStyle/>
          <a:p>
            <a:r>
              <a:rPr lang="en-US" sz="950" b="1" dirty="0">
                <a:solidFill>
                  <a:schemeClr val="accent5"/>
                </a:solidFill>
                <a:latin typeface="Arial" panose="020B0604020202020204" pitchFamily="34" charset="0"/>
                <a:cs typeface="Arial" panose="020B0604020202020204" pitchFamily="34" charset="0"/>
              </a:rPr>
              <a:t>Flash</a:t>
            </a:r>
          </a:p>
          <a:p>
            <a:r>
              <a:rPr lang="en-US" sz="950" b="1" dirty="0">
                <a:solidFill>
                  <a:schemeClr val="accent5"/>
                </a:solidFill>
                <a:latin typeface="Arial" panose="020B0604020202020204" pitchFamily="34" charset="0"/>
                <a:cs typeface="Arial" panose="020B0604020202020204" pitchFamily="34" charset="0"/>
              </a:rPr>
              <a:t>crash</a:t>
            </a:r>
          </a:p>
        </p:txBody>
      </p:sp>
      <p:sp>
        <p:nvSpPr>
          <p:cNvPr id="70" name="TextBox 69">
            <a:extLst>
              <a:ext uri="{FF2B5EF4-FFF2-40B4-BE49-F238E27FC236}">
                <a16:creationId xmlns:a16="http://schemas.microsoft.com/office/drawing/2014/main" id="{DF2E5E8B-A8C4-204E-A2AD-D8C9B8BE839A}"/>
              </a:ext>
            </a:extLst>
          </p:cNvPr>
          <p:cNvSpPr txBox="1"/>
          <p:nvPr/>
        </p:nvSpPr>
        <p:spPr>
          <a:xfrm>
            <a:off x="7124764" y="2424663"/>
            <a:ext cx="898658" cy="199122"/>
          </a:xfrm>
          <a:prstGeom prst="rect">
            <a:avLst/>
          </a:prstGeom>
          <a:ln w="12700">
            <a:miter lim="400000"/>
          </a:ln>
        </p:spPr>
        <p:txBody>
          <a:bodyPr wrap="square" lIns="0" tIns="0" rIns="0" bIns="0" rtlCol="0">
            <a:noAutofit/>
          </a:bodyPr>
          <a:lstStyle/>
          <a:p>
            <a:r>
              <a:rPr lang="en-US" sz="950" b="1" dirty="0">
                <a:solidFill>
                  <a:schemeClr val="accent5"/>
                </a:solidFill>
                <a:latin typeface="Arial" panose="020B0604020202020204" pitchFamily="34" charset="0"/>
                <a:cs typeface="Arial" panose="020B0604020202020204" pitchFamily="34" charset="0"/>
              </a:rPr>
              <a:t>U.S. inflation/</a:t>
            </a:r>
          </a:p>
          <a:p>
            <a:r>
              <a:rPr lang="en-US" sz="950" b="1" dirty="0">
                <a:solidFill>
                  <a:schemeClr val="accent5"/>
                </a:solidFill>
                <a:latin typeface="Arial" panose="020B0604020202020204" pitchFamily="34" charset="0"/>
                <a:cs typeface="Arial" panose="020B0604020202020204" pitchFamily="34" charset="0"/>
              </a:rPr>
              <a:t>Rate scare</a:t>
            </a:r>
          </a:p>
        </p:txBody>
      </p:sp>
      <p:sp>
        <p:nvSpPr>
          <p:cNvPr id="71" name="TextBox 70">
            <a:extLst>
              <a:ext uri="{FF2B5EF4-FFF2-40B4-BE49-F238E27FC236}">
                <a16:creationId xmlns:a16="http://schemas.microsoft.com/office/drawing/2014/main" id="{C0EC5471-DD5F-1E4B-A825-D2188CF0B37E}"/>
              </a:ext>
            </a:extLst>
          </p:cNvPr>
          <p:cNvSpPr txBox="1"/>
          <p:nvPr/>
        </p:nvSpPr>
        <p:spPr>
          <a:xfrm>
            <a:off x="6377665" y="2430892"/>
            <a:ext cx="716619" cy="221773"/>
          </a:xfrm>
          <a:prstGeom prst="rect">
            <a:avLst/>
          </a:prstGeom>
          <a:ln w="12700">
            <a:miter lim="400000"/>
          </a:ln>
        </p:spPr>
        <p:txBody>
          <a:bodyPr wrap="square" lIns="0" tIns="0" rIns="0" bIns="0" rtlCol="0">
            <a:noAutofit/>
          </a:bodyPr>
          <a:lstStyle/>
          <a:p>
            <a:r>
              <a:rPr lang="en-US" sz="950" b="1" dirty="0">
                <a:solidFill>
                  <a:schemeClr val="accent5"/>
                </a:solidFill>
                <a:latin typeface="Arial" panose="020B0604020202020204" pitchFamily="34" charset="0"/>
                <a:cs typeface="Arial" panose="020B0604020202020204" pitchFamily="34" charset="0"/>
              </a:rPr>
              <a:t>Oil price shock</a:t>
            </a:r>
          </a:p>
        </p:txBody>
      </p:sp>
      <p:sp>
        <p:nvSpPr>
          <p:cNvPr id="72" name="TextBox 71">
            <a:extLst>
              <a:ext uri="{FF2B5EF4-FFF2-40B4-BE49-F238E27FC236}">
                <a16:creationId xmlns:a16="http://schemas.microsoft.com/office/drawing/2014/main" id="{51A1DD8E-203E-3541-A50D-B58F45E39E5B}"/>
              </a:ext>
            </a:extLst>
          </p:cNvPr>
          <p:cNvSpPr txBox="1"/>
          <p:nvPr/>
        </p:nvSpPr>
        <p:spPr>
          <a:xfrm>
            <a:off x="5621926" y="2446261"/>
            <a:ext cx="716618" cy="419794"/>
          </a:xfrm>
          <a:prstGeom prst="rect">
            <a:avLst/>
          </a:prstGeom>
          <a:ln w="12700">
            <a:miter lim="400000"/>
          </a:ln>
        </p:spPr>
        <p:txBody>
          <a:bodyPr wrap="square" lIns="0" tIns="0" rIns="0" bIns="0" rtlCol="0">
            <a:noAutofit/>
          </a:bodyPr>
          <a:lstStyle/>
          <a:p>
            <a:r>
              <a:rPr lang="en-US" sz="950" b="1" dirty="0">
                <a:solidFill>
                  <a:schemeClr val="accent5"/>
                </a:solidFill>
                <a:latin typeface="Arial" panose="020B0604020202020204" pitchFamily="34" charset="0"/>
                <a:cs typeface="Arial" panose="020B0604020202020204" pitchFamily="34" charset="0"/>
              </a:rPr>
              <a:t>China slowdown</a:t>
            </a:r>
          </a:p>
        </p:txBody>
      </p:sp>
      <p:sp>
        <p:nvSpPr>
          <p:cNvPr id="73" name="TextBox 72">
            <a:extLst>
              <a:ext uri="{FF2B5EF4-FFF2-40B4-BE49-F238E27FC236}">
                <a16:creationId xmlns:a16="http://schemas.microsoft.com/office/drawing/2014/main" id="{3C88B246-1187-C647-BA29-7E3C81C41944}"/>
              </a:ext>
            </a:extLst>
          </p:cNvPr>
          <p:cNvSpPr txBox="1"/>
          <p:nvPr/>
        </p:nvSpPr>
        <p:spPr>
          <a:xfrm>
            <a:off x="4873837" y="2429319"/>
            <a:ext cx="708968" cy="349524"/>
          </a:xfrm>
          <a:prstGeom prst="rect">
            <a:avLst/>
          </a:prstGeom>
          <a:ln w="12700">
            <a:miter lim="400000"/>
          </a:ln>
        </p:spPr>
        <p:txBody>
          <a:bodyPr wrap="square" lIns="0" tIns="0" rIns="0" bIns="0" rtlCol="0">
            <a:noAutofit/>
          </a:bodyPr>
          <a:lstStyle/>
          <a:p>
            <a:r>
              <a:rPr lang="en-US" sz="950" b="1" dirty="0">
                <a:solidFill>
                  <a:schemeClr val="accent5"/>
                </a:solidFill>
                <a:latin typeface="Arial" panose="020B0604020202020204" pitchFamily="34" charset="0"/>
                <a:cs typeface="Arial" panose="020B0604020202020204" pitchFamily="34" charset="0"/>
              </a:rPr>
              <a:t>U.S. debt downgrade</a:t>
            </a:r>
          </a:p>
        </p:txBody>
      </p:sp>
      <p:sp>
        <p:nvSpPr>
          <p:cNvPr id="74" name="TextBox 73">
            <a:extLst>
              <a:ext uri="{FF2B5EF4-FFF2-40B4-BE49-F238E27FC236}">
                <a16:creationId xmlns:a16="http://schemas.microsoft.com/office/drawing/2014/main" id="{97187717-D4A7-7040-9433-B25537D91464}"/>
              </a:ext>
            </a:extLst>
          </p:cNvPr>
          <p:cNvSpPr txBox="1"/>
          <p:nvPr/>
        </p:nvSpPr>
        <p:spPr>
          <a:xfrm>
            <a:off x="8020247" y="2742546"/>
            <a:ext cx="758369" cy="276999"/>
          </a:xfrm>
          <a:prstGeom prst="rect">
            <a:avLst/>
          </a:prstGeom>
          <a:noFill/>
        </p:spPr>
        <p:txBody>
          <a:bodyPr wrap="square" lIns="0" tIns="0" rIns="0" bIns="0" rtlCol="0">
            <a:spAutoFit/>
          </a:bodyPr>
          <a:lstStyle/>
          <a:p>
            <a:pPr algn="ctr"/>
            <a:r>
              <a:rPr lang="en-US" sz="900" b="1" dirty="0">
                <a:solidFill>
                  <a:schemeClr val="accent5"/>
                </a:solidFill>
                <a:latin typeface="Arial" panose="020B0604020202020204" pitchFamily="34" charset="0"/>
                <a:cs typeface="Arial" panose="020B0604020202020204" pitchFamily="34" charset="0"/>
              </a:rPr>
              <a:t>9/20/18-</a:t>
            </a:r>
          </a:p>
          <a:p>
            <a:pPr algn="ctr"/>
            <a:r>
              <a:rPr lang="en-US" sz="900" b="1" dirty="0">
                <a:solidFill>
                  <a:schemeClr val="accent5"/>
                </a:solidFill>
                <a:latin typeface="Arial" panose="020B0604020202020204" pitchFamily="34" charset="0"/>
                <a:cs typeface="Arial" panose="020B0604020202020204" pitchFamily="34" charset="0"/>
              </a:rPr>
              <a:t>12/24/18</a:t>
            </a:r>
          </a:p>
        </p:txBody>
      </p:sp>
      <p:sp>
        <p:nvSpPr>
          <p:cNvPr id="75" name="TextBox 74">
            <a:extLst>
              <a:ext uri="{FF2B5EF4-FFF2-40B4-BE49-F238E27FC236}">
                <a16:creationId xmlns:a16="http://schemas.microsoft.com/office/drawing/2014/main" id="{9483E166-9112-6545-8454-67ACC9D2B17F}"/>
              </a:ext>
            </a:extLst>
          </p:cNvPr>
          <p:cNvSpPr txBox="1"/>
          <p:nvPr/>
        </p:nvSpPr>
        <p:spPr>
          <a:xfrm>
            <a:off x="7995551" y="2430892"/>
            <a:ext cx="716619" cy="221773"/>
          </a:xfrm>
          <a:prstGeom prst="rect">
            <a:avLst/>
          </a:prstGeom>
          <a:ln w="12700">
            <a:miter lim="400000"/>
          </a:ln>
        </p:spPr>
        <p:txBody>
          <a:bodyPr wrap="square" lIns="0" tIns="0" rIns="0" bIns="0" rtlCol="0">
            <a:noAutofit/>
          </a:bodyPr>
          <a:lstStyle/>
          <a:p>
            <a:r>
              <a:rPr lang="en-US" sz="950" b="1" dirty="0">
                <a:solidFill>
                  <a:schemeClr val="accent5"/>
                </a:solidFill>
                <a:latin typeface="Arial" panose="020B0604020202020204" pitchFamily="34" charset="0"/>
                <a:cs typeface="Arial" panose="020B0604020202020204" pitchFamily="34" charset="0"/>
              </a:rPr>
              <a:t>Global selloff</a:t>
            </a:r>
          </a:p>
        </p:txBody>
      </p:sp>
      <p:pic>
        <p:nvPicPr>
          <p:cNvPr id="22" name="Picture 21">
            <a:extLst>
              <a:ext uri="{FF2B5EF4-FFF2-40B4-BE49-F238E27FC236}">
                <a16:creationId xmlns:a16="http://schemas.microsoft.com/office/drawing/2014/main" id="{435ABE98-19FD-364E-9E2E-CDD61E772B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05671" y="4822594"/>
            <a:ext cx="5003800" cy="266700"/>
          </a:xfrm>
          <a:prstGeom prst="rect">
            <a:avLst/>
          </a:prstGeom>
        </p:spPr>
      </p:pic>
      <p:sp>
        <p:nvSpPr>
          <p:cNvPr id="28" name="Slide Number">
            <a:extLst>
              <a:ext uri="{FF2B5EF4-FFF2-40B4-BE49-F238E27FC236}">
                <a16:creationId xmlns:a16="http://schemas.microsoft.com/office/drawing/2014/main" id="{DE3B8719-0B04-9647-A877-543B8B58D058}"/>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27</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5593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latin typeface="Arial" panose="020B0604020202020204" pitchFamily="34" charset="0"/>
              </a:rPr>
              <a:t>Three actionable ideas</a:t>
            </a:r>
          </a:p>
        </p:txBody>
      </p:sp>
      <p:sp>
        <p:nvSpPr>
          <p:cNvPr id="12" name="Text Placeholder 11"/>
          <p:cNvSpPr>
            <a:spLocks noGrp="1"/>
          </p:cNvSpPr>
          <p:nvPr>
            <p:ph type="body" sz="quarter" idx="15"/>
          </p:nvPr>
        </p:nvSpPr>
        <p:spPr/>
        <p:txBody>
          <a:bodyPr/>
          <a:lstStyle/>
          <a:p>
            <a:r>
              <a:rPr lang="en-US" dirty="0">
                <a:latin typeface="Arial" panose="020B0604020202020204" pitchFamily="34" charset="0"/>
                <a:cs typeface="Arial" panose="020B0604020202020204" pitchFamily="34" charset="0"/>
              </a:rPr>
              <a:t>How to position fixed income portfolios in today’s environment</a:t>
            </a:r>
          </a:p>
        </p:txBody>
      </p:sp>
      <p:graphicFrame>
        <p:nvGraphicFramePr>
          <p:cNvPr id="27" name="Table 26"/>
          <p:cNvGraphicFramePr>
            <a:graphicFrameLocks noGrp="1"/>
          </p:cNvGraphicFramePr>
          <p:nvPr>
            <p:extLst/>
          </p:nvPr>
        </p:nvGraphicFramePr>
        <p:xfrm>
          <a:off x="428621" y="1936015"/>
          <a:ext cx="8286753" cy="3328598"/>
        </p:xfrm>
        <a:graphic>
          <a:graphicData uri="http://schemas.openxmlformats.org/drawingml/2006/table">
            <a:tbl>
              <a:tblPr firstRow="1" bandRow="1">
                <a:tableStyleId>{5940675A-B579-460E-94D1-54222C63F5DA}</a:tableStyleId>
              </a:tblPr>
              <a:tblGrid>
                <a:gridCol w="2762251">
                  <a:extLst>
                    <a:ext uri="{9D8B030D-6E8A-4147-A177-3AD203B41FA5}">
                      <a16:colId xmlns:a16="http://schemas.microsoft.com/office/drawing/2014/main" val="20000"/>
                    </a:ext>
                  </a:extLst>
                </a:gridCol>
                <a:gridCol w="2762251">
                  <a:extLst>
                    <a:ext uri="{9D8B030D-6E8A-4147-A177-3AD203B41FA5}">
                      <a16:colId xmlns:a16="http://schemas.microsoft.com/office/drawing/2014/main" val="20001"/>
                    </a:ext>
                  </a:extLst>
                </a:gridCol>
                <a:gridCol w="2762251">
                  <a:extLst>
                    <a:ext uri="{9D8B030D-6E8A-4147-A177-3AD203B41FA5}">
                      <a16:colId xmlns:a16="http://schemas.microsoft.com/office/drawing/2014/main" val="20002"/>
                    </a:ext>
                  </a:extLst>
                </a:gridCol>
              </a:tblGrid>
              <a:tr h="3328598">
                <a:tc>
                  <a:txBody>
                    <a:bodyPr/>
                    <a:lstStyle/>
                    <a:p>
                      <a:endParaRPr lang="en-US"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solidFill>
                  </a:tcPr>
                </a:tc>
                <a:tc>
                  <a:txBody>
                    <a:bodyPr/>
                    <a:lstStyle/>
                    <a:p>
                      <a:endParaRPr lang="en-US"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solidFill>
                  </a:tcPr>
                </a:tc>
                <a:tc>
                  <a:txBody>
                    <a:bodyPr/>
                    <a:lstStyle/>
                    <a:p>
                      <a:endParaRPr lang="en-US"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bl>
          </a:graphicData>
        </a:graphic>
      </p:graphicFrame>
      <p:graphicFrame>
        <p:nvGraphicFramePr>
          <p:cNvPr id="28" name="Table 27"/>
          <p:cNvGraphicFramePr>
            <a:graphicFrameLocks noGrp="1"/>
          </p:cNvGraphicFramePr>
          <p:nvPr>
            <p:extLst>
              <p:ext uri="{D42A27DB-BD31-4B8C-83A1-F6EECF244321}">
                <p14:modId xmlns:p14="http://schemas.microsoft.com/office/powerpoint/2010/main" val="1516661455"/>
              </p:ext>
            </p:extLst>
          </p:nvPr>
        </p:nvGraphicFramePr>
        <p:xfrm>
          <a:off x="609560" y="3634183"/>
          <a:ext cx="2286000" cy="1223586"/>
        </p:xfrm>
        <a:graphic>
          <a:graphicData uri="http://schemas.openxmlformats.org/drawingml/2006/table">
            <a:tbl>
              <a:tblPr firstRow="1" bandRow="1">
                <a:tableStyleId>{2D5ABB26-0587-4C30-8999-92F81FD0307C}</a:tableStyleId>
              </a:tblPr>
              <a:tblGrid>
                <a:gridCol w="2286000">
                  <a:extLst>
                    <a:ext uri="{9D8B030D-6E8A-4147-A177-3AD203B41FA5}">
                      <a16:colId xmlns:a16="http://schemas.microsoft.com/office/drawing/2014/main" val="20000"/>
                    </a:ext>
                  </a:extLst>
                </a:gridCol>
              </a:tblGrid>
              <a:tr h="12235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1</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rial" panose="020B0604020202020204" pitchFamily="34" charset="0"/>
                          <a:cs typeface="Arial" panose="020B0604020202020204" pitchFamily="34" charset="0"/>
                        </a:rPr>
                        <a:t>Upgrade your core</a:t>
                      </a:r>
                      <a:r>
                        <a:rPr lang="en-US" sz="1600" b="1" baseline="0" dirty="0">
                          <a:solidFill>
                            <a:schemeClr val="bg1"/>
                          </a:solidFill>
                          <a:latin typeface="Arial" panose="020B0604020202020204" pitchFamily="34" charset="0"/>
                          <a:cs typeface="Arial" panose="020B0604020202020204" pitchFamily="34" charset="0"/>
                        </a:rPr>
                        <a:t> bond allocation</a:t>
                      </a:r>
                      <a:endParaRPr lang="en-US" sz="1600" b="1" dirty="0">
                        <a:solidFill>
                          <a:schemeClr val="bg1"/>
                        </a:solidFill>
                        <a:latin typeface="Arial" panose="020B0604020202020204" pitchFamily="34" charset="0"/>
                        <a:cs typeface="Arial" panose="020B0604020202020204" pitchFamily="34" charset="0"/>
                      </a:endParaRPr>
                    </a:p>
                  </a:txBody>
                  <a:tcPr marT="91440" marB="182880">
                    <a:lnL>
                      <a:noFill/>
                    </a:lnL>
                    <a:lnR>
                      <a:noFill/>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29" name="Table 28"/>
          <p:cNvGraphicFramePr>
            <a:graphicFrameLocks noGrp="1"/>
          </p:cNvGraphicFramePr>
          <p:nvPr>
            <p:extLst>
              <p:ext uri="{D42A27DB-BD31-4B8C-83A1-F6EECF244321}">
                <p14:modId xmlns:p14="http://schemas.microsoft.com/office/powerpoint/2010/main" val="2167964207"/>
              </p:ext>
            </p:extLst>
          </p:nvPr>
        </p:nvGraphicFramePr>
        <p:xfrm>
          <a:off x="3432532" y="3634183"/>
          <a:ext cx="2286000" cy="1223586"/>
        </p:xfrm>
        <a:graphic>
          <a:graphicData uri="http://schemas.openxmlformats.org/drawingml/2006/table">
            <a:tbl>
              <a:tblPr firstRow="1" bandRow="1">
                <a:tableStyleId>{2D5ABB26-0587-4C30-8999-92F81FD0307C}</a:tableStyleId>
              </a:tblPr>
              <a:tblGrid>
                <a:gridCol w="2286000">
                  <a:extLst>
                    <a:ext uri="{9D8B030D-6E8A-4147-A177-3AD203B41FA5}">
                      <a16:colId xmlns:a16="http://schemas.microsoft.com/office/drawing/2014/main" val="20000"/>
                    </a:ext>
                  </a:extLst>
                </a:gridCol>
              </a:tblGrid>
              <a:tr h="12235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rial" panose="020B0604020202020204" pitchFamily="34" charset="0"/>
                          <a:cs typeface="Arial" panose="020B0604020202020204" pitchFamily="34" charset="0"/>
                        </a:rPr>
                        <a:t>Diversify</a:t>
                      </a:r>
                      <a:r>
                        <a:rPr lang="en-US" sz="1600" b="1" baseline="0" dirty="0">
                          <a:solidFill>
                            <a:schemeClr val="bg1"/>
                          </a:solidFill>
                          <a:latin typeface="Arial" panose="020B0604020202020204" pitchFamily="34" charset="0"/>
                          <a:cs typeface="Arial" panose="020B0604020202020204" pitchFamily="34" charset="0"/>
                        </a:rPr>
                        <a:t> portfolio income</a:t>
                      </a:r>
                      <a:endParaRPr lang="en-US" sz="1600" b="1" dirty="0">
                        <a:solidFill>
                          <a:schemeClr val="bg1"/>
                        </a:solidFill>
                        <a:latin typeface="Arial" panose="020B0604020202020204" pitchFamily="34" charset="0"/>
                        <a:cs typeface="Arial" panose="020B0604020202020204" pitchFamily="34" charset="0"/>
                      </a:endParaRPr>
                    </a:p>
                  </a:txBody>
                  <a:tcPr marT="91440" marB="182880">
                    <a:lnL>
                      <a:noFill/>
                    </a:lnL>
                    <a:lnR>
                      <a:noFill/>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30" name="Table 29"/>
          <p:cNvGraphicFramePr>
            <a:graphicFrameLocks noGrp="1"/>
          </p:cNvGraphicFramePr>
          <p:nvPr>
            <p:extLst>
              <p:ext uri="{D42A27DB-BD31-4B8C-83A1-F6EECF244321}">
                <p14:modId xmlns:p14="http://schemas.microsoft.com/office/powerpoint/2010/main" val="1657093489"/>
              </p:ext>
            </p:extLst>
          </p:nvPr>
        </p:nvGraphicFramePr>
        <p:xfrm>
          <a:off x="6255505" y="3634183"/>
          <a:ext cx="2286000" cy="1463040"/>
        </p:xfrm>
        <a:graphic>
          <a:graphicData uri="http://schemas.openxmlformats.org/drawingml/2006/table">
            <a:tbl>
              <a:tblPr firstRow="1" bandRow="1">
                <a:tableStyleId>{2D5ABB26-0587-4C30-8999-92F81FD0307C}</a:tableStyleId>
              </a:tblPr>
              <a:tblGrid>
                <a:gridCol w="2286000">
                  <a:extLst>
                    <a:ext uri="{9D8B030D-6E8A-4147-A177-3AD203B41FA5}">
                      <a16:colId xmlns:a16="http://schemas.microsoft.com/office/drawing/2014/main" val="20000"/>
                    </a:ext>
                  </a:extLst>
                </a:gridCol>
              </a:tblGrid>
              <a:tr h="12235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3</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rial" panose="020B0604020202020204" pitchFamily="34" charset="0"/>
                          <a:cs typeface="Arial" panose="020B0604020202020204" pitchFamily="34" charset="0"/>
                        </a:rPr>
                        <a:t>Own </a:t>
                      </a:r>
                      <a:r>
                        <a:rPr lang="en-US" sz="1600" b="1" dirty="0" err="1">
                          <a:solidFill>
                            <a:schemeClr val="bg1"/>
                          </a:solidFill>
                          <a:latin typeface="Arial" panose="020B0604020202020204" pitchFamily="34" charset="0"/>
                          <a:cs typeface="Arial" panose="020B0604020202020204" pitchFamily="34" charset="0"/>
                        </a:rPr>
                        <a:t>munis</a:t>
                      </a:r>
                      <a:r>
                        <a:rPr lang="en-US" sz="1600" b="1" dirty="0">
                          <a:solidFill>
                            <a:schemeClr val="bg1"/>
                          </a:solidFill>
                          <a:latin typeface="Arial" panose="020B0604020202020204" pitchFamily="34" charset="0"/>
                          <a:cs typeface="Arial" panose="020B0604020202020204" pitchFamily="34" charset="0"/>
                        </a:rPr>
                        <a:t> for more than just tax-free</a:t>
                      </a:r>
                      <a:r>
                        <a:rPr lang="en-US" sz="1600" b="1" baseline="0" dirty="0">
                          <a:solidFill>
                            <a:schemeClr val="bg1"/>
                          </a:solidFill>
                          <a:latin typeface="Arial" panose="020B0604020202020204" pitchFamily="34" charset="0"/>
                          <a:cs typeface="Arial" panose="020B0604020202020204" pitchFamily="34" charset="0"/>
                        </a:rPr>
                        <a:t> income</a:t>
                      </a:r>
                      <a:endParaRPr lang="en-US" sz="1600" b="1" dirty="0">
                        <a:solidFill>
                          <a:schemeClr val="bg1"/>
                        </a:solidFill>
                        <a:latin typeface="Arial" panose="020B0604020202020204" pitchFamily="34" charset="0"/>
                        <a:cs typeface="Arial" panose="020B0604020202020204" pitchFamily="34" charset="0"/>
                      </a:endParaRPr>
                    </a:p>
                  </a:txBody>
                  <a:tcPr marT="91440" marB="182880">
                    <a:lnL>
                      <a:noFill/>
                    </a:lnL>
                    <a:lnR>
                      <a:noFill/>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pSp>
        <p:nvGrpSpPr>
          <p:cNvPr id="31" name="Group 30"/>
          <p:cNvGrpSpPr/>
          <p:nvPr/>
        </p:nvGrpSpPr>
        <p:grpSpPr>
          <a:xfrm>
            <a:off x="1185987" y="2445124"/>
            <a:ext cx="1278167" cy="966421"/>
            <a:chOff x="7726324" y="-66581"/>
            <a:chExt cx="1431924" cy="1082676"/>
          </a:xfrm>
          <a:solidFill>
            <a:schemeClr val="bg1"/>
          </a:solidFill>
        </p:grpSpPr>
        <p:sp>
          <p:nvSpPr>
            <p:cNvPr id="32" name="Freeform 73"/>
            <p:cNvSpPr>
              <a:spLocks/>
            </p:cNvSpPr>
            <p:nvPr/>
          </p:nvSpPr>
          <p:spPr bwMode="auto">
            <a:xfrm>
              <a:off x="7799349" y="590645"/>
              <a:ext cx="31750" cy="425450"/>
            </a:xfrm>
            <a:custGeom>
              <a:avLst/>
              <a:gdLst>
                <a:gd name="T0" fmla="*/ 10 w 20"/>
                <a:gd name="T1" fmla="*/ 268 h 268"/>
                <a:gd name="T2" fmla="*/ 10 w 20"/>
                <a:gd name="T3" fmla="*/ 268 h 268"/>
                <a:gd name="T4" fmla="*/ 3 w 20"/>
                <a:gd name="T5" fmla="*/ 265 h 268"/>
                <a:gd name="T6" fmla="*/ 0 w 20"/>
                <a:gd name="T7" fmla="*/ 258 h 268"/>
                <a:gd name="T8" fmla="*/ 0 w 20"/>
                <a:gd name="T9" fmla="*/ 10 h 268"/>
                <a:gd name="T10" fmla="*/ 0 w 20"/>
                <a:gd name="T11" fmla="*/ 10 h 268"/>
                <a:gd name="T12" fmla="*/ 3 w 20"/>
                <a:gd name="T13" fmla="*/ 3 h 268"/>
                <a:gd name="T14" fmla="*/ 10 w 20"/>
                <a:gd name="T15" fmla="*/ 0 h 268"/>
                <a:gd name="T16" fmla="*/ 10 w 20"/>
                <a:gd name="T17" fmla="*/ 0 h 268"/>
                <a:gd name="T18" fmla="*/ 17 w 20"/>
                <a:gd name="T19" fmla="*/ 3 h 268"/>
                <a:gd name="T20" fmla="*/ 20 w 20"/>
                <a:gd name="T21" fmla="*/ 10 h 268"/>
                <a:gd name="T22" fmla="*/ 20 w 20"/>
                <a:gd name="T23" fmla="*/ 258 h 268"/>
                <a:gd name="T24" fmla="*/ 20 w 20"/>
                <a:gd name="T25" fmla="*/ 258 h 268"/>
                <a:gd name="T26" fmla="*/ 17 w 20"/>
                <a:gd name="T27" fmla="*/ 265 h 268"/>
                <a:gd name="T28" fmla="*/ 10 w 20"/>
                <a:gd name="T29" fmla="*/ 268 h 268"/>
                <a:gd name="T30" fmla="*/ 10 w 20"/>
                <a:gd name="T31" fmla="*/ 268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268">
                  <a:moveTo>
                    <a:pt x="10" y="268"/>
                  </a:moveTo>
                  <a:lnTo>
                    <a:pt x="10" y="268"/>
                  </a:lnTo>
                  <a:lnTo>
                    <a:pt x="3" y="265"/>
                  </a:lnTo>
                  <a:lnTo>
                    <a:pt x="0" y="258"/>
                  </a:lnTo>
                  <a:lnTo>
                    <a:pt x="0" y="10"/>
                  </a:lnTo>
                  <a:lnTo>
                    <a:pt x="0" y="10"/>
                  </a:lnTo>
                  <a:lnTo>
                    <a:pt x="3" y="3"/>
                  </a:lnTo>
                  <a:lnTo>
                    <a:pt x="10" y="0"/>
                  </a:lnTo>
                  <a:lnTo>
                    <a:pt x="10" y="0"/>
                  </a:lnTo>
                  <a:lnTo>
                    <a:pt x="17" y="3"/>
                  </a:lnTo>
                  <a:lnTo>
                    <a:pt x="20" y="10"/>
                  </a:lnTo>
                  <a:lnTo>
                    <a:pt x="20" y="258"/>
                  </a:lnTo>
                  <a:lnTo>
                    <a:pt x="20" y="258"/>
                  </a:lnTo>
                  <a:lnTo>
                    <a:pt x="17" y="265"/>
                  </a:lnTo>
                  <a:lnTo>
                    <a:pt x="10" y="268"/>
                  </a:lnTo>
                  <a:lnTo>
                    <a:pt x="10" y="2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33" name="Freeform 74"/>
            <p:cNvSpPr>
              <a:spLocks/>
            </p:cNvSpPr>
            <p:nvPr/>
          </p:nvSpPr>
          <p:spPr bwMode="auto">
            <a:xfrm>
              <a:off x="7958099" y="511270"/>
              <a:ext cx="30163" cy="504825"/>
            </a:xfrm>
            <a:custGeom>
              <a:avLst/>
              <a:gdLst>
                <a:gd name="T0" fmla="*/ 9 w 19"/>
                <a:gd name="T1" fmla="*/ 318 h 318"/>
                <a:gd name="T2" fmla="*/ 9 w 19"/>
                <a:gd name="T3" fmla="*/ 318 h 318"/>
                <a:gd name="T4" fmla="*/ 0 w 19"/>
                <a:gd name="T5" fmla="*/ 315 h 318"/>
                <a:gd name="T6" fmla="*/ 0 w 19"/>
                <a:gd name="T7" fmla="*/ 308 h 318"/>
                <a:gd name="T8" fmla="*/ 0 w 19"/>
                <a:gd name="T9" fmla="*/ 10 h 318"/>
                <a:gd name="T10" fmla="*/ 0 w 19"/>
                <a:gd name="T11" fmla="*/ 10 h 318"/>
                <a:gd name="T12" fmla="*/ 0 w 19"/>
                <a:gd name="T13" fmla="*/ 3 h 318"/>
                <a:gd name="T14" fmla="*/ 9 w 19"/>
                <a:gd name="T15" fmla="*/ 0 h 318"/>
                <a:gd name="T16" fmla="*/ 9 w 19"/>
                <a:gd name="T17" fmla="*/ 0 h 318"/>
                <a:gd name="T18" fmla="*/ 16 w 19"/>
                <a:gd name="T19" fmla="*/ 3 h 318"/>
                <a:gd name="T20" fmla="*/ 19 w 19"/>
                <a:gd name="T21" fmla="*/ 10 h 318"/>
                <a:gd name="T22" fmla="*/ 19 w 19"/>
                <a:gd name="T23" fmla="*/ 308 h 318"/>
                <a:gd name="T24" fmla="*/ 19 w 19"/>
                <a:gd name="T25" fmla="*/ 308 h 318"/>
                <a:gd name="T26" fmla="*/ 16 w 19"/>
                <a:gd name="T27" fmla="*/ 315 h 318"/>
                <a:gd name="T28" fmla="*/ 9 w 19"/>
                <a:gd name="T29" fmla="*/ 318 h 318"/>
                <a:gd name="T30" fmla="*/ 9 w 19"/>
                <a:gd name="T31" fmla="*/ 318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318">
                  <a:moveTo>
                    <a:pt x="9" y="318"/>
                  </a:moveTo>
                  <a:lnTo>
                    <a:pt x="9" y="318"/>
                  </a:lnTo>
                  <a:lnTo>
                    <a:pt x="0" y="315"/>
                  </a:lnTo>
                  <a:lnTo>
                    <a:pt x="0" y="308"/>
                  </a:lnTo>
                  <a:lnTo>
                    <a:pt x="0" y="10"/>
                  </a:lnTo>
                  <a:lnTo>
                    <a:pt x="0" y="10"/>
                  </a:lnTo>
                  <a:lnTo>
                    <a:pt x="0" y="3"/>
                  </a:lnTo>
                  <a:lnTo>
                    <a:pt x="9" y="0"/>
                  </a:lnTo>
                  <a:lnTo>
                    <a:pt x="9" y="0"/>
                  </a:lnTo>
                  <a:lnTo>
                    <a:pt x="16" y="3"/>
                  </a:lnTo>
                  <a:lnTo>
                    <a:pt x="19" y="10"/>
                  </a:lnTo>
                  <a:lnTo>
                    <a:pt x="19" y="308"/>
                  </a:lnTo>
                  <a:lnTo>
                    <a:pt x="19" y="308"/>
                  </a:lnTo>
                  <a:lnTo>
                    <a:pt x="16" y="315"/>
                  </a:lnTo>
                  <a:lnTo>
                    <a:pt x="9" y="318"/>
                  </a:lnTo>
                  <a:lnTo>
                    <a:pt x="9" y="3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34" name="Freeform 75"/>
            <p:cNvSpPr>
              <a:spLocks/>
            </p:cNvSpPr>
            <p:nvPr/>
          </p:nvSpPr>
          <p:spPr bwMode="auto">
            <a:xfrm>
              <a:off x="8110499" y="438245"/>
              <a:ext cx="36513" cy="577850"/>
            </a:xfrm>
            <a:custGeom>
              <a:avLst/>
              <a:gdLst>
                <a:gd name="T0" fmla="*/ 13 w 23"/>
                <a:gd name="T1" fmla="*/ 364 h 364"/>
                <a:gd name="T2" fmla="*/ 13 w 23"/>
                <a:gd name="T3" fmla="*/ 364 h 364"/>
                <a:gd name="T4" fmla="*/ 3 w 23"/>
                <a:gd name="T5" fmla="*/ 361 h 364"/>
                <a:gd name="T6" fmla="*/ 0 w 23"/>
                <a:gd name="T7" fmla="*/ 354 h 364"/>
                <a:gd name="T8" fmla="*/ 0 w 23"/>
                <a:gd name="T9" fmla="*/ 9 h 364"/>
                <a:gd name="T10" fmla="*/ 0 w 23"/>
                <a:gd name="T11" fmla="*/ 9 h 364"/>
                <a:gd name="T12" fmla="*/ 3 w 23"/>
                <a:gd name="T13" fmla="*/ 3 h 364"/>
                <a:gd name="T14" fmla="*/ 13 w 23"/>
                <a:gd name="T15" fmla="*/ 0 h 364"/>
                <a:gd name="T16" fmla="*/ 13 w 23"/>
                <a:gd name="T17" fmla="*/ 0 h 364"/>
                <a:gd name="T18" fmla="*/ 20 w 23"/>
                <a:gd name="T19" fmla="*/ 3 h 364"/>
                <a:gd name="T20" fmla="*/ 23 w 23"/>
                <a:gd name="T21" fmla="*/ 9 h 364"/>
                <a:gd name="T22" fmla="*/ 23 w 23"/>
                <a:gd name="T23" fmla="*/ 354 h 364"/>
                <a:gd name="T24" fmla="*/ 23 w 23"/>
                <a:gd name="T25" fmla="*/ 354 h 364"/>
                <a:gd name="T26" fmla="*/ 20 w 23"/>
                <a:gd name="T27" fmla="*/ 361 h 364"/>
                <a:gd name="T28" fmla="*/ 13 w 23"/>
                <a:gd name="T29" fmla="*/ 364 h 364"/>
                <a:gd name="T30" fmla="*/ 13 w 23"/>
                <a:gd name="T31" fmla="*/ 364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 h="364">
                  <a:moveTo>
                    <a:pt x="13" y="364"/>
                  </a:moveTo>
                  <a:lnTo>
                    <a:pt x="13" y="364"/>
                  </a:lnTo>
                  <a:lnTo>
                    <a:pt x="3" y="361"/>
                  </a:lnTo>
                  <a:lnTo>
                    <a:pt x="0" y="354"/>
                  </a:lnTo>
                  <a:lnTo>
                    <a:pt x="0" y="9"/>
                  </a:lnTo>
                  <a:lnTo>
                    <a:pt x="0" y="9"/>
                  </a:lnTo>
                  <a:lnTo>
                    <a:pt x="3" y="3"/>
                  </a:lnTo>
                  <a:lnTo>
                    <a:pt x="13" y="0"/>
                  </a:lnTo>
                  <a:lnTo>
                    <a:pt x="13" y="0"/>
                  </a:lnTo>
                  <a:lnTo>
                    <a:pt x="20" y="3"/>
                  </a:lnTo>
                  <a:lnTo>
                    <a:pt x="23" y="9"/>
                  </a:lnTo>
                  <a:lnTo>
                    <a:pt x="23" y="354"/>
                  </a:lnTo>
                  <a:lnTo>
                    <a:pt x="23" y="354"/>
                  </a:lnTo>
                  <a:lnTo>
                    <a:pt x="20" y="361"/>
                  </a:lnTo>
                  <a:lnTo>
                    <a:pt x="13" y="364"/>
                  </a:lnTo>
                  <a:lnTo>
                    <a:pt x="13" y="3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35" name="Freeform 76"/>
            <p:cNvSpPr>
              <a:spLocks/>
            </p:cNvSpPr>
            <p:nvPr/>
          </p:nvSpPr>
          <p:spPr bwMode="auto">
            <a:xfrm>
              <a:off x="8267661" y="368395"/>
              <a:ext cx="36513" cy="647700"/>
            </a:xfrm>
            <a:custGeom>
              <a:avLst/>
              <a:gdLst>
                <a:gd name="T0" fmla="*/ 13 w 23"/>
                <a:gd name="T1" fmla="*/ 408 h 408"/>
                <a:gd name="T2" fmla="*/ 13 w 23"/>
                <a:gd name="T3" fmla="*/ 408 h 408"/>
                <a:gd name="T4" fmla="*/ 3 w 23"/>
                <a:gd name="T5" fmla="*/ 405 h 408"/>
                <a:gd name="T6" fmla="*/ 0 w 23"/>
                <a:gd name="T7" fmla="*/ 398 h 408"/>
                <a:gd name="T8" fmla="*/ 0 w 23"/>
                <a:gd name="T9" fmla="*/ 10 h 408"/>
                <a:gd name="T10" fmla="*/ 0 w 23"/>
                <a:gd name="T11" fmla="*/ 10 h 408"/>
                <a:gd name="T12" fmla="*/ 3 w 23"/>
                <a:gd name="T13" fmla="*/ 4 h 408"/>
                <a:gd name="T14" fmla="*/ 13 w 23"/>
                <a:gd name="T15" fmla="*/ 0 h 408"/>
                <a:gd name="T16" fmla="*/ 13 w 23"/>
                <a:gd name="T17" fmla="*/ 0 h 408"/>
                <a:gd name="T18" fmla="*/ 20 w 23"/>
                <a:gd name="T19" fmla="*/ 4 h 408"/>
                <a:gd name="T20" fmla="*/ 23 w 23"/>
                <a:gd name="T21" fmla="*/ 10 h 408"/>
                <a:gd name="T22" fmla="*/ 23 w 23"/>
                <a:gd name="T23" fmla="*/ 398 h 408"/>
                <a:gd name="T24" fmla="*/ 23 w 23"/>
                <a:gd name="T25" fmla="*/ 398 h 408"/>
                <a:gd name="T26" fmla="*/ 20 w 23"/>
                <a:gd name="T27" fmla="*/ 405 h 408"/>
                <a:gd name="T28" fmla="*/ 13 w 23"/>
                <a:gd name="T29" fmla="*/ 408 h 408"/>
                <a:gd name="T30" fmla="*/ 13 w 23"/>
                <a:gd name="T31" fmla="*/ 408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 h="408">
                  <a:moveTo>
                    <a:pt x="13" y="408"/>
                  </a:moveTo>
                  <a:lnTo>
                    <a:pt x="13" y="408"/>
                  </a:lnTo>
                  <a:lnTo>
                    <a:pt x="3" y="405"/>
                  </a:lnTo>
                  <a:lnTo>
                    <a:pt x="0" y="398"/>
                  </a:lnTo>
                  <a:lnTo>
                    <a:pt x="0" y="10"/>
                  </a:lnTo>
                  <a:lnTo>
                    <a:pt x="0" y="10"/>
                  </a:lnTo>
                  <a:lnTo>
                    <a:pt x="3" y="4"/>
                  </a:lnTo>
                  <a:lnTo>
                    <a:pt x="13" y="0"/>
                  </a:lnTo>
                  <a:lnTo>
                    <a:pt x="13" y="0"/>
                  </a:lnTo>
                  <a:lnTo>
                    <a:pt x="20" y="4"/>
                  </a:lnTo>
                  <a:lnTo>
                    <a:pt x="23" y="10"/>
                  </a:lnTo>
                  <a:lnTo>
                    <a:pt x="23" y="398"/>
                  </a:lnTo>
                  <a:lnTo>
                    <a:pt x="23" y="398"/>
                  </a:lnTo>
                  <a:lnTo>
                    <a:pt x="20" y="405"/>
                  </a:lnTo>
                  <a:lnTo>
                    <a:pt x="13" y="408"/>
                  </a:lnTo>
                  <a:lnTo>
                    <a:pt x="13" y="4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36" name="Freeform 77"/>
            <p:cNvSpPr>
              <a:spLocks/>
            </p:cNvSpPr>
            <p:nvPr/>
          </p:nvSpPr>
          <p:spPr bwMode="auto">
            <a:xfrm>
              <a:off x="8426411" y="479520"/>
              <a:ext cx="36513" cy="536575"/>
            </a:xfrm>
            <a:custGeom>
              <a:avLst/>
              <a:gdLst>
                <a:gd name="T0" fmla="*/ 10 w 23"/>
                <a:gd name="T1" fmla="*/ 338 h 338"/>
                <a:gd name="T2" fmla="*/ 10 w 23"/>
                <a:gd name="T3" fmla="*/ 338 h 338"/>
                <a:gd name="T4" fmla="*/ 3 w 23"/>
                <a:gd name="T5" fmla="*/ 335 h 338"/>
                <a:gd name="T6" fmla="*/ 0 w 23"/>
                <a:gd name="T7" fmla="*/ 328 h 338"/>
                <a:gd name="T8" fmla="*/ 0 w 23"/>
                <a:gd name="T9" fmla="*/ 10 h 338"/>
                <a:gd name="T10" fmla="*/ 0 w 23"/>
                <a:gd name="T11" fmla="*/ 10 h 338"/>
                <a:gd name="T12" fmla="*/ 3 w 23"/>
                <a:gd name="T13" fmla="*/ 3 h 338"/>
                <a:gd name="T14" fmla="*/ 10 w 23"/>
                <a:gd name="T15" fmla="*/ 0 h 338"/>
                <a:gd name="T16" fmla="*/ 10 w 23"/>
                <a:gd name="T17" fmla="*/ 0 h 338"/>
                <a:gd name="T18" fmla="*/ 19 w 23"/>
                <a:gd name="T19" fmla="*/ 3 h 338"/>
                <a:gd name="T20" fmla="*/ 23 w 23"/>
                <a:gd name="T21" fmla="*/ 10 h 338"/>
                <a:gd name="T22" fmla="*/ 23 w 23"/>
                <a:gd name="T23" fmla="*/ 328 h 338"/>
                <a:gd name="T24" fmla="*/ 23 w 23"/>
                <a:gd name="T25" fmla="*/ 328 h 338"/>
                <a:gd name="T26" fmla="*/ 19 w 23"/>
                <a:gd name="T27" fmla="*/ 335 h 338"/>
                <a:gd name="T28" fmla="*/ 10 w 23"/>
                <a:gd name="T29" fmla="*/ 338 h 338"/>
                <a:gd name="T30" fmla="*/ 10 w 23"/>
                <a:gd name="T31" fmla="*/ 338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 h="338">
                  <a:moveTo>
                    <a:pt x="10" y="338"/>
                  </a:moveTo>
                  <a:lnTo>
                    <a:pt x="10" y="338"/>
                  </a:lnTo>
                  <a:lnTo>
                    <a:pt x="3" y="335"/>
                  </a:lnTo>
                  <a:lnTo>
                    <a:pt x="0" y="328"/>
                  </a:lnTo>
                  <a:lnTo>
                    <a:pt x="0" y="10"/>
                  </a:lnTo>
                  <a:lnTo>
                    <a:pt x="0" y="10"/>
                  </a:lnTo>
                  <a:lnTo>
                    <a:pt x="3" y="3"/>
                  </a:lnTo>
                  <a:lnTo>
                    <a:pt x="10" y="0"/>
                  </a:lnTo>
                  <a:lnTo>
                    <a:pt x="10" y="0"/>
                  </a:lnTo>
                  <a:lnTo>
                    <a:pt x="19" y="3"/>
                  </a:lnTo>
                  <a:lnTo>
                    <a:pt x="23" y="10"/>
                  </a:lnTo>
                  <a:lnTo>
                    <a:pt x="23" y="328"/>
                  </a:lnTo>
                  <a:lnTo>
                    <a:pt x="23" y="328"/>
                  </a:lnTo>
                  <a:lnTo>
                    <a:pt x="19" y="335"/>
                  </a:lnTo>
                  <a:lnTo>
                    <a:pt x="10" y="338"/>
                  </a:lnTo>
                  <a:lnTo>
                    <a:pt x="10" y="3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37" name="Freeform 78"/>
            <p:cNvSpPr>
              <a:spLocks/>
            </p:cNvSpPr>
            <p:nvPr/>
          </p:nvSpPr>
          <p:spPr bwMode="auto">
            <a:xfrm>
              <a:off x="8599449" y="527145"/>
              <a:ext cx="31750" cy="488950"/>
            </a:xfrm>
            <a:custGeom>
              <a:avLst/>
              <a:gdLst>
                <a:gd name="T0" fmla="*/ 10 w 20"/>
                <a:gd name="T1" fmla="*/ 308 h 308"/>
                <a:gd name="T2" fmla="*/ 10 w 20"/>
                <a:gd name="T3" fmla="*/ 308 h 308"/>
                <a:gd name="T4" fmla="*/ 3 w 20"/>
                <a:gd name="T5" fmla="*/ 305 h 308"/>
                <a:gd name="T6" fmla="*/ 0 w 20"/>
                <a:gd name="T7" fmla="*/ 298 h 308"/>
                <a:gd name="T8" fmla="*/ 0 w 20"/>
                <a:gd name="T9" fmla="*/ 13 h 308"/>
                <a:gd name="T10" fmla="*/ 0 w 20"/>
                <a:gd name="T11" fmla="*/ 13 h 308"/>
                <a:gd name="T12" fmla="*/ 3 w 20"/>
                <a:gd name="T13" fmla="*/ 3 h 308"/>
                <a:gd name="T14" fmla="*/ 10 w 20"/>
                <a:gd name="T15" fmla="*/ 0 h 308"/>
                <a:gd name="T16" fmla="*/ 10 w 20"/>
                <a:gd name="T17" fmla="*/ 0 h 308"/>
                <a:gd name="T18" fmla="*/ 17 w 20"/>
                <a:gd name="T19" fmla="*/ 3 h 308"/>
                <a:gd name="T20" fmla="*/ 20 w 20"/>
                <a:gd name="T21" fmla="*/ 13 h 308"/>
                <a:gd name="T22" fmla="*/ 20 w 20"/>
                <a:gd name="T23" fmla="*/ 298 h 308"/>
                <a:gd name="T24" fmla="*/ 20 w 20"/>
                <a:gd name="T25" fmla="*/ 298 h 308"/>
                <a:gd name="T26" fmla="*/ 17 w 20"/>
                <a:gd name="T27" fmla="*/ 305 h 308"/>
                <a:gd name="T28" fmla="*/ 10 w 20"/>
                <a:gd name="T29" fmla="*/ 308 h 308"/>
                <a:gd name="T30" fmla="*/ 10 w 20"/>
                <a:gd name="T31" fmla="*/ 30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308">
                  <a:moveTo>
                    <a:pt x="10" y="308"/>
                  </a:moveTo>
                  <a:lnTo>
                    <a:pt x="10" y="308"/>
                  </a:lnTo>
                  <a:lnTo>
                    <a:pt x="3" y="305"/>
                  </a:lnTo>
                  <a:lnTo>
                    <a:pt x="0" y="298"/>
                  </a:lnTo>
                  <a:lnTo>
                    <a:pt x="0" y="13"/>
                  </a:lnTo>
                  <a:lnTo>
                    <a:pt x="0" y="13"/>
                  </a:lnTo>
                  <a:lnTo>
                    <a:pt x="3" y="3"/>
                  </a:lnTo>
                  <a:lnTo>
                    <a:pt x="10" y="0"/>
                  </a:lnTo>
                  <a:lnTo>
                    <a:pt x="10" y="0"/>
                  </a:lnTo>
                  <a:lnTo>
                    <a:pt x="17" y="3"/>
                  </a:lnTo>
                  <a:lnTo>
                    <a:pt x="20" y="13"/>
                  </a:lnTo>
                  <a:lnTo>
                    <a:pt x="20" y="298"/>
                  </a:lnTo>
                  <a:lnTo>
                    <a:pt x="20" y="298"/>
                  </a:lnTo>
                  <a:lnTo>
                    <a:pt x="17" y="305"/>
                  </a:lnTo>
                  <a:lnTo>
                    <a:pt x="10" y="308"/>
                  </a:lnTo>
                  <a:lnTo>
                    <a:pt x="10"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38" name="Freeform 79"/>
            <p:cNvSpPr>
              <a:spLocks/>
            </p:cNvSpPr>
            <p:nvPr/>
          </p:nvSpPr>
          <p:spPr bwMode="auto">
            <a:xfrm>
              <a:off x="8899486" y="352520"/>
              <a:ext cx="31750" cy="663575"/>
            </a:xfrm>
            <a:custGeom>
              <a:avLst/>
              <a:gdLst>
                <a:gd name="T0" fmla="*/ 10 w 20"/>
                <a:gd name="T1" fmla="*/ 418 h 418"/>
                <a:gd name="T2" fmla="*/ 10 w 20"/>
                <a:gd name="T3" fmla="*/ 418 h 418"/>
                <a:gd name="T4" fmla="*/ 3 w 20"/>
                <a:gd name="T5" fmla="*/ 415 h 418"/>
                <a:gd name="T6" fmla="*/ 0 w 20"/>
                <a:gd name="T7" fmla="*/ 408 h 418"/>
                <a:gd name="T8" fmla="*/ 0 w 20"/>
                <a:gd name="T9" fmla="*/ 10 h 418"/>
                <a:gd name="T10" fmla="*/ 0 w 20"/>
                <a:gd name="T11" fmla="*/ 10 h 418"/>
                <a:gd name="T12" fmla="*/ 3 w 20"/>
                <a:gd name="T13" fmla="*/ 4 h 418"/>
                <a:gd name="T14" fmla="*/ 10 w 20"/>
                <a:gd name="T15" fmla="*/ 0 h 418"/>
                <a:gd name="T16" fmla="*/ 10 w 20"/>
                <a:gd name="T17" fmla="*/ 0 h 418"/>
                <a:gd name="T18" fmla="*/ 17 w 20"/>
                <a:gd name="T19" fmla="*/ 4 h 418"/>
                <a:gd name="T20" fmla="*/ 20 w 20"/>
                <a:gd name="T21" fmla="*/ 10 h 418"/>
                <a:gd name="T22" fmla="*/ 20 w 20"/>
                <a:gd name="T23" fmla="*/ 408 h 418"/>
                <a:gd name="T24" fmla="*/ 20 w 20"/>
                <a:gd name="T25" fmla="*/ 408 h 418"/>
                <a:gd name="T26" fmla="*/ 17 w 20"/>
                <a:gd name="T27" fmla="*/ 415 h 418"/>
                <a:gd name="T28" fmla="*/ 10 w 20"/>
                <a:gd name="T29" fmla="*/ 418 h 418"/>
                <a:gd name="T30" fmla="*/ 10 w 20"/>
                <a:gd name="T31" fmla="*/ 418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418">
                  <a:moveTo>
                    <a:pt x="10" y="418"/>
                  </a:moveTo>
                  <a:lnTo>
                    <a:pt x="10" y="418"/>
                  </a:lnTo>
                  <a:lnTo>
                    <a:pt x="3" y="415"/>
                  </a:lnTo>
                  <a:lnTo>
                    <a:pt x="0" y="408"/>
                  </a:lnTo>
                  <a:lnTo>
                    <a:pt x="0" y="10"/>
                  </a:lnTo>
                  <a:lnTo>
                    <a:pt x="0" y="10"/>
                  </a:lnTo>
                  <a:lnTo>
                    <a:pt x="3" y="4"/>
                  </a:lnTo>
                  <a:lnTo>
                    <a:pt x="10" y="0"/>
                  </a:lnTo>
                  <a:lnTo>
                    <a:pt x="10" y="0"/>
                  </a:lnTo>
                  <a:lnTo>
                    <a:pt x="17" y="4"/>
                  </a:lnTo>
                  <a:lnTo>
                    <a:pt x="20" y="10"/>
                  </a:lnTo>
                  <a:lnTo>
                    <a:pt x="20" y="408"/>
                  </a:lnTo>
                  <a:lnTo>
                    <a:pt x="20" y="408"/>
                  </a:lnTo>
                  <a:lnTo>
                    <a:pt x="17" y="415"/>
                  </a:lnTo>
                  <a:lnTo>
                    <a:pt x="10" y="418"/>
                  </a:lnTo>
                  <a:lnTo>
                    <a:pt x="10" y="4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39" name="Freeform 80"/>
            <p:cNvSpPr>
              <a:spLocks/>
            </p:cNvSpPr>
            <p:nvPr/>
          </p:nvSpPr>
          <p:spPr bwMode="auto">
            <a:xfrm>
              <a:off x="8740736" y="590645"/>
              <a:ext cx="31750" cy="425450"/>
            </a:xfrm>
            <a:custGeom>
              <a:avLst/>
              <a:gdLst>
                <a:gd name="T0" fmla="*/ 10 w 20"/>
                <a:gd name="T1" fmla="*/ 268 h 268"/>
                <a:gd name="T2" fmla="*/ 10 w 20"/>
                <a:gd name="T3" fmla="*/ 268 h 268"/>
                <a:gd name="T4" fmla="*/ 4 w 20"/>
                <a:gd name="T5" fmla="*/ 265 h 268"/>
                <a:gd name="T6" fmla="*/ 0 w 20"/>
                <a:gd name="T7" fmla="*/ 258 h 268"/>
                <a:gd name="T8" fmla="*/ 0 w 20"/>
                <a:gd name="T9" fmla="*/ 10 h 268"/>
                <a:gd name="T10" fmla="*/ 0 w 20"/>
                <a:gd name="T11" fmla="*/ 10 h 268"/>
                <a:gd name="T12" fmla="*/ 4 w 20"/>
                <a:gd name="T13" fmla="*/ 3 h 268"/>
                <a:gd name="T14" fmla="*/ 10 w 20"/>
                <a:gd name="T15" fmla="*/ 0 h 268"/>
                <a:gd name="T16" fmla="*/ 10 w 20"/>
                <a:gd name="T17" fmla="*/ 0 h 268"/>
                <a:gd name="T18" fmla="*/ 20 w 20"/>
                <a:gd name="T19" fmla="*/ 3 h 268"/>
                <a:gd name="T20" fmla="*/ 20 w 20"/>
                <a:gd name="T21" fmla="*/ 10 h 268"/>
                <a:gd name="T22" fmla="*/ 20 w 20"/>
                <a:gd name="T23" fmla="*/ 258 h 268"/>
                <a:gd name="T24" fmla="*/ 20 w 20"/>
                <a:gd name="T25" fmla="*/ 258 h 268"/>
                <a:gd name="T26" fmla="*/ 20 w 20"/>
                <a:gd name="T27" fmla="*/ 265 h 268"/>
                <a:gd name="T28" fmla="*/ 10 w 20"/>
                <a:gd name="T29" fmla="*/ 268 h 268"/>
                <a:gd name="T30" fmla="*/ 10 w 20"/>
                <a:gd name="T31" fmla="*/ 268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268">
                  <a:moveTo>
                    <a:pt x="10" y="268"/>
                  </a:moveTo>
                  <a:lnTo>
                    <a:pt x="10" y="268"/>
                  </a:lnTo>
                  <a:lnTo>
                    <a:pt x="4" y="265"/>
                  </a:lnTo>
                  <a:lnTo>
                    <a:pt x="0" y="258"/>
                  </a:lnTo>
                  <a:lnTo>
                    <a:pt x="0" y="10"/>
                  </a:lnTo>
                  <a:lnTo>
                    <a:pt x="0" y="10"/>
                  </a:lnTo>
                  <a:lnTo>
                    <a:pt x="4" y="3"/>
                  </a:lnTo>
                  <a:lnTo>
                    <a:pt x="10" y="0"/>
                  </a:lnTo>
                  <a:lnTo>
                    <a:pt x="10" y="0"/>
                  </a:lnTo>
                  <a:lnTo>
                    <a:pt x="20" y="3"/>
                  </a:lnTo>
                  <a:lnTo>
                    <a:pt x="20" y="10"/>
                  </a:lnTo>
                  <a:lnTo>
                    <a:pt x="20" y="258"/>
                  </a:lnTo>
                  <a:lnTo>
                    <a:pt x="20" y="258"/>
                  </a:lnTo>
                  <a:lnTo>
                    <a:pt x="20" y="265"/>
                  </a:lnTo>
                  <a:lnTo>
                    <a:pt x="10" y="268"/>
                  </a:lnTo>
                  <a:lnTo>
                    <a:pt x="10" y="2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40" name="Freeform 81"/>
            <p:cNvSpPr>
              <a:spLocks/>
            </p:cNvSpPr>
            <p:nvPr/>
          </p:nvSpPr>
          <p:spPr bwMode="auto">
            <a:xfrm>
              <a:off x="9056649" y="252507"/>
              <a:ext cx="31750" cy="763588"/>
            </a:xfrm>
            <a:custGeom>
              <a:avLst/>
              <a:gdLst>
                <a:gd name="T0" fmla="*/ 10 w 20"/>
                <a:gd name="T1" fmla="*/ 481 h 481"/>
                <a:gd name="T2" fmla="*/ 10 w 20"/>
                <a:gd name="T3" fmla="*/ 481 h 481"/>
                <a:gd name="T4" fmla="*/ 4 w 20"/>
                <a:gd name="T5" fmla="*/ 478 h 481"/>
                <a:gd name="T6" fmla="*/ 0 w 20"/>
                <a:gd name="T7" fmla="*/ 471 h 481"/>
                <a:gd name="T8" fmla="*/ 0 w 20"/>
                <a:gd name="T9" fmla="*/ 10 h 481"/>
                <a:gd name="T10" fmla="*/ 0 w 20"/>
                <a:gd name="T11" fmla="*/ 10 h 481"/>
                <a:gd name="T12" fmla="*/ 4 w 20"/>
                <a:gd name="T13" fmla="*/ 0 h 481"/>
                <a:gd name="T14" fmla="*/ 10 w 20"/>
                <a:gd name="T15" fmla="*/ 0 h 481"/>
                <a:gd name="T16" fmla="*/ 10 w 20"/>
                <a:gd name="T17" fmla="*/ 0 h 481"/>
                <a:gd name="T18" fmla="*/ 17 w 20"/>
                <a:gd name="T19" fmla="*/ 0 h 481"/>
                <a:gd name="T20" fmla="*/ 20 w 20"/>
                <a:gd name="T21" fmla="*/ 10 h 481"/>
                <a:gd name="T22" fmla="*/ 20 w 20"/>
                <a:gd name="T23" fmla="*/ 471 h 481"/>
                <a:gd name="T24" fmla="*/ 20 w 20"/>
                <a:gd name="T25" fmla="*/ 471 h 481"/>
                <a:gd name="T26" fmla="*/ 17 w 20"/>
                <a:gd name="T27" fmla="*/ 478 h 481"/>
                <a:gd name="T28" fmla="*/ 10 w 20"/>
                <a:gd name="T29" fmla="*/ 481 h 481"/>
                <a:gd name="T30" fmla="*/ 10 w 20"/>
                <a:gd name="T31" fmla="*/ 481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481">
                  <a:moveTo>
                    <a:pt x="10" y="481"/>
                  </a:moveTo>
                  <a:lnTo>
                    <a:pt x="10" y="481"/>
                  </a:lnTo>
                  <a:lnTo>
                    <a:pt x="4" y="478"/>
                  </a:lnTo>
                  <a:lnTo>
                    <a:pt x="0" y="471"/>
                  </a:lnTo>
                  <a:lnTo>
                    <a:pt x="0" y="10"/>
                  </a:lnTo>
                  <a:lnTo>
                    <a:pt x="0" y="10"/>
                  </a:lnTo>
                  <a:lnTo>
                    <a:pt x="4" y="0"/>
                  </a:lnTo>
                  <a:lnTo>
                    <a:pt x="10" y="0"/>
                  </a:lnTo>
                  <a:lnTo>
                    <a:pt x="10" y="0"/>
                  </a:lnTo>
                  <a:lnTo>
                    <a:pt x="17" y="0"/>
                  </a:lnTo>
                  <a:lnTo>
                    <a:pt x="20" y="10"/>
                  </a:lnTo>
                  <a:lnTo>
                    <a:pt x="20" y="471"/>
                  </a:lnTo>
                  <a:lnTo>
                    <a:pt x="20" y="471"/>
                  </a:lnTo>
                  <a:lnTo>
                    <a:pt x="17" y="478"/>
                  </a:lnTo>
                  <a:lnTo>
                    <a:pt x="10" y="481"/>
                  </a:lnTo>
                  <a:lnTo>
                    <a:pt x="10" y="4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42" name="Freeform 83"/>
            <p:cNvSpPr>
              <a:spLocks/>
            </p:cNvSpPr>
            <p:nvPr/>
          </p:nvSpPr>
          <p:spPr bwMode="auto">
            <a:xfrm>
              <a:off x="8267661" y="195357"/>
              <a:ext cx="352425" cy="179388"/>
            </a:xfrm>
            <a:custGeom>
              <a:avLst/>
              <a:gdLst>
                <a:gd name="T0" fmla="*/ 212 w 222"/>
                <a:gd name="T1" fmla="*/ 113 h 113"/>
                <a:gd name="T2" fmla="*/ 212 w 222"/>
                <a:gd name="T3" fmla="*/ 113 h 113"/>
                <a:gd name="T4" fmla="*/ 209 w 222"/>
                <a:gd name="T5" fmla="*/ 113 h 113"/>
                <a:gd name="T6" fmla="*/ 7 w 222"/>
                <a:gd name="T7" fmla="*/ 20 h 113"/>
                <a:gd name="T8" fmla="*/ 7 w 222"/>
                <a:gd name="T9" fmla="*/ 20 h 113"/>
                <a:gd name="T10" fmla="*/ 0 w 222"/>
                <a:gd name="T11" fmla="*/ 13 h 113"/>
                <a:gd name="T12" fmla="*/ 0 w 222"/>
                <a:gd name="T13" fmla="*/ 7 h 113"/>
                <a:gd name="T14" fmla="*/ 0 w 222"/>
                <a:gd name="T15" fmla="*/ 7 h 113"/>
                <a:gd name="T16" fmla="*/ 7 w 222"/>
                <a:gd name="T17" fmla="*/ 0 h 113"/>
                <a:gd name="T18" fmla="*/ 13 w 222"/>
                <a:gd name="T19" fmla="*/ 0 h 113"/>
                <a:gd name="T20" fmla="*/ 216 w 222"/>
                <a:gd name="T21" fmla="*/ 93 h 113"/>
                <a:gd name="T22" fmla="*/ 216 w 222"/>
                <a:gd name="T23" fmla="*/ 93 h 113"/>
                <a:gd name="T24" fmla="*/ 222 w 222"/>
                <a:gd name="T25" fmla="*/ 99 h 113"/>
                <a:gd name="T26" fmla="*/ 222 w 222"/>
                <a:gd name="T27" fmla="*/ 109 h 113"/>
                <a:gd name="T28" fmla="*/ 222 w 222"/>
                <a:gd name="T29" fmla="*/ 109 h 113"/>
                <a:gd name="T30" fmla="*/ 219 w 222"/>
                <a:gd name="T31" fmla="*/ 113 h 113"/>
                <a:gd name="T32" fmla="*/ 212 w 222"/>
                <a:gd name="T33" fmla="*/ 113 h 113"/>
                <a:gd name="T34" fmla="*/ 212 w 222"/>
                <a:gd name="T3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2" h="113">
                  <a:moveTo>
                    <a:pt x="212" y="113"/>
                  </a:moveTo>
                  <a:lnTo>
                    <a:pt x="212" y="113"/>
                  </a:lnTo>
                  <a:lnTo>
                    <a:pt x="209" y="113"/>
                  </a:lnTo>
                  <a:lnTo>
                    <a:pt x="7" y="20"/>
                  </a:lnTo>
                  <a:lnTo>
                    <a:pt x="7" y="20"/>
                  </a:lnTo>
                  <a:lnTo>
                    <a:pt x="0" y="13"/>
                  </a:lnTo>
                  <a:lnTo>
                    <a:pt x="0" y="7"/>
                  </a:lnTo>
                  <a:lnTo>
                    <a:pt x="0" y="7"/>
                  </a:lnTo>
                  <a:lnTo>
                    <a:pt x="7" y="0"/>
                  </a:lnTo>
                  <a:lnTo>
                    <a:pt x="13" y="0"/>
                  </a:lnTo>
                  <a:lnTo>
                    <a:pt x="216" y="93"/>
                  </a:lnTo>
                  <a:lnTo>
                    <a:pt x="216" y="93"/>
                  </a:lnTo>
                  <a:lnTo>
                    <a:pt x="222" y="99"/>
                  </a:lnTo>
                  <a:lnTo>
                    <a:pt x="222" y="109"/>
                  </a:lnTo>
                  <a:lnTo>
                    <a:pt x="222" y="109"/>
                  </a:lnTo>
                  <a:lnTo>
                    <a:pt x="219" y="113"/>
                  </a:lnTo>
                  <a:lnTo>
                    <a:pt x="212" y="113"/>
                  </a:lnTo>
                  <a:lnTo>
                    <a:pt x="212"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43" name="Freeform 84"/>
            <p:cNvSpPr>
              <a:spLocks/>
            </p:cNvSpPr>
            <p:nvPr/>
          </p:nvSpPr>
          <p:spPr bwMode="auto">
            <a:xfrm>
              <a:off x="7726324" y="211232"/>
              <a:ext cx="457200" cy="352425"/>
            </a:xfrm>
            <a:custGeom>
              <a:avLst/>
              <a:gdLst>
                <a:gd name="T0" fmla="*/ 10 w 288"/>
                <a:gd name="T1" fmla="*/ 222 h 222"/>
                <a:gd name="T2" fmla="*/ 10 w 288"/>
                <a:gd name="T3" fmla="*/ 222 h 222"/>
                <a:gd name="T4" fmla="*/ 6 w 288"/>
                <a:gd name="T5" fmla="*/ 219 h 222"/>
                <a:gd name="T6" fmla="*/ 3 w 288"/>
                <a:gd name="T7" fmla="*/ 219 h 222"/>
                <a:gd name="T8" fmla="*/ 3 w 288"/>
                <a:gd name="T9" fmla="*/ 219 h 222"/>
                <a:gd name="T10" fmla="*/ 0 w 288"/>
                <a:gd name="T11" fmla="*/ 209 h 222"/>
                <a:gd name="T12" fmla="*/ 3 w 288"/>
                <a:gd name="T13" fmla="*/ 202 h 222"/>
                <a:gd name="T14" fmla="*/ 271 w 288"/>
                <a:gd name="T15" fmla="*/ 0 h 222"/>
                <a:gd name="T16" fmla="*/ 271 w 288"/>
                <a:gd name="T17" fmla="*/ 0 h 222"/>
                <a:gd name="T18" fmla="*/ 278 w 288"/>
                <a:gd name="T19" fmla="*/ 0 h 222"/>
                <a:gd name="T20" fmla="*/ 285 w 288"/>
                <a:gd name="T21" fmla="*/ 3 h 222"/>
                <a:gd name="T22" fmla="*/ 285 w 288"/>
                <a:gd name="T23" fmla="*/ 3 h 222"/>
                <a:gd name="T24" fmla="*/ 288 w 288"/>
                <a:gd name="T25" fmla="*/ 10 h 222"/>
                <a:gd name="T26" fmla="*/ 285 w 288"/>
                <a:gd name="T27" fmla="*/ 16 h 222"/>
                <a:gd name="T28" fmla="*/ 16 w 288"/>
                <a:gd name="T29" fmla="*/ 219 h 222"/>
                <a:gd name="T30" fmla="*/ 16 w 288"/>
                <a:gd name="T31" fmla="*/ 219 h 222"/>
                <a:gd name="T32" fmla="*/ 10 w 288"/>
                <a:gd name="T33" fmla="*/ 222 h 222"/>
                <a:gd name="T34" fmla="*/ 10 w 288"/>
                <a:gd name="T35" fmla="*/ 22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22">
                  <a:moveTo>
                    <a:pt x="10" y="222"/>
                  </a:moveTo>
                  <a:lnTo>
                    <a:pt x="10" y="222"/>
                  </a:lnTo>
                  <a:lnTo>
                    <a:pt x="6" y="219"/>
                  </a:lnTo>
                  <a:lnTo>
                    <a:pt x="3" y="219"/>
                  </a:lnTo>
                  <a:lnTo>
                    <a:pt x="3" y="219"/>
                  </a:lnTo>
                  <a:lnTo>
                    <a:pt x="0" y="209"/>
                  </a:lnTo>
                  <a:lnTo>
                    <a:pt x="3" y="202"/>
                  </a:lnTo>
                  <a:lnTo>
                    <a:pt x="271" y="0"/>
                  </a:lnTo>
                  <a:lnTo>
                    <a:pt x="271" y="0"/>
                  </a:lnTo>
                  <a:lnTo>
                    <a:pt x="278" y="0"/>
                  </a:lnTo>
                  <a:lnTo>
                    <a:pt x="285" y="3"/>
                  </a:lnTo>
                  <a:lnTo>
                    <a:pt x="285" y="3"/>
                  </a:lnTo>
                  <a:lnTo>
                    <a:pt x="288" y="10"/>
                  </a:lnTo>
                  <a:lnTo>
                    <a:pt x="285" y="16"/>
                  </a:lnTo>
                  <a:lnTo>
                    <a:pt x="16" y="219"/>
                  </a:lnTo>
                  <a:lnTo>
                    <a:pt x="16" y="219"/>
                  </a:lnTo>
                  <a:lnTo>
                    <a:pt x="10" y="222"/>
                  </a:lnTo>
                  <a:lnTo>
                    <a:pt x="10"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45" name="Freeform 86"/>
            <p:cNvSpPr>
              <a:spLocks noEditPoints="1"/>
            </p:cNvSpPr>
            <p:nvPr/>
          </p:nvSpPr>
          <p:spPr bwMode="auto">
            <a:xfrm>
              <a:off x="8131136" y="90582"/>
              <a:ext cx="179388" cy="173038"/>
            </a:xfrm>
            <a:custGeom>
              <a:avLst/>
              <a:gdLst>
                <a:gd name="T0" fmla="*/ 56 w 113"/>
                <a:gd name="T1" fmla="*/ 109 h 109"/>
                <a:gd name="T2" fmla="*/ 56 w 113"/>
                <a:gd name="T3" fmla="*/ 109 h 109"/>
                <a:gd name="T4" fmla="*/ 46 w 113"/>
                <a:gd name="T5" fmla="*/ 109 h 109"/>
                <a:gd name="T6" fmla="*/ 33 w 113"/>
                <a:gd name="T7" fmla="*/ 106 h 109"/>
                <a:gd name="T8" fmla="*/ 26 w 113"/>
                <a:gd name="T9" fmla="*/ 102 h 109"/>
                <a:gd name="T10" fmla="*/ 16 w 113"/>
                <a:gd name="T11" fmla="*/ 96 h 109"/>
                <a:gd name="T12" fmla="*/ 10 w 113"/>
                <a:gd name="T13" fmla="*/ 86 h 109"/>
                <a:gd name="T14" fmla="*/ 7 w 113"/>
                <a:gd name="T15" fmla="*/ 76 h 109"/>
                <a:gd name="T16" fmla="*/ 3 w 113"/>
                <a:gd name="T17" fmla="*/ 66 h 109"/>
                <a:gd name="T18" fmla="*/ 0 w 113"/>
                <a:gd name="T19" fmla="*/ 56 h 109"/>
                <a:gd name="T20" fmla="*/ 0 w 113"/>
                <a:gd name="T21" fmla="*/ 56 h 109"/>
                <a:gd name="T22" fmla="*/ 3 w 113"/>
                <a:gd name="T23" fmla="*/ 43 h 109"/>
                <a:gd name="T24" fmla="*/ 7 w 113"/>
                <a:gd name="T25" fmla="*/ 33 h 109"/>
                <a:gd name="T26" fmla="*/ 10 w 113"/>
                <a:gd name="T27" fmla="*/ 26 h 109"/>
                <a:gd name="T28" fmla="*/ 16 w 113"/>
                <a:gd name="T29" fmla="*/ 16 h 109"/>
                <a:gd name="T30" fmla="*/ 26 w 113"/>
                <a:gd name="T31" fmla="*/ 10 h 109"/>
                <a:gd name="T32" fmla="*/ 33 w 113"/>
                <a:gd name="T33" fmla="*/ 6 h 109"/>
                <a:gd name="T34" fmla="*/ 46 w 113"/>
                <a:gd name="T35" fmla="*/ 3 h 109"/>
                <a:gd name="T36" fmla="*/ 56 w 113"/>
                <a:gd name="T37" fmla="*/ 0 h 109"/>
                <a:gd name="T38" fmla="*/ 56 w 113"/>
                <a:gd name="T39" fmla="*/ 0 h 109"/>
                <a:gd name="T40" fmla="*/ 66 w 113"/>
                <a:gd name="T41" fmla="*/ 3 h 109"/>
                <a:gd name="T42" fmla="*/ 76 w 113"/>
                <a:gd name="T43" fmla="*/ 6 h 109"/>
                <a:gd name="T44" fmla="*/ 86 w 113"/>
                <a:gd name="T45" fmla="*/ 10 h 109"/>
                <a:gd name="T46" fmla="*/ 96 w 113"/>
                <a:gd name="T47" fmla="*/ 16 h 109"/>
                <a:gd name="T48" fmla="*/ 103 w 113"/>
                <a:gd name="T49" fmla="*/ 26 h 109"/>
                <a:gd name="T50" fmla="*/ 106 w 113"/>
                <a:gd name="T51" fmla="*/ 33 h 109"/>
                <a:gd name="T52" fmla="*/ 109 w 113"/>
                <a:gd name="T53" fmla="*/ 43 h 109"/>
                <a:gd name="T54" fmla="*/ 113 w 113"/>
                <a:gd name="T55" fmla="*/ 56 h 109"/>
                <a:gd name="T56" fmla="*/ 113 w 113"/>
                <a:gd name="T57" fmla="*/ 56 h 109"/>
                <a:gd name="T58" fmla="*/ 109 w 113"/>
                <a:gd name="T59" fmla="*/ 66 h 109"/>
                <a:gd name="T60" fmla="*/ 106 w 113"/>
                <a:gd name="T61" fmla="*/ 76 h 109"/>
                <a:gd name="T62" fmla="*/ 103 w 113"/>
                <a:gd name="T63" fmla="*/ 86 h 109"/>
                <a:gd name="T64" fmla="*/ 96 w 113"/>
                <a:gd name="T65" fmla="*/ 96 h 109"/>
                <a:gd name="T66" fmla="*/ 86 w 113"/>
                <a:gd name="T67" fmla="*/ 102 h 109"/>
                <a:gd name="T68" fmla="*/ 76 w 113"/>
                <a:gd name="T69" fmla="*/ 106 h 109"/>
                <a:gd name="T70" fmla="*/ 66 w 113"/>
                <a:gd name="T71" fmla="*/ 109 h 109"/>
                <a:gd name="T72" fmla="*/ 56 w 113"/>
                <a:gd name="T73" fmla="*/ 109 h 109"/>
                <a:gd name="T74" fmla="*/ 56 w 113"/>
                <a:gd name="T75" fmla="*/ 109 h 109"/>
                <a:gd name="T76" fmla="*/ 56 w 113"/>
                <a:gd name="T77" fmla="*/ 20 h 109"/>
                <a:gd name="T78" fmla="*/ 56 w 113"/>
                <a:gd name="T79" fmla="*/ 20 h 109"/>
                <a:gd name="T80" fmla="*/ 43 w 113"/>
                <a:gd name="T81" fmla="*/ 23 h 109"/>
                <a:gd name="T82" fmla="*/ 33 w 113"/>
                <a:gd name="T83" fmla="*/ 29 h 109"/>
                <a:gd name="T84" fmla="*/ 23 w 113"/>
                <a:gd name="T85" fmla="*/ 43 h 109"/>
                <a:gd name="T86" fmla="*/ 23 w 113"/>
                <a:gd name="T87" fmla="*/ 56 h 109"/>
                <a:gd name="T88" fmla="*/ 23 w 113"/>
                <a:gd name="T89" fmla="*/ 56 h 109"/>
                <a:gd name="T90" fmla="*/ 23 w 113"/>
                <a:gd name="T91" fmla="*/ 69 h 109"/>
                <a:gd name="T92" fmla="*/ 33 w 113"/>
                <a:gd name="T93" fmla="*/ 79 h 109"/>
                <a:gd name="T94" fmla="*/ 43 w 113"/>
                <a:gd name="T95" fmla="*/ 86 h 109"/>
                <a:gd name="T96" fmla="*/ 56 w 113"/>
                <a:gd name="T97" fmla="*/ 89 h 109"/>
                <a:gd name="T98" fmla="*/ 56 w 113"/>
                <a:gd name="T99" fmla="*/ 89 h 109"/>
                <a:gd name="T100" fmla="*/ 70 w 113"/>
                <a:gd name="T101" fmla="*/ 86 h 109"/>
                <a:gd name="T102" fmla="*/ 79 w 113"/>
                <a:gd name="T103" fmla="*/ 79 h 109"/>
                <a:gd name="T104" fmla="*/ 86 w 113"/>
                <a:gd name="T105" fmla="*/ 69 h 109"/>
                <a:gd name="T106" fmla="*/ 89 w 113"/>
                <a:gd name="T107" fmla="*/ 56 h 109"/>
                <a:gd name="T108" fmla="*/ 89 w 113"/>
                <a:gd name="T109" fmla="*/ 56 h 109"/>
                <a:gd name="T110" fmla="*/ 86 w 113"/>
                <a:gd name="T111" fmla="*/ 43 h 109"/>
                <a:gd name="T112" fmla="*/ 79 w 113"/>
                <a:gd name="T113" fmla="*/ 29 h 109"/>
                <a:gd name="T114" fmla="*/ 70 w 113"/>
                <a:gd name="T115" fmla="*/ 23 h 109"/>
                <a:gd name="T116" fmla="*/ 56 w 113"/>
                <a:gd name="T117" fmla="*/ 20 h 109"/>
                <a:gd name="T118" fmla="*/ 56 w 113"/>
                <a:gd name="T119" fmla="*/ 2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3" h="109">
                  <a:moveTo>
                    <a:pt x="56" y="109"/>
                  </a:moveTo>
                  <a:lnTo>
                    <a:pt x="56" y="109"/>
                  </a:lnTo>
                  <a:lnTo>
                    <a:pt x="46" y="109"/>
                  </a:lnTo>
                  <a:lnTo>
                    <a:pt x="33" y="106"/>
                  </a:lnTo>
                  <a:lnTo>
                    <a:pt x="26" y="102"/>
                  </a:lnTo>
                  <a:lnTo>
                    <a:pt x="16" y="96"/>
                  </a:lnTo>
                  <a:lnTo>
                    <a:pt x="10" y="86"/>
                  </a:lnTo>
                  <a:lnTo>
                    <a:pt x="7" y="76"/>
                  </a:lnTo>
                  <a:lnTo>
                    <a:pt x="3" y="66"/>
                  </a:lnTo>
                  <a:lnTo>
                    <a:pt x="0" y="56"/>
                  </a:lnTo>
                  <a:lnTo>
                    <a:pt x="0" y="56"/>
                  </a:lnTo>
                  <a:lnTo>
                    <a:pt x="3" y="43"/>
                  </a:lnTo>
                  <a:lnTo>
                    <a:pt x="7" y="33"/>
                  </a:lnTo>
                  <a:lnTo>
                    <a:pt x="10" y="26"/>
                  </a:lnTo>
                  <a:lnTo>
                    <a:pt x="16" y="16"/>
                  </a:lnTo>
                  <a:lnTo>
                    <a:pt x="26" y="10"/>
                  </a:lnTo>
                  <a:lnTo>
                    <a:pt x="33" y="6"/>
                  </a:lnTo>
                  <a:lnTo>
                    <a:pt x="46" y="3"/>
                  </a:lnTo>
                  <a:lnTo>
                    <a:pt x="56" y="0"/>
                  </a:lnTo>
                  <a:lnTo>
                    <a:pt x="56" y="0"/>
                  </a:lnTo>
                  <a:lnTo>
                    <a:pt x="66" y="3"/>
                  </a:lnTo>
                  <a:lnTo>
                    <a:pt x="76" y="6"/>
                  </a:lnTo>
                  <a:lnTo>
                    <a:pt x="86" y="10"/>
                  </a:lnTo>
                  <a:lnTo>
                    <a:pt x="96" y="16"/>
                  </a:lnTo>
                  <a:lnTo>
                    <a:pt x="103" y="26"/>
                  </a:lnTo>
                  <a:lnTo>
                    <a:pt x="106" y="33"/>
                  </a:lnTo>
                  <a:lnTo>
                    <a:pt x="109" y="43"/>
                  </a:lnTo>
                  <a:lnTo>
                    <a:pt x="113" y="56"/>
                  </a:lnTo>
                  <a:lnTo>
                    <a:pt x="113" y="56"/>
                  </a:lnTo>
                  <a:lnTo>
                    <a:pt x="109" y="66"/>
                  </a:lnTo>
                  <a:lnTo>
                    <a:pt x="106" y="76"/>
                  </a:lnTo>
                  <a:lnTo>
                    <a:pt x="103" y="86"/>
                  </a:lnTo>
                  <a:lnTo>
                    <a:pt x="96" y="96"/>
                  </a:lnTo>
                  <a:lnTo>
                    <a:pt x="86" y="102"/>
                  </a:lnTo>
                  <a:lnTo>
                    <a:pt x="76" y="106"/>
                  </a:lnTo>
                  <a:lnTo>
                    <a:pt x="66" y="109"/>
                  </a:lnTo>
                  <a:lnTo>
                    <a:pt x="56" y="109"/>
                  </a:lnTo>
                  <a:lnTo>
                    <a:pt x="56" y="109"/>
                  </a:lnTo>
                  <a:close/>
                  <a:moveTo>
                    <a:pt x="56" y="20"/>
                  </a:moveTo>
                  <a:lnTo>
                    <a:pt x="56" y="20"/>
                  </a:lnTo>
                  <a:lnTo>
                    <a:pt x="43" y="23"/>
                  </a:lnTo>
                  <a:lnTo>
                    <a:pt x="33" y="29"/>
                  </a:lnTo>
                  <a:lnTo>
                    <a:pt x="23" y="43"/>
                  </a:lnTo>
                  <a:lnTo>
                    <a:pt x="23" y="56"/>
                  </a:lnTo>
                  <a:lnTo>
                    <a:pt x="23" y="56"/>
                  </a:lnTo>
                  <a:lnTo>
                    <a:pt x="23" y="69"/>
                  </a:lnTo>
                  <a:lnTo>
                    <a:pt x="33" y="79"/>
                  </a:lnTo>
                  <a:lnTo>
                    <a:pt x="43" y="86"/>
                  </a:lnTo>
                  <a:lnTo>
                    <a:pt x="56" y="89"/>
                  </a:lnTo>
                  <a:lnTo>
                    <a:pt x="56" y="89"/>
                  </a:lnTo>
                  <a:lnTo>
                    <a:pt x="70" y="86"/>
                  </a:lnTo>
                  <a:lnTo>
                    <a:pt x="79" y="79"/>
                  </a:lnTo>
                  <a:lnTo>
                    <a:pt x="86" y="69"/>
                  </a:lnTo>
                  <a:lnTo>
                    <a:pt x="89" y="56"/>
                  </a:lnTo>
                  <a:lnTo>
                    <a:pt x="89" y="56"/>
                  </a:lnTo>
                  <a:lnTo>
                    <a:pt x="86" y="43"/>
                  </a:lnTo>
                  <a:lnTo>
                    <a:pt x="79" y="29"/>
                  </a:lnTo>
                  <a:lnTo>
                    <a:pt x="70" y="23"/>
                  </a:lnTo>
                  <a:lnTo>
                    <a:pt x="56" y="20"/>
                  </a:lnTo>
                  <a:lnTo>
                    <a:pt x="56"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46" name="Freeform 87"/>
            <p:cNvSpPr>
              <a:spLocks noEditPoints="1"/>
            </p:cNvSpPr>
            <p:nvPr/>
          </p:nvSpPr>
          <p:spPr bwMode="auto">
            <a:xfrm>
              <a:off x="8583574" y="300132"/>
              <a:ext cx="179388" cy="174625"/>
            </a:xfrm>
            <a:custGeom>
              <a:avLst/>
              <a:gdLst>
                <a:gd name="T0" fmla="*/ 56 w 113"/>
                <a:gd name="T1" fmla="*/ 110 h 110"/>
                <a:gd name="T2" fmla="*/ 56 w 113"/>
                <a:gd name="T3" fmla="*/ 110 h 110"/>
                <a:gd name="T4" fmla="*/ 46 w 113"/>
                <a:gd name="T5" fmla="*/ 110 h 110"/>
                <a:gd name="T6" fmla="*/ 33 w 113"/>
                <a:gd name="T7" fmla="*/ 106 h 110"/>
                <a:gd name="T8" fmla="*/ 27 w 113"/>
                <a:gd name="T9" fmla="*/ 103 h 110"/>
                <a:gd name="T10" fmla="*/ 17 w 113"/>
                <a:gd name="T11" fmla="*/ 96 h 110"/>
                <a:gd name="T12" fmla="*/ 10 w 113"/>
                <a:gd name="T13" fmla="*/ 87 h 110"/>
                <a:gd name="T14" fmla="*/ 7 w 113"/>
                <a:gd name="T15" fmla="*/ 77 h 110"/>
                <a:gd name="T16" fmla="*/ 3 w 113"/>
                <a:gd name="T17" fmla="*/ 67 h 110"/>
                <a:gd name="T18" fmla="*/ 0 w 113"/>
                <a:gd name="T19" fmla="*/ 57 h 110"/>
                <a:gd name="T20" fmla="*/ 0 w 113"/>
                <a:gd name="T21" fmla="*/ 57 h 110"/>
                <a:gd name="T22" fmla="*/ 3 w 113"/>
                <a:gd name="T23" fmla="*/ 47 h 110"/>
                <a:gd name="T24" fmla="*/ 7 w 113"/>
                <a:gd name="T25" fmla="*/ 33 h 110"/>
                <a:gd name="T26" fmla="*/ 10 w 113"/>
                <a:gd name="T27" fmla="*/ 27 h 110"/>
                <a:gd name="T28" fmla="*/ 17 w 113"/>
                <a:gd name="T29" fmla="*/ 17 h 110"/>
                <a:gd name="T30" fmla="*/ 27 w 113"/>
                <a:gd name="T31" fmla="*/ 10 h 110"/>
                <a:gd name="T32" fmla="*/ 33 w 113"/>
                <a:gd name="T33" fmla="*/ 7 h 110"/>
                <a:gd name="T34" fmla="*/ 46 w 113"/>
                <a:gd name="T35" fmla="*/ 4 h 110"/>
                <a:gd name="T36" fmla="*/ 56 w 113"/>
                <a:gd name="T37" fmla="*/ 0 h 110"/>
                <a:gd name="T38" fmla="*/ 56 w 113"/>
                <a:gd name="T39" fmla="*/ 0 h 110"/>
                <a:gd name="T40" fmla="*/ 66 w 113"/>
                <a:gd name="T41" fmla="*/ 4 h 110"/>
                <a:gd name="T42" fmla="*/ 76 w 113"/>
                <a:gd name="T43" fmla="*/ 7 h 110"/>
                <a:gd name="T44" fmla="*/ 86 w 113"/>
                <a:gd name="T45" fmla="*/ 10 h 110"/>
                <a:gd name="T46" fmla="*/ 96 w 113"/>
                <a:gd name="T47" fmla="*/ 17 h 110"/>
                <a:gd name="T48" fmla="*/ 103 w 113"/>
                <a:gd name="T49" fmla="*/ 27 h 110"/>
                <a:gd name="T50" fmla="*/ 106 w 113"/>
                <a:gd name="T51" fmla="*/ 33 h 110"/>
                <a:gd name="T52" fmla="*/ 109 w 113"/>
                <a:gd name="T53" fmla="*/ 47 h 110"/>
                <a:gd name="T54" fmla="*/ 113 w 113"/>
                <a:gd name="T55" fmla="*/ 57 h 110"/>
                <a:gd name="T56" fmla="*/ 113 w 113"/>
                <a:gd name="T57" fmla="*/ 57 h 110"/>
                <a:gd name="T58" fmla="*/ 109 w 113"/>
                <a:gd name="T59" fmla="*/ 67 h 110"/>
                <a:gd name="T60" fmla="*/ 106 w 113"/>
                <a:gd name="T61" fmla="*/ 77 h 110"/>
                <a:gd name="T62" fmla="*/ 103 w 113"/>
                <a:gd name="T63" fmla="*/ 87 h 110"/>
                <a:gd name="T64" fmla="*/ 96 w 113"/>
                <a:gd name="T65" fmla="*/ 96 h 110"/>
                <a:gd name="T66" fmla="*/ 86 w 113"/>
                <a:gd name="T67" fmla="*/ 103 h 110"/>
                <a:gd name="T68" fmla="*/ 76 w 113"/>
                <a:gd name="T69" fmla="*/ 106 h 110"/>
                <a:gd name="T70" fmla="*/ 66 w 113"/>
                <a:gd name="T71" fmla="*/ 110 h 110"/>
                <a:gd name="T72" fmla="*/ 56 w 113"/>
                <a:gd name="T73" fmla="*/ 110 h 110"/>
                <a:gd name="T74" fmla="*/ 56 w 113"/>
                <a:gd name="T75" fmla="*/ 110 h 110"/>
                <a:gd name="T76" fmla="*/ 56 w 113"/>
                <a:gd name="T77" fmla="*/ 24 h 110"/>
                <a:gd name="T78" fmla="*/ 56 w 113"/>
                <a:gd name="T79" fmla="*/ 24 h 110"/>
                <a:gd name="T80" fmla="*/ 43 w 113"/>
                <a:gd name="T81" fmla="*/ 24 h 110"/>
                <a:gd name="T82" fmla="*/ 33 w 113"/>
                <a:gd name="T83" fmla="*/ 33 h 110"/>
                <a:gd name="T84" fmla="*/ 23 w 113"/>
                <a:gd name="T85" fmla="*/ 43 h 110"/>
                <a:gd name="T86" fmla="*/ 23 w 113"/>
                <a:gd name="T87" fmla="*/ 57 h 110"/>
                <a:gd name="T88" fmla="*/ 23 w 113"/>
                <a:gd name="T89" fmla="*/ 57 h 110"/>
                <a:gd name="T90" fmla="*/ 23 w 113"/>
                <a:gd name="T91" fmla="*/ 70 h 110"/>
                <a:gd name="T92" fmla="*/ 33 w 113"/>
                <a:gd name="T93" fmla="*/ 80 h 110"/>
                <a:gd name="T94" fmla="*/ 43 w 113"/>
                <a:gd name="T95" fmla="*/ 87 h 110"/>
                <a:gd name="T96" fmla="*/ 56 w 113"/>
                <a:gd name="T97" fmla="*/ 90 h 110"/>
                <a:gd name="T98" fmla="*/ 56 w 113"/>
                <a:gd name="T99" fmla="*/ 90 h 110"/>
                <a:gd name="T100" fmla="*/ 70 w 113"/>
                <a:gd name="T101" fmla="*/ 87 h 110"/>
                <a:gd name="T102" fmla="*/ 80 w 113"/>
                <a:gd name="T103" fmla="*/ 80 h 110"/>
                <a:gd name="T104" fmla="*/ 86 w 113"/>
                <a:gd name="T105" fmla="*/ 70 h 110"/>
                <a:gd name="T106" fmla="*/ 90 w 113"/>
                <a:gd name="T107" fmla="*/ 57 h 110"/>
                <a:gd name="T108" fmla="*/ 90 w 113"/>
                <a:gd name="T109" fmla="*/ 57 h 110"/>
                <a:gd name="T110" fmla="*/ 86 w 113"/>
                <a:gd name="T111" fmla="*/ 43 h 110"/>
                <a:gd name="T112" fmla="*/ 80 w 113"/>
                <a:gd name="T113" fmla="*/ 33 h 110"/>
                <a:gd name="T114" fmla="*/ 70 w 113"/>
                <a:gd name="T115" fmla="*/ 24 h 110"/>
                <a:gd name="T116" fmla="*/ 56 w 113"/>
                <a:gd name="T117" fmla="*/ 24 h 110"/>
                <a:gd name="T118" fmla="*/ 56 w 113"/>
                <a:gd name="T119" fmla="*/ 2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3" h="110">
                  <a:moveTo>
                    <a:pt x="56" y="110"/>
                  </a:moveTo>
                  <a:lnTo>
                    <a:pt x="56" y="110"/>
                  </a:lnTo>
                  <a:lnTo>
                    <a:pt x="46" y="110"/>
                  </a:lnTo>
                  <a:lnTo>
                    <a:pt x="33" y="106"/>
                  </a:lnTo>
                  <a:lnTo>
                    <a:pt x="27" y="103"/>
                  </a:lnTo>
                  <a:lnTo>
                    <a:pt x="17" y="96"/>
                  </a:lnTo>
                  <a:lnTo>
                    <a:pt x="10" y="87"/>
                  </a:lnTo>
                  <a:lnTo>
                    <a:pt x="7" y="77"/>
                  </a:lnTo>
                  <a:lnTo>
                    <a:pt x="3" y="67"/>
                  </a:lnTo>
                  <a:lnTo>
                    <a:pt x="0" y="57"/>
                  </a:lnTo>
                  <a:lnTo>
                    <a:pt x="0" y="57"/>
                  </a:lnTo>
                  <a:lnTo>
                    <a:pt x="3" y="47"/>
                  </a:lnTo>
                  <a:lnTo>
                    <a:pt x="7" y="33"/>
                  </a:lnTo>
                  <a:lnTo>
                    <a:pt x="10" y="27"/>
                  </a:lnTo>
                  <a:lnTo>
                    <a:pt x="17" y="17"/>
                  </a:lnTo>
                  <a:lnTo>
                    <a:pt x="27" y="10"/>
                  </a:lnTo>
                  <a:lnTo>
                    <a:pt x="33" y="7"/>
                  </a:lnTo>
                  <a:lnTo>
                    <a:pt x="46" y="4"/>
                  </a:lnTo>
                  <a:lnTo>
                    <a:pt x="56" y="0"/>
                  </a:lnTo>
                  <a:lnTo>
                    <a:pt x="56" y="0"/>
                  </a:lnTo>
                  <a:lnTo>
                    <a:pt x="66" y="4"/>
                  </a:lnTo>
                  <a:lnTo>
                    <a:pt x="76" y="7"/>
                  </a:lnTo>
                  <a:lnTo>
                    <a:pt x="86" y="10"/>
                  </a:lnTo>
                  <a:lnTo>
                    <a:pt x="96" y="17"/>
                  </a:lnTo>
                  <a:lnTo>
                    <a:pt x="103" y="27"/>
                  </a:lnTo>
                  <a:lnTo>
                    <a:pt x="106" y="33"/>
                  </a:lnTo>
                  <a:lnTo>
                    <a:pt x="109" y="47"/>
                  </a:lnTo>
                  <a:lnTo>
                    <a:pt x="113" y="57"/>
                  </a:lnTo>
                  <a:lnTo>
                    <a:pt x="113" y="57"/>
                  </a:lnTo>
                  <a:lnTo>
                    <a:pt x="109" y="67"/>
                  </a:lnTo>
                  <a:lnTo>
                    <a:pt x="106" y="77"/>
                  </a:lnTo>
                  <a:lnTo>
                    <a:pt x="103" y="87"/>
                  </a:lnTo>
                  <a:lnTo>
                    <a:pt x="96" y="96"/>
                  </a:lnTo>
                  <a:lnTo>
                    <a:pt x="86" y="103"/>
                  </a:lnTo>
                  <a:lnTo>
                    <a:pt x="76" y="106"/>
                  </a:lnTo>
                  <a:lnTo>
                    <a:pt x="66" y="110"/>
                  </a:lnTo>
                  <a:lnTo>
                    <a:pt x="56" y="110"/>
                  </a:lnTo>
                  <a:lnTo>
                    <a:pt x="56" y="110"/>
                  </a:lnTo>
                  <a:close/>
                  <a:moveTo>
                    <a:pt x="56" y="24"/>
                  </a:moveTo>
                  <a:lnTo>
                    <a:pt x="56" y="24"/>
                  </a:lnTo>
                  <a:lnTo>
                    <a:pt x="43" y="24"/>
                  </a:lnTo>
                  <a:lnTo>
                    <a:pt x="33" y="33"/>
                  </a:lnTo>
                  <a:lnTo>
                    <a:pt x="23" y="43"/>
                  </a:lnTo>
                  <a:lnTo>
                    <a:pt x="23" y="57"/>
                  </a:lnTo>
                  <a:lnTo>
                    <a:pt x="23" y="57"/>
                  </a:lnTo>
                  <a:lnTo>
                    <a:pt x="23" y="70"/>
                  </a:lnTo>
                  <a:lnTo>
                    <a:pt x="33" y="80"/>
                  </a:lnTo>
                  <a:lnTo>
                    <a:pt x="43" y="87"/>
                  </a:lnTo>
                  <a:lnTo>
                    <a:pt x="56" y="90"/>
                  </a:lnTo>
                  <a:lnTo>
                    <a:pt x="56" y="90"/>
                  </a:lnTo>
                  <a:lnTo>
                    <a:pt x="70" y="87"/>
                  </a:lnTo>
                  <a:lnTo>
                    <a:pt x="80" y="80"/>
                  </a:lnTo>
                  <a:lnTo>
                    <a:pt x="86" y="70"/>
                  </a:lnTo>
                  <a:lnTo>
                    <a:pt x="90" y="57"/>
                  </a:lnTo>
                  <a:lnTo>
                    <a:pt x="90" y="57"/>
                  </a:lnTo>
                  <a:lnTo>
                    <a:pt x="86" y="43"/>
                  </a:lnTo>
                  <a:lnTo>
                    <a:pt x="80" y="33"/>
                  </a:lnTo>
                  <a:lnTo>
                    <a:pt x="70" y="24"/>
                  </a:lnTo>
                  <a:lnTo>
                    <a:pt x="56" y="24"/>
                  </a:lnTo>
                  <a:lnTo>
                    <a:pt x="56"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65" name="Freeform 87">
              <a:extLst>
                <a:ext uri="{FF2B5EF4-FFF2-40B4-BE49-F238E27FC236}">
                  <a16:creationId xmlns:a16="http://schemas.microsoft.com/office/drawing/2014/main" id="{D2C5881A-E6AB-A84E-A9C1-872F700321BA}"/>
                </a:ext>
              </a:extLst>
            </p:cNvPr>
            <p:cNvSpPr>
              <a:spLocks noEditPoints="1"/>
            </p:cNvSpPr>
            <p:nvPr/>
          </p:nvSpPr>
          <p:spPr bwMode="auto">
            <a:xfrm>
              <a:off x="8978860" y="-66581"/>
              <a:ext cx="179388" cy="174625"/>
            </a:xfrm>
            <a:custGeom>
              <a:avLst/>
              <a:gdLst>
                <a:gd name="T0" fmla="*/ 56 w 113"/>
                <a:gd name="T1" fmla="*/ 110 h 110"/>
                <a:gd name="T2" fmla="*/ 56 w 113"/>
                <a:gd name="T3" fmla="*/ 110 h 110"/>
                <a:gd name="T4" fmla="*/ 46 w 113"/>
                <a:gd name="T5" fmla="*/ 110 h 110"/>
                <a:gd name="T6" fmla="*/ 33 w 113"/>
                <a:gd name="T7" fmla="*/ 106 h 110"/>
                <a:gd name="T8" fmla="*/ 27 w 113"/>
                <a:gd name="T9" fmla="*/ 103 h 110"/>
                <a:gd name="T10" fmla="*/ 17 w 113"/>
                <a:gd name="T11" fmla="*/ 96 h 110"/>
                <a:gd name="T12" fmla="*/ 10 w 113"/>
                <a:gd name="T13" fmla="*/ 87 h 110"/>
                <a:gd name="T14" fmla="*/ 7 w 113"/>
                <a:gd name="T15" fmla="*/ 77 h 110"/>
                <a:gd name="T16" fmla="*/ 3 w 113"/>
                <a:gd name="T17" fmla="*/ 67 h 110"/>
                <a:gd name="T18" fmla="*/ 0 w 113"/>
                <a:gd name="T19" fmla="*/ 57 h 110"/>
                <a:gd name="T20" fmla="*/ 0 w 113"/>
                <a:gd name="T21" fmla="*/ 57 h 110"/>
                <a:gd name="T22" fmla="*/ 3 w 113"/>
                <a:gd name="T23" fmla="*/ 47 h 110"/>
                <a:gd name="T24" fmla="*/ 7 w 113"/>
                <a:gd name="T25" fmla="*/ 33 h 110"/>
                <a:gd name="T26" fmla="*/ 10 w 113"/>
                <a:gd name="T27" fmla="*/ 27 h 110"/>
                <a:gd name="T28" fmla="*/ 17 w 113"/>
                <a:gd name="T29" fmla="*/ 17 h 110"/>
                <a:gd name="T30" fmla="*/ 27 w 113"/>
                <a:gd name="T31" fmla="*/ 10 h 110"/>
                <a:gd name="T32" fmla="*/ 33 w 113"/>
                <a:gd name="T33" fmla="*/ 7 h 110"/>
                <a:gd name="T34" fmla="*/ 46 w 113"/>
                <a:gd name="T35" fmla="*/ 4 h 110"/>
                <a:gd name="T36" fmla="*/ 56 w 113"/>
                <a:gd name="T37" fmla="*/ 0 h 110"/>
                <a:gd name="T38" fmla="*/ 56 w 113"/>
                <a:gd name="T39" fmla="*/ 0 h 110"/>
                <a:gd name="T40" fmla="*/ 66 w 113"/>
                <a:gd name="T41" fmla="*/ 4 h 110"/>
                <a:gd name="T42" fmla="*/ 76 w 113"/>
                <a:gd name="T43" fmla="*/ 7 h 110"/>
                <a:gd name="T44" fmla="*/ 86 w 113"/>
                <a:gd name="T45" fmla="*/ 10 h 110"/>
                <a:gd name="T46" fmla="*/ 96 w 113"/>
                <a:gd name="T47" fmla="*/ 17 h 110"/>
                <a:gd name="T48" fmla="*/ 103 w 113"/>
                <a:gd name="T49" fmla="*/ 27 h 110"/>
                <a:gd name="T50" fmla="*/ 106 w 113"/>
                <a:gd name="T51" fmla="*/ 33 h 110"/>
                <a:gd name="T52" fmla="*/ 109 w 113"/>
                <a:gd name="T53" fmla="*/ 47 h 110"/>
                <a:gd name="T54" fmla="*/ 113 w 113"/>
                <a:gd name="T55" fmla="*/ 57 h 110"/>
                <a:gd name="T56" fmla="*/ 113 w 113"/>
                <a:gd name="T57" fmla="*/ 57 h 110"/>
                <a:gd name="T58" fmla="*/ 109 w 113"/>
                <a:gd name="T59" fmla="*/ 67 h 110"/>
                <a:gd name="T60" fmla="*/ 106 w 113"/>
                <a:gd name="T61" fmla="*/ 77 h 110"/>
                <a:gd name="T62" fmla="*/ 103 w 113"/>
                <a:gd name="T63" fmla="*/ 87 h 110"/>
                <a:gd name="T64" fmla="*/ 96 w 113"/>
                <a:gd name="T65" fmla="*/ 96 h 110"/>
                <a:gd name="T66" fmla="*/ 86 w 113"/>
                <a:gd name="T67" fmla="*/ 103 h 110"/>
                <a:gd name="T68" fmla="*/ 76 w 113"/>
                <a:gd name="T69" fmla="*/ 106 h 110"/>
                <a:gd name="T70" fmla="*/ 66 w 113"/>
                <a:gd name="T71" fmla="*/ 110 h 110"/>
                <a:gd name="T72" fmla="*/ 56 w 113"/>
                <a:gd name="T73" fmla="*/ 110 h 110"/>
                <a:gd name="T74" fmla="*/ 56 w 113"/>
                <a:gd name="T75" fmla="*/ 110 h 110"/>
                <a:gd name="T76" fmla="*/ 56 w 113"/>
                <a:gd name="T77" fmla="*/ 24 h 110"/>
                <a:gd name="T78" fmla="*/ 56 w 113"/>
                <a:gd name="T79" fmla="*/ 24 h 110"/>
                <a:gd name="T80" fmla="*/ 43 w 113"/>
                <a:gd name="T81" fmla="*/ 24 h 110"/>
                <a:gd name="T82" fmla="*/ 33 w 113"/>
                <a:gd name="T83" fmla="*/ 33 h 110"/>
                <a:gd name="T84" fmla="*/ 23 w 113"/>
                <a:gd name="T85" fmla="*/ 43 h 110"/>
                <a:gd name="T86" fmla="*/ 23 w 113"/>
                <a:gd name="T87" fmla="*/ 57 h 110"/>
                <a:gd name="T88" fmla="*/ 23 w 113"/>
                <a:gd name="T89" fmla="*/ 57 h 110"/>
                <a:gd name="T90" fmla="*/ 23 w 113"/>
                <a:gd name="T91" fmla="*/ 70 h 110"/>
                <a:gd name="T92" fmla="*/ 33 w 113"/>
                <a:gd name="T93" fmla="*/ 80 h 110"/>
                <a:gd name="T94" fmla="*/ 43 w 113"/>
                <a:gd name="T95" fmla="*/ 87 h 110"/>
                <a:gd name="T96" fmla="*/ 56 w 113"/>
                <a:gd name="T97" fmla="*/ 90 h 110"/>
                <a:gd name="T98" fmla="*/ 56 w 113"/>
                <a:gd name="T99" fmla="*/ 90 h 110"/>
                <a:gd name="T100" fmla="*/ 70 w 113"/>
                <a:gd name="T101" fmla="*/ 87 h 110"/>
                <a:gd name="T102" fmla="*/ 80 w 113"/>
                <a:gd name="T103" fmla="*/ 80 h 110"/>
                <a:gd name="T104" fmla="*/ 86 w 113"/>
                <a:gd name="T105" fmla="*/ 70 h 110"/>
                <a:gd name="T106" fmla="*/ 90 w 113"/>
                <a:gd name="T107" fmla="*/ 57 h 110"/>
                <a:gd name="T108" fmla="*/ 90 w 113"/>
                <a:gd name="T109" fmla="*/ 57 h 110"/>
                <a:gd name="T110" fmla="*/ 86 w 113"/>
                <a:gd name="T111" fmla="*/ 43 h 110"/>
                <a:gd name="T112" fmla="*/ 80 w 113"/>
                <a:gd name="T113" fmla="*/ 33 h 110"/>
                <a:gd name="T114" fmla="*/ 70 w 113"/>
                <a:gd name="T115" fmla="*/ 24 h 110"/>
                <a:gd name="T116" fmla="*/ 56 w 113"/>
                <a:gd name="T117" fmla="*/ 24 h 110"/>
                <a:gd name="T118" fmla="*/ 56 w 113"/>
                <a:gd name="T119" fmla="*/ 2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3" h="110">
                  <a:moveTo>
                    <a:pt x="56" y="110"/>
                  </a:moveTo>
                  <a:lnTo>
                    <a:pt x="56" y="110"/>
                  </a:lnTo>
                  <a:lnTo>
                    <a:pt x="46" y="110"/>
                  </a:lnTo>
                  <a:lnTo>
                    <a:pt x="33" y="106"/>
                  </a:lnTo>
                  <a:lnTo>
                    <a:pt x="27" y="103"/>
                  </a:lnTo>
                  <a:lnTo>
                    <a:pt x="17" y="96"/>
                  </a:lnTo>
                  <a:lnTo>
                    <a:pt x="10" y="87"/>
                  </a:lnTo>
                  <a:lnTo>
                    <a:pt x="7" y="77"/>
                  </a:lnTo>
                  <a:lnTo>
                    <a:pt x="3" y="67"/>
                  </a:lnTo>
                  <a:lnTo>
                    <a:pt x="0" y="57"/>
                  </a:lnTo>
                  <a:lnTo>
                    <a:pt x="0" y="57"/>
                  </a:lnTo>
                  <a:lnTo>
                    <a:pt x="3" y="47"/>
                  </a:lnTo>
                  <a:lnTo>
                    <a:pt x="7" y="33"/>
                  </a:lnTo>
                  <a:lnTo>
                    <a:pt x="10" y="27"/>
                  </a:lnTo>
                  <a:lnTo>
                    <a:pt x="17" y="17"/>
                  </a:lnTo>
                  <a:lnTo>
                    <a:pt x="27" y="10"/>
                  </a:lnTo>
                  <a:lnTo>
                    <a:pt x="33" y="7"/>
                  </a:lnTo>
                  <a:lnTo>
                    <a:pt x="46" y="4"/>
                  </a:lnTo>
                  <a:lnTo>
                    <a:pt x="56" y="0"/>
                  </a:lnTo>
                  <a:lnTo>
                    <a:pt x="56" y="0"/>
                  </a:lnTo>
                  <a:lnTo>
                    <a:pt x="66" y="4"/>
                  </a:lnTo>
                  <a:lnTo>
                    <a:pt x="76" y="7"/>
                  </a:lnTo>
                  <a:lnTo>
                    <a:pt x="86" y="10"/>
                  </a:lnTo>
                  <a:lnTo>
                    <a:pt x="96" y="17"/>
                  </a:lnTo>
                  <a:lnTo>
                    <a:pt x="103" y="27"/>
                  </a:lnTo>
                  <a:lnTo>
                    <a:pt x="106" y="33"/>
                  </a:lnTo>
                  <a:lnTo>
                    <a:pt x="109" y="47"/>
                  </a:lnTo>
                  <a:lnTo>
                    <a:pt x="113" y="57"/>
                  </a:lnTo>
                  <a:lnTo>
                    <a:pt x="113" y="57"/>
                  </a:lnTo>
                  <a:lnTo>
                    <a:pt x="109" y="67"/>
                  </a:lnTo>
                  <a:lnTo>
                    <a:pt x="106" y="77"/>
                  </a:lnTo>
                  <a:lnTo>
                    <a:pt x="103" y="87"/>
                  </a:lnTo>
                  <a:lnTo>
                    <a:pt x="96" y="96"/>
                  </a:lnTo>
                  <a:lnTo>
                    <a:pt x="86" y="103"/>
                  </a:lnTo>
                  <a:lnTo>
                    <a:pt x="76" y="106"/>
                  </a:lnTo>
                  <a:lnTo>
                    <a:pt x="66" y="110"/>
                  </a:lnTo>
                  <a:lnTo>
                    <a:pt x="56" y="110"/>
                  </a:lnTo>
                  <a:lnTo>
                    <a:pt x="56" y="110"/>
                  </a:lnTo>
                  <a:close/>
                  <a:moveTo>
                    <a:pt x="56" y="24"/>
                  </a:moveTo>
                  <a:lnTo>
                    <a:pt x="56" y="24"/>
                  </a:lnTo>
                  <a:lnTo>
                    <a:pt x="43" y="24"/>
                  </a:lnTo>
                  <a:lnTo>
                    <a:pt x="33" y="33"/>
                  </a:lnTo>
                  <a:lnTo>
                    <a:pt x="23" y="43"/>
                  </a:lnTo>
                  <a:lnTo>
                    <a:pt x="23" y="57"/>
                  </a:lnTo>
                  <a:lnTo>
                    <a:pt x="23" y="57"/>
                  </a:lnTo>
                  <a:lnTo>
                    <a:pt x="23" y="70"/>
                  </a:lnTo>
                  <a:lnTo>
                    <a:pt x="33" y="80"/>
                  </a:lnTo>
                  <a:lnTo>
                    <a:pt x="43" y="87"/>
                  </a:lnTo>
                  <a:lnTo>
                    <a:pt x="56" y="90"/>
                  </a:lnTo>
                  <a:lnTo>
                    <a:pt x="56" y="90"/>
                  </a:lnTo>
                  <a:lnTo>
                    <a:pt x="70" y="87"/>
                  </a:lnTo>
                  <a:lnTo>
                    <a:pt x="80" y="80"/>
                  </a:lnTo>
                  <a:lnTo>
                    <a:pt x="86" y="70"/>
                  </a:lnTo>
                  <a:lnTo>
                    <a:pt x="90" y="57"/>
                  </a:lnTo>
                  <a:lnTo>
                    <a:pt x="90" y="57"/>
                  </a:lnTo>
                  <a:lnTo>
                    <a:pt x="86" y="43"/>
                  </a:lnTo>
                  <a:lnTo>
                    <a:pt x="80" y="33"/>
                  </a:lnTo>
                  <a:lnTo>
                    <a:pt x="70" y="24"/>
                  </a:lnTo>
                  <a:lnTo>
                    <a:pt x="56" y="24"/>
                  </a:lnTo>
                  <a:lnTo>
                    <a:pt x="56"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grpSp>
      <p:grpSp>
        <p:nvGrpSpPr>
          <p:cNvPr id="47" name="Group 46"/>
          <p:cNvGrpSpPr/>
          <p:nvPr/>
        </p:nvGrpSpPr>
        <p:grpSpPr>
          <a:xfrm>
            <a:off x="6605262" y="2290667"/>
            <a:ext cx="1424124" cy="1306510"/>
            <a:chOff x="9709111" y="-236443"/>
            <a:chExt cx="1595438" cy="1463676"/>
          </a:xfrm>
          <a:solidFill>
            <a:schemeClr val="bg1"/>
          </a:solidFill>
        </p:grpSpPr>
        <p:sp>
          <p:nvSpPr>
            <p:cNvPr id="48" name="Freeform 88"/>
            <p:cNvSpPr>
              <a:spLocks/>
            </p:cNvSpPr>
            <p:nvPr/>
          </p:nvSpPr>
          <p:spPr bwMode="auto">
            <a:xfrm>
              <a:off x="9983749" y="622395"/>
              <a:ext cx="852488" cy="357188"/>
            </a:xfrm>
            <a:custGeom>
              <a:avLst/>
              <a:gdLst>
                <a:gd name="T0" fmla="*/ 235 w 537"/>
                <a:gd name="T1" fmla="*/ 225 h 225"/>
                <a:gd name="T2" fmla="*/ 235 w 537"/>
                <a:gd name="T3" fmla="*/ 215 h 225"/>
                <a:gd name="T4" fmla="*/ 245 w 537"/>
                <a:gd name="T5" fmla="*/ 189 h 225"/>
                <a:gd name="T6" fmla="*/ 265 w 537"/>
                <a:gd name="T7" fmla="*/ 169 h 225"/>
                <a:gd name="T8" fmla="*/ 295 w 537"/>
                <a:gd name="T9" fmla="*/ 159 h 225"/>
                <a:gd name="T10" fmla="*/ 471 w 537"/>
                <a:gd name="T11" fmla="*/ 159 h 225"/>
                <a:gd name="T12" fmla="*/ 487 w 537"/>
                <a:gd name="T13" fmla="*/ 155 h 225"/>
                <a:gd name="T14" fmla="*/ 507 w 537"/>
                <a:gd name="T15" fmla="*/ 146 h 225"/>
                <a:gd name="T16" fmla="*/ 514 w 537"/>
                <a:gd name="T17" fmla="*/ 139 h 225"/>
                <a:gd name="T18" fmla="*/ 514 w 537"/>
                <a:gd name="T19" fmla="*/ 129 h 225"/>
                <a:gd name="T20" fmla="*/ 507 w 537"/>
                <a:gd name="T21" fmla="*/ 102 h 225"/>
                <a:gd name="T22" fmla="*/ 487 w 537"/>
                <a:gd name="T23" fmla="*/ 86 h 225"/>
                <a:gd name="T24" fmla="*/ 477 w 537"/>
                <a:gd name="T25" fmla="*/ 83 h 225"/>
                <a:gd name="T26" fmla="*/ 312 w 537"/>
                <a:gd name="T27" fmla="*/ 83 h 225"/>
                <a:gd name="T28" fmla="*/ 275 w 537"/>
                <a:gd name="T29" fmla="*/ 76 h 225"/>
                <a:gd name="T30" fmla="*/ 159 w 537"/>
                <a:gd name="T31" fmla="*/ 23 h 225"/>
                <a:gd name="T32" fmla="*/ 0 w 537"/>
                <a:gd name="T33" fmla="*/ 19 h 225"/>
                <a:gd name="T34" fmla="*/ 146 w 537"/>
                <a:gd name="T35" fmla="*/ 0 h 225"/>
                <a:gd name="T36" fmla="*/ 156 w 537"/>
                <a:gd name="T37" fmla="*/ 0 h 225"/>
                <a:gd name="T38" fmla="*/ 282 w 537"/>
                <a:gd name="T39" fmla="*/ 56 h 225"/>
                <a:gd name="T40" fmla="*/ 298 w 537"/>
                <a:gd name="T41" fmla="*/ 63 h 225"/>
                <a:gd name="T42" fmla="*/ 477 w 537"/>
                <a:gd name="T43" fmla="*/ 63 h 225"/>
                <a:gd name="T44" fmla="*/ 487 w 537"/>
                <a:gd name="T45" fmla="*/ 63 h 225"/>
                <a:gd name="T46" fmla="*/ 497 w 537"/>
                <a:gd name="T47" fmla="*/ 69 h 225"/>
                <a:gd name="T48" fmla="*/ 527 w 537"/>
                <a:gd name="T49" fmla="*/ 92 h 225"/>
                <a:gd name="T50" fmla="*/ 537 w 537"/>
                <a:gd name="T51" fmla="*/ 129 h 225"/>
                <a:gd name="T52" fmla="*/ 534 w 537"/>
                <a:gd name="T53" fmla="*/ 149 h 225"/>
                <a:gd name="T54" fmla="*/ 524 w 537"/>
                <a:gd name="T55" fmla="*/ 162 h 225"/>
                <a:gd name="T56" fmla="*/ 491 w 537"/>
                <a:gd name="T57" fmla="*/ 179 h 225"/>
                <a:gd name="T58" fmla="*/ 298 w 537"/>
                <a:gd name="T59" fmla="*/ 179 h 225"/>
                <a:gd name="T60" fmla="*/ 288 w 537"/>
                <a:gd name="T61" fmla="*/ 182 h 225"/>
                <a:gd name="T62" fmla="*/ 262 w 537"/>
                <a:gd name="T63" fmla="*/ 199 h 225"/>
                <a:gd name="T64" fmla="*/ 255 w 537"/>
                <a:gd name="T65" fmla="*/ 215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37" h="225">
                  <a:moveTo>
                    <a:pt x="255" y="225"/>
                  </a:moveTo>
                  <a:lnTo>
                    <a:pt x="235" y="225"/>
                  </a:lnTo>
                  <a:lnTo>
                    <a:pt x="235" y="215"/>
                  </a:lnTo>
                  <a:lnTo>
                    <a:pt x="235" y="215"/>
                  </a:lnTo>
                  <a:lnTo>
                    <a:pt x="239" y="199"/>
                  </a:lnTo>
                  <a:lnTo>
                    <a:pt x="245" y="189"/>
                  </a:lnTo>
                  <a:lnTo>
                    <a:pt x="255" y="179"/>
                  </a:lnTo>
                  <a:lnTo>
                    <a:pt x="265" y="169"/>
                  </a:lnTo>
                  <a:lnTo>
                    <a:pt x="285" y="162"/>
                  </a:lnTo>
                  <a:lnTo>
                    <a:pt x="295" y="159"/>
                  </a:lnTo>
                  <a:lnTo>
                    <a:pt x="295" y="159"/>
                  </a:lnTo>
                  <a:lnTo>
                    <a:pt x="471" y="159"/>
                  </a:lnTo>
                  <a:lnTo>
                    <a:pt x="471" y="159"/>
                  </a:lnTo>
                  <a:lnTo>
                    <a:pt x="487" y="155"/>
                  </a:lnTo>
                  <a:lnTo>
                    <a:pt x="500" y="152"/>
                  </a:lnTo>
                  <a:lnTo>
                    <a:pt x="507" y="146"/>
                  </a:lnTo>
                  <a:lnTo>
                    <a:pt x="507" y="146"/>
                  </a:lnTo>
                  <a:lnTo>
                    <a:pt x="514" y="139"/>
                  </a:lnTo>
                  <a:lnTo>
                    <a:pt x="514" y="129"/>
                  </a:lnTo>
                  <a:lnTo>
                    <a:pt x="514" y="129"/>
                  </a:lnTo>
                  <a:lnTo>
                    <a:pt x="514" y="112"/>
                  </a:lnTo>
                  <a:lnTo>
                    <a:pt x="507" y="102"/>
                  </a:lnTo>
                  <a:lnTo>
                    <a:pt x="497" y="92"/>
                  </a:lnTo>
                  <a:lnTo>
                    <a:pt x="487" y="86"/>
                  </a:lnTo>
                  <a:lnTo>
                    <a:pt x="487" y="86"/>
                  </a:lnTo>
                  <a:lnTo>
                    <a:pt x="477" y="83"/>
                  </a:lnTo>
                  <a:lnTo>
                    <a:pt x="312" y="83"/>
                  </a:lnTo>
                  <a:lnTo>
                    <a:pt x="312" y="83"/>
                  </a:lnTo>
                  <a:lnTo>
                    <a:pt x="292" y="83"/>
                  </a:lnTo>
                  <a:lnTo>
                    <a:pt x="275" y="76"/>
                  </a:lnTo>
                  <a:lnTo>
                    <a:pt x="159" y="23"/>
                  </a:lnTo>
                  <a:lnTo>
                    <a:pt x="159" y="23"/>
                  </a:lnTo>
                  <a:lnTo>
                    <a:pt x="146" y="19"/>
                  </a:lnTo>
                  <a:lnTo>
                    <a:pt x="0" y="19"/>
                  </a:lnTo>
                  <a:lnTo>
                    <a:pt x="0" y="0"/>
                  </a:lnTo>
                  <a:lnTo>
                    <a:pt x="146" y="0"/>
                  </a:lnTo>
                  <a:lnTo>
                    <a:pt x="146" y="0"/>
                  </a:lnTo>
                  <a:lnTo>
                    <a:pt x="156" y="0"/>
                  </a:lnTo>
                  <a:lnTo>
                    <a:pt x="166" y="3"/>
                  </a:lnTo>
                  <a:lnTo>
                    <a:pt x="282" y="56"/>
                  </a:lnTo>
                  <a:lnTo>
                    <a:pt x="282" y="56"/>
                  </a:lnTo>
                  <a:lnTo>
                    <a:pt x="298" y="63"/>
                  </a:lnTo>
                  <a:lnTo>
                    <a:pt x="312" y="63"/>
                  </a:lnTo>
                  <a:lnTo>
                    <a:pt x="477" y="63"/>
                  </a:lnTo>
                  <a:lnTo>
                    <a:pt x="477" y="63"/>
                  </a:lnTo>
                  <a:lnTo>
                    <a:pt x="487" y="63"/>
                  </a:lnTo>
                  <a:lnTo>
                    <a:pt x="497" y="69"/>
                  </a:lnTo>
                  <a:lnTo>
                    <a:pt x="497" y="69"/>
                  </a:lnTo>
                  <a:lnTo>
                    <a:pt x="514" y="79"/>
                  </a:lnTo>
                  <a:lnTo>
                    <a:pt x="527" y="92"/>
                  </a:lnTo>
                  <a:lnTo>
                    <a:pt x="534" y="109"/>
                  </a:lnTo>
                  <a:lnTo>
                    <a:pt x="537" y="129"/>
                  </a:lnTo>
                  <a:lnTo>
                    <a:pt x="537" y="129"/>
                  </a:lnTo>
                  <a:lnTo>
                    <a:pt x="534" y="149"/>
                  </a:lnTo>
                  <a:lnTo>
                    <a:pt x="524" y="162"/>
                  </a:lnTo>
                  <a:lnTo>
                    <a:pt x="524" y="162"/>
                  </a:lnTo>
                  <a:lnTo>
                    <a:pt x="507" y="172"/>
                  </a:lnTo>
                  <a:lnTo>
                    <a:pt x="491" y="179"/>
                  </a:lnTo>
                  <a:lnTo>
                    <a:pt x="471" y="179"/>
                  </a:lnTo>
                  <a:lnTo>
                    <a:pt x="298" y="179"/>
                  </a:lnTo>
                  <a:lnTo>
                    <a:pt x="298" y="179"/>
                  </a:lnTo>
                  <a:lnTo>
                    <a:pt x="288" y="182"/>
                  </a:lnTo>
                  <a:lnTo>
                    <a:pt x="275" y="189"/>
                  </a:lnTo>
                  <a:lnTo>
                    <a:pt x="262" y="199"/>
                  </a:lnTo>
                  <a:lnTo>
                    <a:pt x="258" y="205"/>
                  </a:lnTo>
                  <a:lnTo>
                    <a:pt x="255" y="215"/>
                  </a:lnTo>
                  <a:lnTo>
                    <a:pt x="255" y="2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49" name="Freeform 89"/>
            <p:cNvSpPr>
              <a:spLocks/>
            </p:cNvSpPr>
            <p:nvPr/>
          </p:nvSpPr>
          <p:spPr bwMode="auto">
            <a:xfrm>
              <a:off x="9983749" y="684308"/>
              <a:ext cx="1320800" cy="542925"/>
            </a:xfrm>
            <a:custGeom>
              <a:avLst/>
              <a:gdLst>
                <a:gd name="T0" fmla="*/ 411 w 832"/>
                <a:gd name="T1" fmla="*/ 342 h 342"/>
                <a:gd name="T2" fmla="*/ 358 w 832"/>
                <a:gd name="T3" fmla="*/ 332 h 342"/>
                <a:gd name="T4" fmla="*/ 103 w 832"/>
                <a:gd name="T5" fmla="*/ 239 h 342"/>
                <a:gd name="T6" fmla="*/ 0 w 832"/>
                <a:gd name="T7" fmla="*/ 219 h 342"/>
                <a:gd name="T8" fmla="*/ 341 w 832"/>
                <a:gd name="T9" fmla="*/ 302 h 342"/>
                <a:gd name="T10" fmla="*/ 365 w 832"/>
                <a:gd name="T11" fmla="*/ 312 h 342"/>
                <a:gd name="T12" fmla="*/ 411 w 832"/>
                <a:gd name="T13" fmla="*/ 322 h 342"/>
                <a:gd name="T14" fmla="*/ 434 w 832"/>
                <a:gd name="T15" fmla="*/ 319 h 342"/>
                <a:gd name="T16" fmla="*/ 467 w 832"/>
                <a:gd name="T17" fmla="*/ 306 h 342"/>
                <a:gd name="T18" fmla="*/ 772 w 832"/>
                <a:gd name="T19" fmla="*/ 103 h 342"/>
                <a:gd name="T20" fmla="*/ 805 w 832"/>
                <a:gd name="T21" fmla="*/ 73 h 342"/>
                <a:gd name="T22" fmla="*/ 812 w 832"/>
                <a:gd name="T23" fmla="*/ 60 h 342"/>
                <a:gd name="T24" fmla="*/ 805 w 832"/>
                <a:gd name="T25" fmla="*/ 37 h 342"/>
                <a:gd name="T26" fmla="*/ 799 w 832"/>
                <a:gd name="T27" fmla="*/ 30 h 342"/>
                <a:gd name="T28" fmla="*/ 779 w 832"/>
                <a:gd name="T29" fmla="*/ 24 h 342"/>
                <a:gd name="T30" fmla="*/ 746 w 832"/>
                <a:gd name="T31" fmla="*/ 30 h 342"/>
                <a:gd name="T32" fmla="*/ 706 w 832"/>
                <a:gd name="T33" fmla="*/ 50 h 342"/>
                <a:gd name="T34" fmla="*/ 679 w 832"/>
                <a:gd name="T35" fmla="*/ 63 h 342"/>
                <a:gd name="T36" fmla="*/ 593 w 832"/>
                <a:gd name="T37" fmla="*/ 110 h 342"/>
                <a:gd name="T38" fmla="*/ 530 w 832"/>
                <a:gd name="T39" fmla="*/ 133 h 342"/>
                <a:gd name="T40" fmla="*/ 491 w 832"/>
                <a:gd name="T41" fmla="*/ 140 h 342"/>
                <a:gd name="T42" fmla="*/ 500 w 832"/>
                <a:gd name="T43" fmla="*/ 116 h 342"/>
                <a:gd name="T44" fmla="*/ 527 w 832"/>
                <a:gd name="T45" fmla="*/ 113 h 342"/>
                <a:gd name="T46" fmla="*/ 590 w 832"/>
                <a:gd name="T47" fmla="*/ 90 h 342"/>
                <a:gd name="T48" fmla="*/ 673 w 832"/>
                <a:gd name="T49" fmla="*/ 44 h 342"/>
                <a:gd name="T50" fmla="*/ 693 w 832"/>
                <a:gd name="T51" fmla="*/ 34 h 342"/>
                <a:gd name="T52" fmla="*/ 726 w 832"/>
                <a:gd name="T53" fmla="*/ 14 h 342"/>
                <a:gd name="T54" fmla="*/ 766 w 832"/>
                <a:gd name="T55" fmla="*/ 4 h 342"/>
                <a:gd name="T56" fmla="*/ 796 w 832"/>
                <a:gd name="T57" fmla="*/ 4 h 342"/>
                <a:gd name="T58" fmla="*/ 812 w 832"/>
                <a:gd name="T59" fmla="*/ 14 h 342"/>
                <a:gd name="T60" fmla="*/ 822 w 832"/>
                <a:gd name="T61" fmla="*/ 24 h 342"/>
                <a:gd name="T62" fmla="*/ 832 w 832"/>
                <a:gd name="T63" fmla="*/ 44 h 342"/>
                <a:gd name="T64" fmla="*/ 832 w 832"/>
                <a:gd name="T65" fmla="*/ 63 h 342"/>
                <a:gd name="T66" fmla="*/ 829 w 832"/>
                <a:gd name="T67" fmla="*/ 77 h 342"/>
                <a:gd name="T68" fmla="*/ 805 w 832"/>
                <a:gd name="T69" fmla="*/ 107 h 342"/>
                <a:gd name="T70" fmla="*/ 782 w 832"/>
                <a:gd name="T71" fmla="*/ 123 h 342"/>
                <a:gd name="T72" fmla="*/ 477 w 832"/>
                <a:gd name="T73" fmla="*/ 322 h 342"/>
                <a:gd name="T74" fmla="*/ 437 w 832"/>
                <a:gd name="T75" fmla="*/ 339 h 342"/>
                <a:gd name="T76" fmla="*/ 411 w 832"/>
                <a:gd name="T77"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32" h="342">
                  <a:moveTo>
                    <a:pt x="411" y="342"/>
                  </a:moveTo>
                  <a:lnTo>
                    <a:pt x="411" y="342"/>
                  </a:lnTo>
                  <a:lnTo>
                    <a:pt x="384" y="339"/>
                  </a:lnTo>
                  <a:lnTo>
                    <a:pt x="358" y="332"/>
                  </a:lnTo>
                  <a:lnTo>
                    <a:pt x="335" y="322"/>
                  </a:lnTo>
                  <a:lnTo>
                    <a:pt x="103" y="239"/>
                  </a:lnTo>
                  <a:lnTo>
                    <a:pt x="0" y="239"/>
                  </a:lnTo>
                  <a:lnTo>
                    <a:pt x="0" y="219"/>
                  </a:lnTo>
                  <a:lnTo>
                    <a:pt x="109" y="219"/>
                  </a:lnTo>
                  <a:lnTo>
                    <a:pt x="341" y="302"/>
                  </a:lnTo>
                  <a:lnTo>
                    <a:pt x="341" y="302"/>
                  </a:lnTo>
                  <a:lnTo>
                    <a:pt x="365" y="312"/>
                  </a:lnTo>
                  <a:lnTo>
                    <a:pt x="388" y="319"/>
                  </a:lnTo>
                  <a:lnTo>
                    <a:pt x="411" y="322"/>
                  </a:lnTo>
                  <a:lnTo>
                    <a:pt x="411" y="322"/>
                  </a:lnTo>
                  <a:lnTo>
                    <a:pt x="434" y="319"/>
                  </a:lnTo>
                  <a:lnTo>
                    <a:pt x="451" y="312"/>
                  </a:lnTo>
                  <a:lnTo>
                    <a:pt x="467" y="306"/>
                  </a:lnTo>
                  <a:lnTo>
                    <a:pt x="772" y="103"/>
                  </a:lnTo>
                  <a:lnTo>
                    <a:pt x="772" y="103"/>
                  </a:lnTo>
                  <a:lnTo>
                    <a:pt x="796" y="87"/>
                  </a:lnTo>
                  <a:lnTo>
                    <a:pt x="805" y="73"/>
                  </a:lnTo>
                  <a:lnTo>
                    <a:pt x="812" y="60"/>
                  </a:lnTo>
                  <a:lnTo>
                    <a:pt x="812" y="60"/>
                  </a:lnTo>
                  <a:lnTo>
                    <a:pt x="812" y="47"/>
                  </a:lnTo>
                  <a:lnTo>
                    <a:pt x="805" y="37"/>
                  </a:lnTo>
                  <a:lnTo>
                    <a:pt x="805" y="37"/>
                  </a:lnTo>
                  <a:lnTo>
                    <a:pt x="799" y="30"/>
                  </a:lnTo>
                  <a:lnTo>
                    <a:pt x="792" y="27"/>
                  </a:lnTo>
                  <a:lnTo>
                    <a:pt x="779" y="24"/>
                  </a:lnTo>
                  <a:lnTo>
                    <a:pt x="762" y="24"/>
                  </a:lnTo>
                  <a:lnTo>
                    <a:pt x="746" y="30"/>
                  </a:lnTo>
                  <a:lnTo>
                    <a:pt x="716" y="44"/>
                  </a:lnTo>
                  <a:lnTo>
                    <a:pt x="706" y="50"/>
                  </a:lnTo>
                  <a:lnTo>
                    <a:pt x="706" y="50"/>
                  </a:lnTo>
                  <a:lnTo>
                    <a:pt x="679" y="63"/>
                  </a:lnTo>
                  <a:lnTo>
                    <a:pt x="626" y="93"/>
                  </a:lnTo>
                  <a:lnTo>
                    <a:pt x="593" y="110"/>
                  </a:lnTo>
                  <a:lnTo>
                    <a:pt x="560" y="123"/>
                  </a:lnTo>
                  <a:lnTo>
                    <a:pt x="530" y="133"/>
                  </a:lnTo>
                  <a:lnTo>
                    <a:pt x="500" y="136"/>
                  </a:lnTo>
                  <a:lnTo>
                    <a:pt x="491" y="140"/>
                  </a:lnTo>
                  <a:lnTo>
                    <a:pt x="487" y="116"/>
                  </a:lnTo>
                  <a:lnTo>
                    <a:pt x="500" y="116"/>
                  </a:lnTo>
                  <a:lnTo>
                    <a:pt x="500" y="116"/>
                  </a:lnTo>
                  <a:lnTo>
                    <a:pt x="527" y="113"/>
                  </a:lnTo>
                  <a:lnTo>
                    <a:pt x="557" y="103"/>
                  </a:lnTo>
                  <a:lnTo>
                    <a:pt x="590" y="90"/>
                  </a:lnTo>
                  <a:lnTo>
                    <a:pt x="620" y="73"/>
                  </a:lnTo>
                  <a:lnTo>
                    <a:pt x="673" y="44"/>
                  </a:lnTo>
                  <a:lnTo>
                    <a:pt x="693" y="34"/>
                  </a:lnTo>
                  <a:lnTo>
                    <a:pt x="693" y="34"/>
                  </a:lnTo>
                  <a:lnTo>
                    <a:pt x="709" y="24"/>
                  </a:lnTo>
                  <a:lnTo>
                    <a:pt x="726" y="14"/>
                  </a:lnTo>
                  <a:lnTo>
                    <a:pt x="742" y="7"/>
                  </a:lnTo>
                  <a:lnTo>
                    <a:pt x="766" y="4"/>
                  </a:lnTo>
                  <a:lnTo>
                    <a:pt x="786" y="0"/>
                  </a:lnTo>
                  <a:lnTo>
                    <a:pt x="796" y="4"/>
                  </a:lnTo>
                  <a:lnTo>
                    <a:pt x="805" y="7"/>
                  </a:lnTo>
                  <a:lnTo>
                    <a:pt x="812" y="14"/>
                  </a:lnTo>
                  <a:lnTo>
                    <a:pt x="822" y="24"/>
                  </a:lnTo>
                  <a:lnTo>
                    <a:pt x="822" y="24"/>
                  </a:lnTo>
                  <a:lnTo>
                    <a:pt x="829" y="34"/>
                  </a:lnTo>
                  <a:lnTo>
                    <a:pt x="832" y="44"/>
                  </a:lnTo>
                  <a:lnTo>
                    <a:pt x="832" y="53"/>
                  </a:lnTo>
                  <a:lnTo>
                    <a:pt x="832" y="63"/>
                  </a:lnTo>
                  <a:lnTo>
                    <a:pt x="832" y="63"/>
                  </a:lnTo>
                  <a:lnTo>
                    <a:pt x="829" y="77"/>
                  </a:lnTo>
                  <a:lnTo>
                    <a:pt x="822" y="87"/>
                  </a:lnTo>
                  <a:lnTo>
                    <a:pt x="805" y="107"/>
                  </a:lnTo>
                  <a:lnTo>
                    <a:pt x="789" y="116"/>
                  </a:lnTo>
                  <a:lnTo>
                    <a:pt x="782" y="123"/>
                  </a:lnTo>
                  <a:lnTo>
                    <a:pt x="477" y="322"/>
                  </a:lnTo>
                  <a:lnTo>
                    <a:pt x="477" y="322"/>
                  </a:lnTo>
                  <a:lnTo>
                    <a:pt x="461" y="332"/>
                  </a:lnTo>
                  <a:lnTo>
                    <a:pt x="437" y="339"/>
                  </a:lnTo>
                  <a:lnTo>
                    <a:pt x="411" y="342"/>
                  </a:lnTo>
                  <a:lnTo>
                    <a:pt x="411" y="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50" name="Freeform 90"/>
            <p:cNvSpPr>
              <a:spLocks noEditPoints="1"/>
            </p:cNvSpPr>
            <p:nvPr/>
          </p:nvSpPr>
          <p:spPr bwMode="auto">
            <a:xfrm>
              <a:off x="9709111" y="584295"/>
              <a:ext cx="306388" cy="531813"/>
            </a:xfrm>
            <a:custGeom>
              <a:avLst/>
              <a:gdLst>
                <a:gd name="T0" fmla="*/ 193 w 193"/>
                <a:gd name="T1" fmla="*/ 335 h 335"/>
                <a:gd name="T2" fmla="*/ 0 w 193"/>
                <a:gd name="T3" fmla="*/ 335 h 335"/>
                <a:gd name="T4" fmla="*/ 0 w 193"/>
                <a:gd name="T5" fmla="*/ 0 h 335"/>
                <a:gd name="T6" fmla="*/ 193 w 193"/>
                <a:gd name="T7" fmla="*/ 0 h 335"/>
                <a:gd name="T8" fmla="*/ 193 w 193"/>
                <a:gd name="T9" fmla="*/ 335 h 335"/>
                <a:gd name="T10" fmla="*/ 20 w 193"/>
                <a:gd name="T11" fmla="*/ 315 h 335"/>
                <a:gd name="T12" fmla="*/ 173 w 193"/>
                <a:gd name="T13" fmla="*/ 315 h 335"/>
                <a:gd name="T14" fmla="*/ 173 w 193"/>
                <a:gd name="T15" fmla="*/ 20 h 335"/>
                <a:gd name="T16" fmla="*/ 20 w 193"/>
                <a:gd name="T17" fmla="*/ 20 h 335"/>
                <a:gd name="T18" fmla="*/ 20 w 193"/>
                <a:gd name="T19" fmla="*/ 31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335">
                  <a:moveTo>
                    <a:pt x="193" y="335"/>
                  </a:moveTo>
                  <a:lnTo>
                    <a:pt x="0" y="335"/>
                  </a:lnTo>
                  <a:lnTo>
                    <a:pt x="0" y="0"/>
                  </a:lnTo>
                  <a:lnTo>
                    <a:pt x="193" y="0"/>
                  </a:lnTo>
                  <a:lnTo>
                    <a:pt x="193" y="335"/>
                  </a:lnTo>
                  <a:close/>
                  <a:moveTo>
                    <a:pt x="20" y="315"/>
                  </a:moveTo>
                  <a:lnTo>
                    <a:pt x="173" y="315"/>
                  </a:lnTo>
                  <a:lnTo>
                    <a:pt x="173" y="20"/>
                  </a:lnTo>
                  <a:lnTo>
                    <a:pt x="20" y="20"/>
                  </a:lnTo>
                  <a:lnTo>
                    <a:pt x="20" y="3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51" name="Rectangle 91"/>
            <p:cNvSpPr>
              <a:spLocks noChangeArrowheads="1"/>
            </p:cNvSpPr>
            <p:nvPr/>
          </p:nvSpPr>
          <p:spPr bwMode="auto">
            <a:xfrm>
              <a:off x="9847224" y="743045"/>
              <a:ext cx="31750" cy="3365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52" name="Freeform 92"/>
            <p:cNvSpPr>
              <a:spLocks/>
            </p:cNvSpPr>
            <p:nvPr/>
          </p:nvSpPr>
          <p:spPr bwMode="auto">
            <a:xfrm>
              <a:off x="10509211" y="247745"/>
              <a:ext cx="190500" cy="347663"/>
            </a:xfrm>
            <a:custGeom>
              <a:avLst/>
              <a:gdLst>
                <a:gd name="T0" fmla="*/ 34 w 120"/>
                <a:gd name="T1" fmla="*/ 219 h 219"/>
                <a:gd name="T2" fmla="*/ 20 w 120"/>
                <a:gd name="T3" fmla="*/ 219 h 219"/>
                <a:gd name="T4" fmla="*/ 4 w 120"/>
                <a:gd name="T5" fmla="*/ 199 h 219"/>
                <a:gd name="T6" fmla="*/ 0 w 120"/>
                <a:gd name="T7" fmla="*/ 159 h 219"/>
                <a:gd name="T8" fmla="*/ 20 w 120"/>
                <a:gd name="T9" fmla="*/ 186 h 219"/>
                <a:gd name="T10" fmla="*/ 20 w 120"/>
                <a:gd name="T11" fmla="*/ 192 h 219"/>
                <a:gd name="T12" fmla="*/ 30 w 120"/>
                <a:gd name="T13" fmla="*/ 199 h 219"/>
                <a:gd name="T14" fmla="*/ 87 w 120"/>
                <a:gd name="T15" fmla="*/ 199 h 219"/>
                <a:gd name="T16" fmla="*/ 90 w 120"/>
                <a:gd name="T17" fmla="*/ 199 h 219"/>
                <a:gd name="T18" fmla="*/ 100 w 120"/>
                <a:gd name="T19" fmla="*/ 192 h 219"/>
                <a:gd name="T20" fmla="*/ 100 w 120"/>
                <a:gd name="T21" fmla="*/ 133 h 219"/>
                <a:gd name="T22" fmla="*/ 100 w 120"/>
                <a:gd name="T23" fmla="*/ 129 h 219"/>
                <a:gd name="T24" fmla="*/ 90 w 120"/>
                <a:gd name="T25" fmla="*/ 123 h 219"/>
                <a:gd name="T26" fmla="*/ 34 w 120"/>
                <a:gd name="T27" fmla="*/ 120 h 219"/>
                <a:gd name="T28" fmla="*/ 20 w 120"/>
                <a:gd name="T29" fmla="*/ 116 h 219"/>
                <a:gd name="T30" fmla="*/ 4 w 120"/>
                <a:gd name="T31" fmla="*/ 100 h 219"/>
                <a:gd name="T32" fmla="*/ 0 w 120"/>
                <a:gd name="T33" fmla="*/ 33 h 219"/>
                <a:gd name="T34" fmla="*/ 4 w 120"/>
                <a:gd name="T35" fmla="*/ 20 h 219"/>
                <a:gd name="T36" fmla="*/ 20 w 120"/>
                <a:gd name="T37" fmla="*/ 0 h 219"/>
                <a:gd name="T38" fmla="*/ 87 w 120"/>
                <a:gd name="T39" fmla="*/ 0 h 219"/>
                <a:gd name="T40" fmla="*/ 100 w 120"/>
                <a:gd name="T41" fmla="*/ 0 h 219"/>
                <a:gd name="T42" fmla="*/ 116 w 120"/>
                <a:gd name="T43" fmla="*/ 20 h 219"/>
                <a:gd name="T44" fmla="*/ 120 w 120"/>
                <a:gd name="T45" fmla="*/ 60 h 219"/>
                <a:gd name="T46" fmla="*/ 100 w 120"/>
                <a:gd name="T47" fmla="*/ 33 h 219"/>
                <a:gd name="T48" fmla="*/ 100 w 120"/>
                <a:gd name="T49" fmla="*/ 27 h 219"/>
                <a:gd name="T50" fmla="*/ 90 w 120"/>
                <a:gd name="T51" fmla="*/ 20 h 219"/>
                <a:gd name="T52" fmla="*/ 34 w 120"/>
                <a:gd name="T53" fmla="*/ 20 h 219"/>
                <a:gd name="T54" fmla="*/ 30 w 120"/>
                <a:gd name="T55" fmla="*/ 20 h 219"/>
                <a:gd name="T56" fmla="*/ 20 w 120"/>
                <a:gd name="T57" fmla="*/ 27 h 219"/>
                <a:gd name="T58" fmla="*/ 20 w 120"/>
                <a:gd name="T59" fmla="*/ 86 h 219"/>
                <a:gd name="T60" fmla="*/ 20 w 120"/>
                <a:gd name="T61" fmla="*/ 90 h 219"/>
                <a:gd name="T62" fmla="*/ 30 w 120"/>
                <a:gd name="T63" fmla="*/ 100 h 219"/>
                <a:gd name="T64" fmla="*/ 87 w 120"/>
                <a:gd name="T65" fmla="*/ 100 h 219"/>
                <a:gd name="T66" fmla="*/ 100 w 120"/>
                <a:gd name="T67" fmla="*/ 103 h 219"/>
                <a:gd name="T68" fmla="*/ 116 w 120"/>
                <a:gd name="T69" fmla="*/ 120 h 219"/>
                <a:gd name="T70" fmla="*/ 120 w 120"/>
                <a:gd name="T71" fmla="*/ 186 h 219"/>
                <a:gd name="T72" fmla="*/ 116 w 120"/>
                <a:gd name="T73" fmla="*/ 199 h 219"/>
                <a:gd name="T74" fmla="*/ 100 w 120"/>
                <a:gd name="T75" fmla="*/ 219 h 219"/>
                <a:gd name="T76" fmla="*/ 87 w 120"/>
                <a:gd name="T77" fmla="*/ 21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0" h="219">
                  <a:moveTo>
                    <a:pt x="87" y="219"/>
                  </a:moveTo>
                  <a:lnTo>
                    <a:pt x="34" y="219"/>
                  </a:lnTo>
                  <a:lnTo>
                    <a:pt x="34" y="219"/>
                  </a:lnTo>
                  <a:lnTo>
                    <a:pt x="20" y="219"/>
                  </a:lnTo>
                  <a:lnTo>
                    <a:pt x="10" y="209"/>
                  </a:lnTo>
                  <a:lnTo>
                    <a:pt x="4" y="199"/>
                  </a:lnTo>
                  <a:lnTo>
                    <a:pt x="0" y="186"/>
                  </a:lnTo>
                  <a:lnTo>
                    <a:pt x="0" y="159"/>
                  </a:lnTo>
                  <a:lnTo>
                    <a:pt x="20" y="159"/>
                  </a:lnTo>
                  <a:lnTo>
                    <a:pt x="20" y="186"/>
                  </a:lnTo>
                  <a:lnTo>
                    <a:pt x="20" y="186"/>
                  </a:lnTo>
                  <a:lnTo>
                    <a:pt x="20" y="192"/>
                  </a:lnTo>
                  <a:lnTo>
                    <a:pt x="24" y="196"/>
                  </a:lnTo>
                  <a:lnTo>
                    <a:pt x="30" y="199"/>
                  </a:lnTo>
                  <a:lnTo>
                    <a:pt x="34" y="199"/>
                  </a:lnTo>
                  <a:lnTo>
                    <a:pt x="87" y="199"/>
                  </a:lnTo>
                  <a:lnTo>
                    <a:pt x="87" y="199"/>
                  </a:lnTo>
                  <a:lnTo>
                    <a:pt x="90" y="199"/>
                  </a:lnTo>
                  <a:lnTo>
                    <a:pt x="97" y="196"/>
                  </a:lnTo>
                  <a:lnTo>
                    <a:pt x="100" y="192"/>
                  </a:lnTo>
                  <a:lnTo>
                    <a:pt x="100" y="186"/>
                  </a:lnTo>
                  <a:lnTo>
                    <a:pt x="100" y="133"/>
                  </a:lnTo>
                  <a:lnTo>
                    <a:pt x="100" y="133"/>
                  </a:lnTo>
                  <a:lnTo>
                    <a:pt x="100" y="129"/>
                  </a:lnTo>
                  <a:lnTo>
                    <a:pt x="97" y="123"/>
                  </a:lnTo>
                  <a:lnTo>
                    <a:pt x="90" y="123"/>
                  </a:lnTo>
                  <a:lnTo>
                    <a:pt x="87" y="120"/>
                  </a:lnTo>
                  <a:lnTo>
                    <a:pt x="34" y="120"/>
                  </a:lnTo>
                  <a:lnTo>
                    <a:pt x="34" y="120"/>
                  </a:lnTo>
                  <a:lnTo>
                    <a:pt x="20" y="116"/>
                  </a:lnTo>
                  <a:lnTo>
                    <a:pt x="10" y="110"/>
                  </a:lnTo>
                  <a:lnTo>
                    <a:pt x="4" y="100"/>
                  </a:lnTo>
                  <a:lnTo>
                    <a:pt x="0" y="86"/>
                  </a:lnTo>
                  <a:lnTo>
                    <a:pt x="0" y="33"/>
                  </a:lnTo>
                  <a:lnTo>
                    <a:pt x="0" y="33"/>
                  </a:lnTo>
                  <a:lnTo>
                    <a:pt x="4" y="20"/>
                  </a:lnTo>
                  <a:lnTo>
                    <a:pt x="10" y="10"/>
                  </a:lnTo>
                  <a:lnTo>
                    <a:pt x="20" y="0"/>
                  </a:lnTo>
                  <a:lnTo>
                    <a:pt x="34" y="0"/>
                  </a:lnTo>
                  <a:lnTo>
                    <a:pt x="87" y="0"/>
                  </a:lnTo>
                  <a:lnTo>
                    <a:pt x="87" y="0"/>
                  </a:lnTo>
                  <a:lnTo>
                    <a:pt x="100" y="0"/>
                  </a:lnTo>
                  <a:lnTo>
                    <a:pt x="110" y="10"/>
                  </a:lnTo>
                  <a:lnTo>
                    <a:pt x="116" y="20"/>
                  </a:lnTo>
                  <a:lnTo>
                    <a:pt x="120" y="33"/>
                  </a:lnTo>
                  <a:lnTo>
                    <a:pt x="120" y="60"/>
                  </a:lnTo>
                  <a:lnTo>
                    <a:pt x="100" y="60"/>
                  </a:lnTo>
                  <a:lnTo>
                    <a:pt x="100" y="33"/>
                  </a:lnTo>
                  <a:lnTo>
                    <a:pt x="100" y="33"/>
                  </a:lnTo>
                  <a:lnTo>
                    <a:pt x="100" y="27"/>
                  </a:lnTo>
                  <a:lnTo>
                    <a:pt x="97" y="23"/>
                  </a:lnTo>
                  <a:lnTo>
                    <a:pt x="90" y="20"/>
                  </a:lnTo>
                  <a:lnTo>
                    <a:pt x="87" y="20"/>
                  </a:lnTo>
                  <a:lnTo>
                    <a:pt x="34" y="20"/>
                  </a:lnTo>
                  <a:lnTo>
                    <a:pt x="34" y="20"/>
                  </a:lnTo>
                  <a:lnTo>
                    <a:pt x="30" y="20"/>
                  </a:lnTo>
                  <a:lnTo>
                    <a:pt x="24" y="23"/>
                  </a:lnTo>
                  <a:lnTo>
                    <a:pt x="20" y="27"/>
                  </a:lnTo>
                  <a:lnTo>
                    <a:pt x="20" y="33"/>
                  </a:lnTo>
                  <a:lnTo>
                    <a:pt x="20" y="86"/>
                  </a:lnTo>
                  <a:lnTo>
                    <a:pt x="20" y="86"/>
                  </a:lnTo>
                  <a:lnTo>
                    <a:pt x="20" y="90"/>
                  </a:lnTo>
                  <a:lnTo>
                    <a:pt x="24" y="96"/>
                  </a:lnTo>
                  <a:lnTo>
                    <a:pt x="30" y="100"/>
                  </a:lnTo>
                  <a:lnTo>
                    <a:pt x="34" y="100"/>
                  </a:lnTo>
                  <a:lnTo>
                    <a:pt x="87" y="100"/>
                  </a:lnTo>
                  <a:lnTo>
                    <a:pt x="87" y="100"/>
                  </a:lnTo>
                  <a:lnTo>
                    <a:pt x="100" y="103"/>
                  </a:lnTo>
                  <a:lnTo>
                    <a:pt x="110" y="110"/>
                  </a:lnTo>
                  <a:lnTo>
                    <a:pt x="116" y="120"/>
                  </a:lnTo>
                  <a:lnTo>
                    <a:pt x="120" y="133"/>
                  </a:lnTo>
                  <a:lnTo>
                    <a:pt x="120" y="186"/>
                  </a:lnTo>
                  <a:lnTo>
                    <a:pt x="120" y="186"/>
                  </a:lnTo>
                  <a:lnTo>
                    <a:pt x="116" y="199"/>
                  </a:lnTo>
                  <a:lnTo>
                    <a:pt x="110" y="209"/>
                  </a:lnTo>
                  <a:lnTo>
                    <a:pt x="100" y="219"/>
                  </a:lnTo>
                  <a:lnTo>
                    <a:pt x="87" y="219"/>
                  </a:lnTo>
                  <a:lnTo>
                    <a:pt x="87" y="2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53" name="Rectangle 93"/>
            <p:cNvSpPr>
              <a:spLocks noChangeArrowheads="1"/>
            </p:cNvSpPr>
            <p:nvPr/>
          </p:nvSpPr>
          <p:spPr bwMode="auto">
            <a:xfrm>
              <a:off x="10588586" y="215995"/>
              <a:ext cx="31750"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54" name="Rectangle 94"/>
            <p:cNvSpPr>
              <a:spLocks noChangeArrowheads="1"/>
            </p:cNvSpPr>
            <p:nvPr/>
          </p:nvSpPr>
          <p:spPr bwMode="auto">
            <a:xfrm>
              <a:off x="10588586" y="579533"/>
              <a:ext cx="31750"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55" name="Rectangle 95"/>
            <p:cNvSpPr>
              <a:spLocks noChangeArrowheads="1"/>
            </p:cNvSpPr>
            <p:nvPr/>
          </p:nvSpPr>
          <p:spPr bwMode="auto">
            <a:xfrm>
              <a:off x="10399674" y="411257"/>
              <a:ext cx="41275" cy="36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56" name="Rectangle 96"/>
            <p:cNvSpPr>
              <a:spLocks noChangeArrowheads="1"/>
            </p:cNvSpPr>
            <p:nvPr/>
          </p:nvSpPr>
          <p:spPr bwMode="auto">
            <a:xfrm>
              <a:off x="10752099" y="411257"/>
              <a:ext cx="47625" cy="36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57" name="Freeform 97"/>
            <p:cNvSpPr>
              <a:spLocks/>
            </p:cNvSpPr>
            <p:nvPr/>
          </p:nvSpPr>
          <p:spPr bwMode="auto">
            <a:xfrm>
              <a:off x="10209174" y="52482"/>
              <a:ext cx="779463" cy="769938"/>
            </a:xfrm>
            <a:custGeom>
              <a:avLst/>
              <a:gdLst>
                <a:gd name="T0" fmla="*/ 471 w 491"/>
                <a:gd name="T1" fmla="*/ 485 h 485"/>
                <a:gd name="T2" fmla="*/ 471 w 491"/>
                <a:gd name="T3" fmla="*/ 246 h 485"/>
                <a:gd name="T4" fmla="*/ 465 w 491"/>
                <a:gd name="T5" fmla="*/ 203 h 485"/>
                <a:gd name="T6" fmla="*/ 455 w 491"/>
                <a:gd name="T7" fmla="*/ 160 h 485"/>
                <a:gd name="T8" fmla="*/ 431 w 491"/>
                <a:gd name="T9" fmla="*/ 120 h 485"/>
                <a:gd name="T10" fmla="*/ 405 w 491"/>
                <a:gd name="T11" fmla="*/ 87 h 485"/>
                <a:gd name="T12" fmla="*/ 372 w 491"/>
                <a:gd name="T13" fmla="*/ 60 h 485"/>
                <a:gd name="T14" fmla="*/ 332 w 491"/>
                <a:gd name="T15" fmla="*/ 40 h 485"/>
                <a:gd name="T16" fmla="*/ 292 w 491"/>
                <a:gd name="T17" fmla="*/ 27 h 485"/>
                <a:gd name="T18" fmla="*/ 246 w 491"/>
                <a:gd name="T19" fmla="*/ 20 h 485"/>
                <a:gd name="T20" fmla="*/ 223 w 491"/>
                <a:gd name="T21" fmla="*/ 24 h 485"/>
                <a:gd name="T22" fmla="*/ 179 w 491"/>
                <a:gd name="T23" fmla="*/ 30 h 485"/>
                <a:gd name="T24" fmla="*/ 140 w 491"/>
                <a:gd name="T25" fmla="*/ 50 h 485"/>
                <a:gd name="T26" fmla="*/ 103 w 491"/>
                <a:gd name="T27" fmla="*/ 73 h 485"/>
                <a:gd name="T28" fmla="*/ 73 w 491"/>
                <a:gd name="T29" fmla="*/ 103 h 485"/>
                <a:gd name="T30" fmla="*/ 47 w 491"/>
                <a:gd name="T31" fmla="*/ 140 h 485"/>
                <a:gd name="T32" fmla="*/ 30 w 491"/>
                <a:gd name="T33" fmla="*/ 180 h 485"/>
                <a:gd name="T34" fmla="*/ 20 w 491"/>
                <a:gd name="T35" fmla="*/ 223 h 485"/>
                <a:gd name="T36" fmla="*/ 20 w 491"/>
                <a:gd name="T37" fmla="*/ 372 h 485"/>
                <a:gd name="T38" fmla="*/ 0 w 491"/>
                <a:gd name="T39" fmla="*/ 246 h 485"/>
                <a:gd name="T40" fmla="*/ 0 w 491"/>
                <a:gd name="T41" fmla="*/ 223 h 485"/>
                <a:gd name="T42" fmla="*/ 10 w 491"/>
                <a:gd name="T43" fmla="*/ 173 h 485"/>
                <a:gd name="T44" fmla="*/ 30 w 491"/>
                <a:gd name="T45" fmla="*/ 130 h 485"/>
                <a:gd name="T46" fmla="*/ 57 w 491"/>
                <a:gd name="T47" fmla="*/ 90 h 485"/>
                <a:gd name="T48" fmla="*/ 90 w 491"/>
                <a:gd name="T49" fmla="*/ 57 h 485"/>
                <a:gd name="T50" fmla="*/ 130 w 491"/>
                <a:gd name="T51" fmla="*/ 30 h 485"/>
                <a:gd name="T52" fmla="*/ 173 w 491"/>
                <a:gd name="T53" fmla="*/ 14 h 485"/>
                <a:gd name="T54" fmla="*/ 219 w 491"/>
                <a:gd name="T55" fmla="*/ 4 h 485"/>
                <a:gd name="T56" fmla="*/ 246 w 491"/>
                <a:gd name="T57" fmla="*/ 0 h 485"/>
                <a:gd name="T58" fmla="*/ 295 w 491"/>
                <a:gd name="T59" fmla="*/ 7 h 485"/>
                <a:gd name="T60" fmla="*/ 342 w 491"/>
                <a:gd name="T61" fmla="*/ 20 h 485"/>
                <a:gd name="T62" fmla="*/ 382 w 491"/>
                <a:gd name="T63" fmla="*/ 44 h 485"/>
                <a:gd name="T64" fmla="*/ 418 w 491"/>
                <a:gd name="T65" fmla="*/ 73 h 485"/>
                <a:gd name="T66" fmla="*/ 448 w 491"/>
                <a:gd name="T67" fmla="*/ 110 h 485"/>
                <a:gd name="T68" fmla="*/ 471 w 491"/>
                <a:gd name="T69" fmla="*/ 153 h 485"/>
                <a:gd name="T70" fmla="*/ 488 w 491"/>
                <a:gd name="T71" fmla="*/ 196 h 485"/>
                <a:gd name="T72" fmla="*/ 491 w 491"/>
                <a:gd name="T73" fmla="*/ 24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1" h="485">
                  <a:moveTo>
                    <a:pt x="491" y="485"/>
                  </a:moveTo>
                  <a:lnTo>
                    <a:pt x="471" y="485"/>
                  </a:lnTo>
                  <a:lnTo>
                    <a:pt x="471" y="246"/>
                  </a:lnTo>
                  <a:lnTo>
                    <a:pt x="471" y="246"/>
                  </a:lnTo>
                  <a:lnTo>
                    <a:pt x="471" y="223"/>
                  </a:lnTo>
                  <a:lnTo>
                    <a:pt x="465" y="203"/>
                  </a:lnTo>
                  <a:lnTo>
                    <a:pt x="461" y="180"/>
                  </a:lnTo>
                  <a:lnTo>
                    <a:pt x="455" y="160"/>
                  </a:lnTo>
                  <a:lnTo>
                    <a:pt x="445" y="140"/>
                  </a:lnTo>
                  <a:lnTo>
                    <a:pt x="431" y="120"/>
                  </a:lnTo>
                  <a:lnTo>
                    <a:pt x="418" y="103"/>
                  </a:lnTo>
                  <a:lnTo>
                    <a:pt x="405" y="87"/>
                  </a:lnTo>
                  <a:lnTo>
                    <a:pt x="388" y="73"/>
                  </a:lnTo>
                  <a:lnTo>
                    <a:pt x="372" y="60"/>
                  </a:lnTo>
                  <a:lnTo>
                    <a:pt x="352" y="50"/>
                  </a:lnTo>
                  <a:lnTo>
                    <a:pt x="332" y="40"/>
                  </a:lnTo>
                  <a:lnTo>
                    <a:pt x="312" y="30"/>
                  </a:lnTo>
                  <a:lnTo>
                    <a:pt x="292" y="27"/>
                  </a:lnTo>
                  <a:lnTo>
                    <a:pt x="269" y="24"/>
                  </a:lnTo>
                  <a:lnTo>
                    <a:pt x="246" y="20"/>
                  </a:lnTo>
                  <a:lnTo>
                    <a:pt x="246" y="20"/>
                  </a:lnTo>
                  <a:lnTo>
                    <a:pt x="223" y="24"/>
                  </a:lnTo>
                  <a:lnTo>
                    <a:pt x="199" y="27"/>
                  </a:lnTo>
                  <a:lnTo>
                    <a:pt x="179" y="30"/>
                  </a:lnTo>
                  <a:lnTo>
                    <a:pt x="160" y="40"/>
                  </a:lnTo>
                  <a:lnTo>
                    <a:pt x="140" y="50"/>
                  </a:lnTo>
                  <a:lnTo>
                    <a:pt x="120" y="60"/>
                  </a:lnTo>
                  <a:lnTo>
                    <a:pt x="103" y="73"/>
                  </a:lnTo>
                  <a:lnTo>
                    <a:pt x="87" y="87"/>
                  </a:lnTo>
                  <a:lnTo>
                    <a:pt x="73" y="103"/>
                  </a:lnTo>
                  <a:lnTo>
                    <a:pt x="60" y="120"/>
                  </a:lnTo>
                  <a:lnTo>
                    <a:pt x="47" y="140"/>
                  </a:lnTo>
                  <a:lnTo>
                    <a:pt x="37" y="160"/>
                  </a:lnTo>
                  <a:lnTo>
                    <a:pt x="30" y="180"/>
                  </a:lnTo>
                  <a:lnTo>
                    <a:pt x="24" y="203"/>
                  </a:lnTo>
                  <a:lnTo>
                    <a:pt x="20" y="223"/>
                  </a:lnTo>
                  <a:lnTo>
                    <a:pt x="20" y="246"/>
                  </a:lnTo>
                  <a:lnTo>
                    <a:pt x="20" y="372"/>
                  </a:lnTo>
                  <a:lnTo>
                    <a:pt x="0" y="372"/>
                  </a:lnTo>
                  <a:lnTo>
                    <a:pt x="0" y="246"/>
                  </a:lnTo>
                  <a:lnTo>
                    <a:pt x="0" y="246"/>
                  </a:lnTo>
                  <a:lnTo>
                    <a:pt x="0" y="223"/>
                  </a:lnTo>
                  <a:lnTo>
                    <a:pt x="4" y="196"/>
                  </a:lnTo>
                  <a:lnTo>
                    <a:pt x="10" y="173"/>
                  </a:lnTo>
                  <a:lnTo>
                    <a:pt x="20" y="153"/>
                  </a:lnTo>
                  <a:lnTo>
                    <a:pt x="30" y="130"/>
                  </a:lnTo>
                  <a:lnTo>
                    <a:pt x="40" y="110"/>
                  </a:lnTo>
                  <a:lnTo>
                    <a:pt x="57" y="90"/>
                  </a:lnTo>
                  <a:lnTo>
                    <a:pt x="70" y="73"/>
                  </a:lnTo>
                  <a:lnTo>
                    <a:pt x="90" y="57"/>
                  </a:lnTo>
                  <a:lnTo>
                    <a:pt x="107" y="44"/>
                  </a:lnTo>
                  <a:lnTo>
                    <a:pt x="130" y="30"/>
                  </a:lnTo>
                  <a:lnTo>
                    <a:pt x="150" y="20"/>
                  </a:lnTo>
                  <a:lnTo>
                    <a:pt x="173" y="14"/>
                  </a:lnTo>
                  <a:lnTo>
                    <a:pt x="196" y="7"/>
                  </a:lnTo>
                  <a:lnTo>
                    <a:pt x="219" y="4"/>
                  </a:lnTo>
                  <a:lnTo>
                    <a:pt x="246" y="0"/>
                  </a:lnTo>
                  <a:lnTo>
                    <a:pt x="246" y="0"/>
                  </a:lnTo>
                  <a:lnTo>
                    <a:pt x="269" y="4"/>
                  </a:lnTo>
                  <a:lnTo>
                    <a:pt x="295" y="7"/>
                  </a:lnTo>
                  <a:lnTo>
                    <a:pt x="319" y="14"/>
                  </a:lnTo>
                  <a:lnTo>
                    <a:pt x="342" y="20"/>
                  </a:lnTo>
                  <a:lnTo>
                    <a:pt x="362" y="30"/>
                  </a:lnTo>
                  <a:lnTo>
                    <a:pt x="382" y="44"/>
                  </a:lnTo>
                  <a:lnTo>
                    <a:pt x="402" y="57"/>
                  </a:lnTo>
                  <a:lnTo>
                    <a:pt x="418" y="73"/>
                  </a:lnTo>
                  <a:lnTo>
                    <a:pt x="435" y="90"/>
                  </a:lnTo>
                  <a:lnTo>
                    <a:pt x="448" y="110"/>
                  </a:lnTo>
                  <a:lnTo>
                    <a:pt x="461" y="130"/>
                  </a:lnTo>
                  <a:lnTo>
                    <a:pt x="471" y="153"/>
                  </a:lnTo>
                  <a:lnTo>
                    <a:pt x="481" y="173"/>
                  </a:lnTo>
                  <a:lnTo>
                    <a:pt x="488" y="196"/>
                  </a:lnTo>
                  <a:lnTo>
                    <a:pt x="491" y="223"/>
                  </a:lnTo>
                  <a:lnTo>
                    <a:pt x="491" y="246"/>
                  </a:lnTo>
                  <a:lnTo>
                    <a:pt x="491" y="4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58" name="Freeform 98"/>
            <p:cNvSpPr>
              <a:spLocks/>
            </p:cNvSpPr>
            <p:nvPr/>
          </p:nvSpPr>
          <p:spPr bwMode="auto">
            <a:xfrm>
              <a:off x="10509211" y="-236443"/>
              <a:ext cx="231775" cy="327025"/>
            </a:xfrm>
            <a:custGeom>
              <a:avLst/>
              <a:gdLst>
                <a:gd name="T0" fmla="*/ 27 w 146"/>
                <a:gd name="T1" fmla="*/ 206 h 206"/>
                <a:gd name="T2" fmla="*/ 0 w 146"/>
                <a:gd name="T3" fmla="*/ 0 h 206"/>
                <a:gd name="T4" fmla="*/ 146 w 146"/>
                <a:gd name="T5" fmla="*/ 0 h 206"/>
                <a:gd name="T6" fmla="*/ 120 w 146"/>
                <a:gd name="T7" fmla="*/ 206 h 206"/>
                <a:gd name="T8" fmla="*/ 97 w 146"/>
                <a:gd name="T9" fmla="*/ 202 h 206"/>
                <a:gd name="T10" fmla="*/ 123 w 146"/>
                <a:gd name="T11" fmla="*/ 20 h 206"/>
                <a:gd name="T12" fmla="*/ 24 w 146"/>
                <a:gd name="T13" fmla="*/ 20 h 206"/>
                <a:gd name="T14" fmla="*/ 47 w 146"/>
                <a:gd name="T15" fmla="*/ 202 h 206"/>
                <a:gd name="T16" fmla="*/ 27 w 146"/>
                <a:gd name="T17" fmla="*/ 206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206">
                  <a:moveTo>
                    <a:pt x="27" y="206"/>
                  </a:moveTo>
                  <a:lnTo>
                    <a:pt x="0" y="0"/>
                  </a:lnTo>
                  <a:lnTo>
                    <a:pt x="146" y="0"/>
                  </a:lnTo>
                  <a:lnTo>
                    <a:pt x="120" y="206"/>
                  </a:lnTo>
                  <a:lnTo>
                    <a:pt x="97" y="202"/>
                  </a:lnTo>
                  <a:lnTo>
                    <a:pt x="123" y="20"/>
                  </a:lnTo>
                  <a:lnTo>
                    <a:pt x="24" y="20"/>
                  </a:lnTo>
                  <a:lnTo>
                    <a:pt x="47" y="202"/>
                  </a:lnTo>
                  <a:lnTo>
                    <a:pt x="27" y="2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59" name="Freeform 99"/>
            <p:cNvSpPr>
              <a:spLocks/>
            </p:cNvSpPr>
            <p:nvPr/>
          </p:nvSpPr>
          <p:spPr bwMode="auto">
            <a:xfrm>
              <a:off x="10415549" y="-147543"/>
              <a:ext cx="131763" cy="247650"/>
            </a:xfrm>
            <a:custGeom>
              <a:avLst/>
              <a:gdLst>
                <a:gd name="T0" fmla="*/ 30 w 83"/>
                <a:gd name="T1" fmla="*/ 156 h 156"/>
                <a:gd name="T2" fmla="*/ 0 w 83"/>
                <a:gd name="T3" fmla="*/ 7 h 156"/>
                <a:gd name="T4" fmla="*/ 83 w 83"/>
                <a:gd name="T5" fmla="*/ 0 h 156"/>
                <a:gd name="T6" fmla="*/ 83 w 83"/>
                <a:gd name="T7" fmla="*/ 20 h 156"/>
                <a:gd name="T8" fmla="*/ 23 w 83"/>
                <a:gd name="T9" fmla="*/ 27 h 156"/>
                <a:gd name="T10" fmla="*/ 49 w 83"/>
                <a:gd name="T11" fmla="*/ 153 h 156"/>
                <a:gd name="T12" fmla="*/ 30 w 83"/>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83" h="156">
                  <a:moveTo>
                    <a:pt x="30" y="156"/>
                  </a:moveTo>
                  <a:lnTo>
                    <a:pt x="0" y="7"/>
                  </a:lnTo>
                  <a:lnTo>
                    <a:pt x="83" y="0"/>
                  </a:lnTo>
                  <a:lnTo>
                    <a:pt x="83" y="20"/>
                  </a:lnTo>
                  <a:lnTo>
                    <a:pt x="23" y="27"/>
                  </a:lnTo>
                  <a:lnTo>
                    <a:pt x="49" y="153"/>
                  </a:lnTo>
                  <a:lnTo>
                    <a:pt x="30" y="1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grpSp>
      <p:grpSp>
        <p:nvGrpSpPr>
          <p:cNvPr id="60" name="Group 59"/>
          <p:cNvGrpSpPr/>
          <p:nvPr/>
        </p:nvGrpSpPr>
        <p:grpSpPr>
          <a:xfrm>
            <a:off x="4000167" y="2404030"/>
            <a:ext cx="1081201" cy="1079784"/>
            <a:chOff x="5778461" y="-109443"/>
            <a:chExt cx="1211263" cy="1209676"/>
          </a:xfrm>
          <a:solidFill>
            <a:schemeClr val="bg1"/>
          </a:solidFill>
        </p:grpSpPr>
        <p:sp>
          <p:nvSpPr>
            <p:cNvPr id="61" name="Freeform 100"/>
            <p:cNvSpPr>
              <a:spLocks noEditPoints="1"/>
            </p:cNvSpPr>
            <p:nvPr/>
          </p:nvSpPr>
          <p:spPr bwMode="auto">
            <a:xfrm>
              <a:off x="5783224" y="-109443"/>
              <a:ext cx="984250" cy="536575"/>
            </a:xfrm>
            <a:custGeom>
              <a:avLst/>
              <a:gdLst>
                <a:gd name="T0" fmla="*/ 0 w 620"/>
                <a:gd name="T1" fmla="*/ 338 h 338"/>
                <a:gd name="T2" fmla="*/ 0 w 620"/>
                <a:gd name="T3" fmla="*/ 328 h 338"/>
                <a:gd name="T4" fmla="*/ 17 w 620"/>
                <a:gd name="T5" fmla="*/ 258 h 338"/>
                <a:gd name="T6" fmla="*/ 43 w 620"/>
                <a:gd name="T7" fmla="*/ 199 h 338"/>
                <a:gd name="T8" fmla="*/ 83 w 620"/>
                <a:gd name="T9" fmla="*/ 142 h 338"/>
                <a:gd name="T10" fmla="*/ 130 w 620"/>
                <a:gd name="T11" fmla="*/ 92 h 338"/>
                <a:gd name="T12" fmla="*/ 183 w 620"/>
                <a:gd name="T13" fmla="*/ 53 h 338"/>
                <a:gd name="T14" fmla="*/ 242 w 620"/>
                <a:gd name="T15" fmla="*/ 23 h 338"/>
                <a:gd name="T16" fmla="*/ 309 w 620"/>
                <a:gd name="T17" fmla="*/ 6 h 338"/>
                <a:gd name="T18" fmla="*/ 378 w 620"/>
                <a:gd name="T19" fmla="*/ 0 h 338"/>
                <a:gd name="T20" fmla="*/ 408 w 620"/>
                <a:gd name="T21" fmla="*/ 0 h 338"/>
                <a:gd name="T22" fmla="*/ 471 w 620"/>
                <a:gd name="T23" fmla="*/ 10 h 338"/>
                <a:gd name="T24" fmla="*/ 531 w 620"/>
                <a:gd name="T25" fmla="*/ 29 h 338"/>
                <a:gd name="T26" fmla="*/ 584 w 620"/>
                <a:gd name="T27" fmla="*/ 59 h 338"/>
                <a:gd name="T28" fmla="*/ 620 w 620"/>
                <a:gd name="T29" fmla="*/ 86 h 338"/>
                <a:gd name="T30" fmla="*/ 458 w 620"/>
                <a:gd name="T31" fmla="*/ 238 h 338"/>
                <a:gd name="T32" fmla="*/ 438 w 620"/>
                <a:gd name="T33" fmla="*/ 228 h 338"/>
                <a:gd name="T34" fmla="*/ 398 w 620"/>
                <a:gd name="T35" fmla="*/ 218 h 338"/>
                <a:gd name="T36" fmla="*/ 378 w 620"/>
                <a:gd name="T37" fmla="*/ 218 h 338"/>
                <a:gd name="T38" fmla="*/ 325 w 620"/>
                <a:gd name="T39" fmla="*/ 225 h 338"/>
                <a:gd name="T40" fmla="*/ 282 w 620"/>
                <a:gd name="T41" fmla="*/ 248 h 338"/>
                <a:gd name="T42" fmla="*/ 246 w 620"/>
                <a:gd name="T43" fmla="*/ 285 h 338"/>
                <a:gd name="T44" fmla="*/ 222 w 620"/>
                <a:gd name="T45" fmla="*/ 331 h 338"/>
                <a:gd name="T46" fmla="*/ 24 w 620"/>
                <a:gd name="T47" fmla="*/ 318 h 338"/>
                <a:gd name="T48" fmla="*/ 206 w 620"/>
                <a:gd name="T49" fmla="*/ 318 h 338"/>
                <a:gd name="T50" fmla="*/ 232 w 620"/>
                <a:gd name="T51" fmla="*/ 268 h 338"/>
                <a:gd name="T52" fmla="*/ 272 w 620"/>
                <a:gd name="T53" fmla="*/ 228 h 338"/>
                <a:gd name="T54" fmla="*/ 322 w 620"/>
                <a:gd name="T55" fmla="*/ 205 h 338"/>
                <a:gd name="T56" fmla="*/ 378 w 620"/>
                <a:gd name="T57" fmla="*/ 195 h 338"/>
                <a:gd name="T58" fmla="*/ 398 w 620"/>
                <a:gd name="T59" fmla="*/ 199 h 338"/>
                <a:gd name="T60" fmla="*/ 441 w 620"/>
                <a:gd name="T61" fmla="*/ 209 h 338"/>
                <a:gd name="T62" fmla="*/ 587 w 620"/>
                <a:gd name="T63" fmla="*/ 89 h 338"/>
                <a:gd name="T64" fmla="*/ 564 w 620"/>
                <a:gd name="T65" fmla="*/ 73 h 338"/>
                <a:gd name="T66" fmla="*/ 514 w 620"/>
                <a:gd name="T67" fmla="*/ 46 h 338"/>
                <a:gd name="T68" fmla="*/ 461 w 620"/>
                <a:gd name="T69" fmla="*/ 29 h 338"/>
                <a:gd name="T70" fmla="*/ 408 w 620"/>
                <a:gd name="T71" fmla="*/ 23 h 338"/>
                <a:gd name="T72" fmla="*/ 378 w 620"/>
                <a:gd name="T73" fmla="*/ 19 h 338"/>
                <a:gd name="T74" fmla="*/ 315 w 620"/>
                <a:gd name="T75" fmla="*/ 26 h 338"/>
                <a:gd name="T76" fmla="*/ 252 w 620"/>
                <a:gd name="T77" fmla="*/ 43 h 338"/>
                <a:gd name="T78" fmla="*/ 196 w 620"/>
                <a:gd name="T79" fmla="*/ 69 h 338"/>
                <a:gd name="T80" fmla="*/ 146 w 620"/>
                <a:gd name="T81" fmla="*/ 106 h 338"/>
                <a:gd name="T82" fmla="*/ 103 w 620"/>
                <a:gd name="T83" fmla="*/ 149 h 338"/>
                <a:gd name="T84" fmla="*/ 67 w 620"/>
                <a:gd name="T85" fmla="*/ 199 h 338"/>
                <a:gd name="T86" fmla="*/ 40 w 620"/>
                <a:gd name="T87" fmla="*/ 255 h 338"/>
                <a:gd name="T88" fmla="*/ 24 w 620"/>
                <a:gd name="T89" fmla="*/ 318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20" h="338">
                  <a:moveTo>
                    <a:pt x="219" y="338"/>
                  </a:moveTo>
                  <a:lnTo>
                    <a:pt x="0" y="338"/>
                  </a:lnTo>
                  <a:lnTo>
                    <a:pt x="0" y="328"/>
                  </a:lnTo>
                  <a:lnTo>
                    <a:pt x="0" y="328"/>
                  </a:lnTo>
                  <a:lnTo>
                    <a:pt x="7" y="291"/>
                  </a:lnTo>
                  <a:lnTo>
                    <a:pt x="17" y="258"/>
                  </a:lnTo>
                  <a:lnTo>
                    <a:pt x="30" y="228"/>
                  </a:lnTo>
                  <a:lnTo>
                    <a:pt x="43" y="199"/>
                  </a:lnTo>
                  <a:lnTo>
                    <a:pt x="63" y="169"/>
                  </a:lnTo>
                  <a:lnTo>
                    <a:pt x="83" y="142"/>
                  </a:lnTo>
                  <a:lnTo>
                    <a:pt x="103" y="116"/>
                  </a:lnTo>
                  <a:lnTo>
                    <a:pt x="130" y="92"/>
                  </a:lnTo>
                  <a:lnTo>
                    <a:pt x="156" y="73"/>
                  </a:lnTo>
                  <a:lnTo>
                    <a:pt x="183" y="53"/>
                  </a:lnTo>
                  <a:lnTo>
                    <a:pt x="212" y="39"/>
                  </a:lnTo>
                  <a:lnTo>
                    <a:pt x="242" y="23"/>
                  </a:lnTo>
                  <a:lnTo>
                    <a:pt x="275" y="13"/>
                  </a:lnTo>
                  <a:lnTo>
                    <a:pt x="309" y="6"/>
                  </a:lnTo>
                  <a:lnTo>
                    <a:pt x="342" y="0"/>
                  </a:lnTo>
                  <a:lnTo>
                    <a:pt x="378" y="0"/>
                  </a:lnTo>
                  <a:lnTo>
                    <a:pt x="378" y="0"/>
                  </a:lnTo>
                  <a:lnTo>
                    <a:pt x="408" y="0"/>
                  </a:lnTo>
                  <a:lnTo>
                    <a:pt x="441" y="3"/>
                  </a:lnTo>
                  <a:lnTo>
                    <a:pt x="471" y="10"/>
                  </a:lnTo>
                  <a:lnTo>
                    <a:pt x="501" y="19"/>
                  </a:lnTo>
                  <a:lnTo>
                    <a:pt x="531" y="29"/>
                  </a:lnTo>
                  <a:lnTo>
                    <a:pt x="557" y="43"/>
                  </a:lnTo>
                  <a:lnTo>
                    <a:pt x="584" y="59"/>
                  </a:lnTo>
                  <a:lnTo>
                    <a:pt x="610" y="79"/>
                  </a:lnTo>
                  <a:lnTo>
                    <a:pt x="620" y="86"/>
                  </a:lnTo>
                  <a:lnTo>
                    <a:pt x="464" y="242"/>
                  </a:lnTo>
                  <a:lnTo>
                    <a:pt x="458" y="238"/>
                  </a:lnTo>
                  <a:lnTo>
                    <a:pt x="458" y="238"/>
                  </a:lnTo>
                  <a:lnTo>
                    <a:pt x="438" y="228"/>
                  </a:lnTo>
                  <a:lnTo>
                    <a:pt x="418" y="222"/>
                  </a:lnTo>
                  <a:lnTo>
                    <a:pt x="398" y="218"/>
                  </a:lnTo>
                  <a:lnTo>
                    <a:pt x="378" y="218"/>
                  </a:lnTo>
                  <a:lnTo>
                    <a:pt x="378" y="218"/>
                  </a:lnTo>
                  <a:lnTo>
                    <a:pt x="352" y="218"/>
                  </a:lnTo>
                  <a:lnTo>
                    <a:pt x="325" y="225"/>
                  </a:lnTo>
                  <a:lnTo>
                    <a:pt x="302" y="235"/>
                  </a:lnTo>
                  <a:lnTo>
                    <a:pt x="282" y="248"/>
                  </a:lnTo>
                  <a:lnTo>
                    <a:pt x="262" y="265"/>
                  </a:lnTo>
                  <a:lnTo>
                    <a:pt x="246" y="285"/>
                  </a:lnTo>
                  <a:lnTo>
                    <a:pt x="232" y="308"/>
                  </a:lnTo>
                  <a:lnTo>
                    <a:pt x="222" y="331"/>
                  </a:lnTo>
                  <a:lnTo>
                    <a:pt x="219" y="338"/>
                  </a:lnTo>
                  <a:close/>
                  <a:moveTo>
                    <a:pt x="24" y="318"/>
                  </a:moveTo>
                  <a:lnTo>
                    <a:pt x="206" y="318"/>
                  </a:lnTo>
                  <a:lnTo>
                    <a:pt x="206" y="318"/>
                  </a:lnTo>
                  <a:lnTo>
                    <a:pt x="216" y="291"/>
                  </a:lnTo>
                  <a:lnTo>
                    <a:pt x="232" y="268"/>
                  </a:lnTo>
                  <a:lnTo>
                    <a:pt x="252" y="248"/>
                  </a:lnTo>
                  <a:lnTo>
                    <a:pt x="272" y="228"/>
                  </a:lnTo>
                  <a:lnTo>
                    <a:pt x="295" y="215"/>
                  </a:lnTo>
                  <a:lnTo>
                    <a:pt x="322" y="205"/>
                  </a:lnTo>
                  <a:lnTo>
                    <a:pt x="348" y="199"/>
                  </a:lnTo>
                  <a:lnTo>
                    <a:pt x="378" y="195"/>
                  </a:lnTo>
                  <a:lnTo>
                    <a:pt x="378" y="195"/>
                  </a:lnTo>
                  <a:lnTo>
                    <a:pt x="398" y="199"/>
                  </a:lnTo>
                  <a:lnTo>
                    <a:pt x="421" y="202"/>
                  </a:lnTo>
                  <a:lnTo>
                    <a:pt x="441" y="209"/>
                  </a:lnTo>
                  <a:lnTo>
                    <a:pt x="461" y="215"/>
                  </a:lnTo>
                  <a:lnTo>
                    <a:pt x="587" y="89"/>
                  </a:lnTo>
                  <a:lnTo>
                    <a:pt x="587" y="89"/>
                  </a:lnTo>
                  <a:lnTo>
                    <a:pt x="564" y="73"/>
                  </a:lnTo>
                  <a:lnTo>
                    <a:pt x="541" y="59"/>
                  </a:lnTo>
                  <a:lnTo>
                    <a:pt x="514" y="46"/>
                  </a:lnTo>
                  <a:lnTo>
                    <a:pt x="488" y="36"/>
                  </a:lnTo>
                  <a:lnTo>
                    <a:pt x="461" y="29"/>
                  </a:lnTo>
                  <a:lnTo>
                    <a:pt x="435" y="26"/>
                  </a:lnTo>
                  <a:lnTo>
                    <a:pt x="408" y="23"/>
                  </a:lnTo>
                  <a:lnTo>
                    <a:pt x="378" y="19"/>
                  </a:lnTo>
                  <a:lnTo>
                    <a:pt x="378" y="19"/>
                  </a:lnTo>
                  <a:lnTo>
                    <a:pt x="345" y="23"/>
                  </a:lnTo>
                  <a:lnTo>
                    <a:pt x="315" y="26"/>
                  </a:lnTo>
                  <a:lnTo>
                    <a:pt x="282" y="33"/>
                  </a:lnTo>
                  <a:lnTo>
                    <a:pt x="252" y="43"/>
                  </a:lnTo>
                  <a:lnTo>
                    <a:pt x="226" y="56"/>
                  </a:lnTo>
                  <a:lnTo>
                    <a:pt x="196" y="69"/>
                  </a:lnTo>
                  <a:lnTo>
                    <a:pt x="173" y="86"/>
                  </a:lnTo>
                  <a:lnTo>
                    <a:pt x="146" y="106"/>
                  </a:lnTo>
                  <a:lnTo>
                    <a:pt x="123" y="126"/>
                  </a:lnTo>
                  <a:lnTo>
                    <a:pt x="103" y="149"/>
                  </a:lnTo>
                  <a:lnTo>
                    <a:pt x="83" y="172"/>
                  </a:lnTo>
                  <a:lnTo>
                    <a:pt x="67" y="199"/>
                  </a:lnTo>
                  <a:lnTo>
                    <a:pt x="53" y="228"/>
                  </a:lnTo>
                  <a:lnTo>
                    <a:pt x="40" y="255"/>
                  </a:lnTo>
                  <a:lnTo>
                    <a:pt x="30" y="288"/>
                  </a:lnTo>
                  <a:lnTo>
                    <a:pt x="24" y="318"/>
                  </a:lnTo>
                  <a:lnTo>
                    <a:pt x="24" y="3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62" name="Freeform 101"/>
            <p:cNvSpPr>
              <a:spLocks noEditPoints="1"/>
            </p:cNvSpPr>
            <p:nvPr/>
          </p:nvSpPr>
          <p:spPr bwMode="auto">
            <a:xfrm>
              <a:off x="5778461" y="474757"/>
              <a:ext cx="384175" cy="400050"/>
            </a:xfrm>
            <a:custGeom>
              <a:avLst/>
              <a:gdLst>
                <a:gd name="T0" fmla="*/ 86 w 242"/>
                <a:gd name="T1" fmla="*/ 252 h 252"/>
                <a:gd name="T2" fmla="*/ 80 w 242"/>
                <a:gd name="T3" fmla="*/ 245 h 252"/>
                <a:gd name="T4" fmla="*/ 80 w 242"/>
                <a:gd name="T5" fmla="*/ 245 h 252"/>
                <a:gd name="T6" fmla="*/ 60 w 242"/>
                <a:gd name="T7" fmla="*/ 219 h 252"/>
                <a:gd name="T8" fmla="*/ 46 w 242"/>
                <a:gd name="T9" fmla="*/ 192 h 252"/>
                <a:gd name="T10" fmla="*/ 33 w 242"/>
                <a:gd name="T11" fmla="*/ 162 h 252"/>
                <a:gd name="T12" fmla="*/ 20 w 242"/>
                <a:gd name="T13" fmla="*/ 136 h 252"/>
                <a:gd name="T14" fmla="*/ 13 w 242"/>
                <a:gd name="T15" fmla="*/ 106 h 252"/>
                <a:gd name="T16" fmla="*/ 7 w 242"/>
                <a:gd name="T17" fmla="*/ 76 h 252"/>
                <a:gd name="T18" fmla="*/ 3 w 242"/>
                <a:gd name="T19" fmla="*/ 43 h 252"/>
                <a:gd name="T20" fmla="*/ 0 w 242"/>
                <a:gd name="T21" fmla="*/ 13 h 252"/>
                <a:gd name="T22" fmla="*/ 0 w 242"/>
                <a:gd name="T23" fmla="*/ 0 h 252"/>
                <a:gd name="T24" fmla="*/ 10 w 242"/>
                <a:gd name="T25" fmla="*/ 0 h 252"/>
                <a:gd name="T26" fmla="*/ 219 w 242"/>
                <a:gd name="T27" fmla="*/ 0 h 252"/>
                <a:gd name="T28" fmla="*/ 219 w 242"/>
                <a:gd name="T29" fmla="*/ 13 h 252"/>
                <a:gd name="T30" fmla="*/ 219 w 242"/>
                <a:gd name="T31" fmla="*/ 13 h 252"/>
                <a:gd name="T32" fmla="*/ 219 w 242"/>
                <a:gd name="T33" fmla="*/ 33 h 252"/>
                <a:gd name="T34" fmla="*/ 222 w 242"/>
                <a:gd name="T35" fmla="*/ 53 h 252"/>
                <a:gd name="T36" fmla="*/ 229 w 242"/>
                <a:gd name="T37" fmla="*/ 73 h 252"/>
                <a:gd name="T38" fmla="*/ 239 w 242"/>
                <a:gd name="T39" fmla="*/ 89 h 252"/>
                <a:gd name="T40" fmla="*/ 242 w 242"/>
                <a:gd name="T41" fmla="*/ 96 h 252"/>
                <a:gd name="T42" fmla="*/ 86 w 242"/>
                <a:gd name="T43" fmla="*/ 252 h 252"/>
                <a:gd name="T44" fmla="*/ 20 w 242"/>
                <a:gd name="T45" fmla="*/ 20 h 252"/>
                <a:gd name="T46" fmla="*/ 20 w 242"/>
                <a:gd name="T47" fmla="*/ 20 h 252"/>
                <a:gd name="T48" fmla="*/ 23 w 242"/>
                <a:gd name="T49" fmla="*/ 46 h 252"/>
                <a:gd name="T50" fmla="*/ 27 w 242"/>
                <a:gd name="T51" fmla="*/ 73 h 252"/>
                <a:gd name="T52" fmla="*/ 33 w 242"/>
                <a:gd name="T53" fmla="*/ 99 h 252"/>
                <a:gd name="T54" fmla="*/ 40 w 242"/>
                <a:gd name="T55" fmla="*/ 126 h 252"/>
                <a:gd name="T56" fmla="*/ 50 w 242"/>
                <a:gd name="T57" fmla="*/ 152 h 252"/>
                <a:gd name="T58" fmla="*/ 60 w 242"/>
                <a:gd name="T59" fmla="*/ 176 h 252"/>
                <a:gd name="T60" fmla="*/ 73 w 242"/>
                <a:gd name="T61" fmla="*/ 199 h 252"/>
                <a:gd name="T62" fmla="*/ 90 w 242"/>
                <a:gd name="T63" fmla="*/ 222 h 252"/>
                <a:gd name="T64" fmla="*/ 215 w 242"/>
                <a:gd name="T65" fmla="*/ 93 h 252"/>
                <a:gd name="T66" fmla="*/ 215 w 242"/>
                <a:gd name="T67" fmla="*/ 93 h 252"/>
                <a:gd name="T68" fmla="*/ 209 w 242"/>
                <a:gd name="T69" fmla="*/ 76 h 252"/>
                <a:gd name="T70" fmla="*/ 202 w 242"/>
                <a:gd name="T71" fmla="*/ 56 h 252"/>
                <a:gd name="T72" fmla="*/ 199 w 242"/>
                <a:gd name="T73" fmla="*/ 40 h 252"/>
                <a:gd name="T74" fmla="*/ 199 w 242"/>
                <a:gd name="T75" fmla="*/ 20 h 252"/>
                <a:gd name="T76" fmla="*/ 20 w 242"/>
                <a:gd name="T77" fmla="*/ 20 h 252"/>
                <a:gd name="T78" fmla="*/ 10 w 242"/>
                <a:gd name="T79" fmla="*/ 13 h 252"/>
                <a:gd name="T80" fmla="*/ 10 w 242"/>
                <a:gd name="T81" fmla="*/ 13 h 252"/>
                <a:gd name="T82" fmla="*/ 10 w 242"/>
                <a:gd name="T83" fmla="*/ 13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2" h="252">
                  <a:moveTo>
                    <a:pt x="86" y="252"/>
                  </a:moveTo>
                  <a:lnTo>
                    <a:pt x="80" y="245"/>
                  </a:lnTo>
                  <a:lnTo>
                    <a:pt x="80" y="245"/>
                  </a:lnTo>
                  <a:lnTo>
                    <a:pt x="60" y="219"/>
                  </a:lnTo>
                  <a:lnTo>
                    <a:pt x="46" y="192"/>
                  </a:lnTo>
                  <a:lnTo>
                    <a:pt x="33" y="162"/>
                  </a:lnTo>
                  <a:lnTo>
                    <a:pt x="20" y="136"/>
                  </a:lnTo>
                  <a:lnTo>
                    <a:pt x="13" y="106"/>
                  </a:lnTo>
                  <a:lnTo>
                    <a:pt x="7" y="76"/>
                  </a:lnTo>
                  <a:lnTo>
                    <a:pt x="3" y="43"/>
                  </a:lnTo>
                  <a:lnTo>
                    <a:pt x="0" y="13"/>
                  </a:lnTo>
                  <a:lnTo>
                    <a:pt x="0" y="0"/>
                  </a:lnTo>
                  <a:lnTo>
                    <a:pt x="10" y="0"/>
                  </a:lnTo>
                  <a:lnTo>
                    <a:pt x="219" y="0"/>
                  </a:lnTo>
                  <a:lnTo>
                    <a:pt x="219" y="13"/>
                  </a:lnTo>
                  <a:lnTo>
                    <a:pt x="219" y="13"/>
                  </a:lnTo>
                  <a:lnTo>
                    <a:pt x="219" y="33"/>
                  </a:lnTo>
                  <a:lnTo>
                    <a:pt x="222" y="53"/>
                  </a:lnTo>
                  <a:lnTo>
                    <a:pt x="229" y="73"/>
                  </a:lnTo>
                  <a:lnTo>
                    <a:pt x="239" y="89"/>
                  </a:lnTo>
                  <a:lnTo>
                    <a:pt x="242" y="96"/>
                  </a:lnTo>
                  <a:lnTo>
                    <a:pt x="86" y="252"/>
                  </a:lnTo>
                  <a:close/>
                  <a:moveTo>
                    <a:pt x="20" y="20"/>
                  </a:moveTo>
                  <a:lnTo>
                    <a:pt x="20" y="20"/>
                  </a:lnTo>
                  <a:lnTo>
                    <a:pt x="23" y="46"/>
                  </a:lnTo>
                  <a:lnTo>
                    <a:pt x="27" y="73"/>
                  </a:lnTo>
                  <a:lnTo>
                    <a:pt x="33" y="99"/>
                  </a:lnTo>
                  <a:lnTo>
                    <a:pt x="40" y="126"/>
                  </a:lnTo>
                  <a:lnTo>
                    <a:pt x="50" y="152"/>
                  </a:lnTo>
                  <a:lnTo>
                    <a:pt x="60" y="176"/>
                  </a:lnTo>
                  <a:lnTo>
                    <a:pt x="73" y="199"/>
                  </a:lnTo>
                  <a:lnTo>
                    <a:pt x="90" y="222"/>
                  </a:lnTo>
                  <a:lnTo>
                    <a:pt x="215" y="93"/>
                  </a:lnTo>
                  <a:lnTo>
                    <a:pt x="215" y="93"/>
                  </a:lnTo>
                  <a:lnTo>
                    <a:pt x="209" y="76"/>
                  </a:lnTo>
                  <a:lnTo>
                    <a:pt x="202" y="56"/>
                  </a:lnTo>
                  <a:lnTo>
                    <a:pt x="199" y="40"/>
                  </a:lnTo>
                  <a:lnTo>
                    <a:pt x="199" y="20"/>
                  </a:lnTo>
                  <a:lnTo>
                    <a:pt x="20" y="20"/>
                  </a:lnTo>
                  <a:close/>
                  <a:moveTo>
                    <a:pt x="10" y="13"/>
                  </a:moveTo>
                  <a:lnTo>
                    <a:pt x="10" y="13"/>
                  </a:lnTo>
                  <a:lnTo>
                    <a:pt x="1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63" name="Freeform 102"/>
            <p:cNvSpPr>
              <a:spLocks noEditPoints="1"/>
            </p:cNvSpPr>
            <p:nvPr/>
          </p:nvSpPr>
          <p:spPr bwMode="auto">
            <a:xfrm>
              <a:off x="5946736" y="663670"/>
              <a:ext cx="404813" cy="436563"/>
            </a:xfrm>
            <a:custGeom>
              <a:avLst/>
              <a:gdLst>
                <a:gd name="T0" fmla="*/ 255 w 255"/>
                <a:gd name="T1" fmla="*/ 275 h 275"/>
                <a:gd name="T2" fmla="*/ 242 w 255"/>
                <a:gd name="T3" fmla="*/ 272 h 275"/>
                <a:gd name="T4" fmla="*/ 242 w 255"/>
                <a:gd name="T5" fmla="*/ 272 h 275"/>
                <a:gd name="T6" fmla="*/ 209 w 255"/>
                <a:gd name="T7" fmla="*/ 269 h 275"/>
                <a:gd name="T8" fmla="*/ 176 w 255"/>
                <a:gd name="T9" fmla="*/ 262 h 275"/>
                <a:gd name="T10" fmla="*/ 146 w 255"/>
                <a:gd name="T11" fmla="*/ 252 h 275"/>
                <a:gd name="T12" fmla="*/ 116 w 255"/>
                <a:gd name="T13" fmla="*/ 239 h 275"/>
                <a:gd name="T14" fmla="*/ 86 w 255"/>
                <a:gd name="T15" fmla="*/ 222 h 275"/>
                <a:gd name="T16" fmla="*/ 56 w 255"/>
                <a:gd name="T17" fmla="*/ 206 h 275"/>
                <a:gd name="T18" fmla="*/ 30 w 255"/>
                <a:gd name="T19" fmla="*/ 186 h 275"/>
                <a:gd name="T20" fmla="*/ 7 w 255"/>
                <a:gd name="T21" fmla="*/ 163 h 275"/>
                <a:gd name="T22" fmla="*/ 0 w 255"/>
                <a:gd name="T23" fmla="*/ 156 h 275"/>
                <a:gd name="T24" fmla="*/ 153 w 255"/>
                <a:gd name="T25" fmla="*/ 0 h 275"/>
                <a:gd name="T26" fmla="*/ 159 w 255"/>
                <a:gd name="T27" fmla="*/ 7 h 275"/>
                <a:gd name="T28" fmla="*/ 159 w 255"/>
                <a:gd name="T29" fmla="*/ 7 h 275"/>
                <a:gd name="T30" fmla="*/ 179 w 255"/>
                <a:gd name="T31" fmla="*/ 23 h 275"/>
                <a:gd name="T32" fmla="*/ 199 w 255"/>
                <a:gd name="T33" fmla="*/ 37 h 275"/>
                <a:gd name="T34" fmla="*/ 222 w 255"/>
                <a:gd name="T35" fmla="*/ 47 h 275"/>
                <a:gd name="T36" fmla="*/ 245 w 255"/>
                <a:gd name="T37" fmla="*/ 53 h 275"/>
                <a:gd name="T38" fmla="*/ 255 w 255"/>
                <a:gd name="T39" fmla="*/ 53 h 275"/>
                <a:gd name="T40" fmla="*/ 255 w 255"/>
                <a:gd name="T41" fmla="*/ 275 h 275"/>
                <a:gd name="T42" fmla="*/ 27 w 255"/>
                <a:gd name="T43" fmla="*/ 156 h 275"/>
                <a:gd name="T44" fmla="*/ 27 w 255"/>
                <a:gd name="T45" fmla="*/ 156 h 275"/>
                <a:gd name="T46" fmla="*/ 50 w 255"/>
                <a:gd name="T47" fmla="*/ 176 h 275"/>
                <a:gd name="T48" fmla="*/ 73 w 255"/>
                <a:gd name="T49" fmla="*/ 192 h 275"/>
                <a:gd name="T50" fmla="*/ 96 w 255"/>
                <a:gd name="T51" fmla="*/ 206 h 275"/>
                <a:gd name="T52" fmla="*/ 123 w 255"/>
                <a:gd name="T53" fmla="*/ 219 h 275"/>
                <a:gd name="T54" fmla="*/ 149 w 255"/>
                <a:gd name="T55" fmla="*/ 232 h 275"/>
                <a:gd name="T56" fmla="*/ 176 w 255"/>
                <a:gd name="T57" fmla="*/ 239 h 275"/>
                <a:gd name="T58" fmla="*/ 206 w 255"/>
                <a:gd name="T59" fmla="*/ 246 h 275"/>
                <a:gd name="T60" fmla="*/ 232 w 255"/>
                <a:gd name="T61" fmla="*/ 252 h 275"/>
                <a:gd name="T62" fmla="*/ 232 w 255"/>
                <a:gd name="T63" fmla="*/ 73 h 275"/>
                <a:gd name="T64" fmla="*/ 232 w 255"/>
                <a:gd name="T65" fmla="*/ 73 h 275"/>
                <a:gd name="T66" fmla="*/ 212 w 255"/>
                <a:gd name="T67" fmla="*/ 66 h 275"/>
                <a:gd name="T68" fmla="*/ 192 w 255"/>
                <a:gd name="T69" fmla="*/ 57 h 275"/>
                <a:gd name="T70" fmla="*/ 172 w 255"/>
                <a:gd name="T71" fmla="*/ 43 h 275"/>
                <a:gd name="T72" fmla="*/ 153 w 255"/>
                <a:gd name="T73" fmla="*/ 30 h 275"/>
                <a:gd name="T74" fmla="*/ 27 w 255"/>
                <a:gd name="T75" fmla="*/ 156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5" h="275">
                  <a:moveTo>
                    <a:pt x="255" y="275"/>
                  </a:moveTo>
                  <a:lnTo>
                    <a:pt x="242" y="272"/>
                  </a:lnTo>
                  <a:lnTo>
                    <a:pt x="242" y="272"/>
                  </a:lnTo>
                  <a:lnTo>
                    <a:pt x="209" y="269"/>
                  </a:lnTo>
                  <a:lnTo>
                    <a:pt x="176" y="262"/>
                  </a:lnTo>
                  <a:lnTo>
                    <a:pt x="146" y="252"/>
                  </a:lnTo>
                  <a:lnTo>
                    <a:pt x="116" y="239"/>
                  </a:lnTo>
                  <a:lnTo>
                    <a:pt x="86" y="222"/>
                  </a:lnTo>
                  <a:lnTo>
                    <a:pt x="56" y="206"/>
                  </a:lnTo>
                  <a:lnTo>
                    <a:pt x="30" y="186"/>
                  </a:lnTo>
                  <a:lnTo>
                    <a:pt x="7" y="163"/>
                  </a:lnTo>
                  <a:lnTo>
                    <a:pt x="0" y="156"/>
                  </a:lnTo>
                  <a:lnTo>
                    <a:pt x="153" y="0"/>
                  </a:lnTo>
                  <a:lnTo>
                    <a:pt x="159" y="7"/>
                  </a:lnTo>
                  <a:lnTo>
                    <a:pt x="159" y="7"/>
                  </a:lnTo>
                  <a:lnTo>
                    <a:pt x="179" y="23"/>
                  </a:lnTo>
                  <a:lnTo>
                    <a:pt x="199" y="37"/>
                  </a:lnTo>
                  <a:lnTo>
                    <a:pt x="222" y="47"/>
                  </a:lnTo>
                  <a:lnTo>
                    <a:pt x="245" y="53"/>
                  </a:lnTo>
                  <a:lnTo>
                    <a:pt x="255" y="53"/>
                  </a:lnTo>
                  <a:lnTo>
                    <a:pt x="255" y="275"/>
                  </a:lnTo>
                  <a:close/>
                  <a:moveTo>
                    <a:pt x="27" y="156"/>
                  </a:moveTo>
                  <a:lnTo>
                    <a:pt x="27" y="156"/>
                  </a:lnTo>
                  <a:lnTo>
                    <a:pt x="50" y="176"/>
                  </a:lnTo>
                  <a:lnTo>
                    <a:pt x="73" y="192"/>
                  </a:lnTo>
                  <a:lnTo>
                    <a:pt x="96" y="206"/>
                  </a:lnTo>
                  <a:lnTo>
                    <a:pt x="123" y="219"/>
                  </a:lnTo>
                  <a:lnTo>
                    <a:pt x="149" y="232"/>
                  </a:lnTo>
                  <a:lnTo>
                    <a:pt x="176" y="239"/>
                  </a:lnTo>
                  <a:lnTo>
                    <a:pt x="206" y="246"/>
                  </a:lnTo>
                  <a:lnTo>
                    <a:pt x="232" y="252"/>
                  </a:lnTo>
                  <a:lnTo>
                    <a:pt x="232" y="73"/>
                  </a:lnTo>
                  <a:lnTo>
                    <a:pt x="232" y="73"/>
                  </a:lnTo>
                  <a:lnTo>
                    <a:pt x="212" y="66"/>
                  </a:lnTo>
                  <a:lnTo>
                    <a:pt x="192" y="57"/>
                  </a:lnTo>
                  <a:lnTo>
                    <a:pt x="172" y="43"/>
                  </a:lnTo>
                  <a:lnTo>
                    <a:pt x="153" y="30"/>
                  </a:lnTo>
                  <a:lnTo>
                    <a:pt x="27" y="1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64" name="Freeform 103"/>
            <p:cNvSpPr>
              <a:spLocks noEditPoints="1"/>
            </p:cNvSpPr>
            <p:nvPr/>
          </p:nvSpPr>
          <p:spPr bwMode="auto">
            <a:xfrm>
              <a:off x="6394411" y="52482"/>
              <a:ext cx="595313" cy="1047751"/>
            </a:xfrm>
            <a:custGeom>
              <a:avLst/>
              <a:gdLst>
                <a:gd name="T0" fmla="*/ 0 w 375"/>
                <a:gd name="T1" fmla="*/ 442 h 660"/>
                <a:gd name="T2" fmla="*/ 10 w 375"/>
                <a:gd name="T3" fmla="*/ 438 h 660"/>
                <a:gd name="T4" fmla="*/ 66 w 375"/>
                <a:gd name="T5" fmla="*/ 422 h 660"/>
                <a:gd name="T6" fmla="*/ 113 w 375"/>
                <a:gd name="T7" fmla="*/ 388 h 660"/>
                <a:gd name="T8" fmla="*/ 146 w 375"/>
                <a:gd name="T9" fmla="*/ 339 h 660"/>
                <a:gd name="T10" fmla="*/ 156 w 375"/>
                <a:gd name="T11" fmla="*/ 279 h 660"/>
                <a:gd name="T12" fmla="*/ 152 w 375"/>
                <a:gd name="T13" fmla="*/ 246 h 660"/>
                <a:gd name="T14" fmla="*/ 129 w 375"/>
                <a:gd name="T15" fmla="*/ 189 h 660"/>
                <a:gd name="T16" fmla="*/ 103 w 375"/>
                <a:gd name="T17" fmla="*/ 156 h 660"/>
                <a:gd name="T18" fmla="*/ 262 w 375"/>
                <a:gd name="T19" fmla="*/ 10 h 660"/>
                <a:gd name="T20" fmla="*/ 288 w 375"/>
                <a:gd name="T21" fmla="*/ 37 h 660"/>
                <a:gd name="T22" fmla="*/ 328 w 375"/>
                <a:gd name="T23" fmla="*/ 100 h 660"/>
                <a:gd name="T24" fmla="*/ 358 w 375"/>
                <a:gd name="T25" fmla="*/ 166 h 660"/>
                <a:gd name="T26" fmla="*/ 371 w 375"/>
                <a:gd name="T27" fmla="*/ 239 h 660"/>
                <a:gd name="T28" fmla="*/ 375 w 375"/>
                <a:gd name="T29" fmla="*/ 279 h 660"/>
                <a:gd name="T30" fmla="*/ 368 w 375"/>
                <a:gd name="T31" fmla="*/ 352 h 660"/>
                <a:gd name="T32" fmla="*/ 345 w 375"/>
                <a:gd name="T33" fmla="*/ 422 h 660"/>
                <a:gd name="T34" fmla="*/ 312 w 375"/>
                <a:gd name="T35" fmla="*/ 485 h 660"/>
                <a:gd name="T36" fmla="*/ 268 w 375"/>
                <a:gd name="T37" fmla="*/ 541 h 660"/>
                <a:gd name="T38" fmla="*/ 215 w 375"/>
                <a:gd name="T39" fmla="*/ 587 h 660"/>
                <a:gd name="T40" fmla="*/ 152 w 375"/>
                <a:gd name="T41" fmla="*/ 624 h 660"/>
                <a:gd name="T42" fmla="*/ 86 w 375"/>
                <a:gd name="T43" fmla="*/ 647 h 660"/>
                <a:gd name="T44" fmla="*/ 10 w 375"/>
                <a:gd name="T45" fmla="*/ 657 h 660"/>
                <a:gd name="T46" fmla="*/ 20 w 375"/>
                <a:gd name="T47" fmla="*/ 458 h 660"/>
                <a:gd name="T48" fmla="*/ 20 w 375"/>
                <a:gd name="T49" fmla="*/ 637 h 660"/>
                <a:gd name="T50" fmla="*/ 89 w 375"/>
                <a:gd name="T51" fmla="*/ 624 h 660"/>
                <a:gd name="T52" fmla="*/ 152 w 375"/>
                <a:gd name="T53" fmla="*/ 601 h 660"/>
                <a:gd name="T54" fmla="*/ 209 w 375"/>
                <a:gd name="T55" fmla="*/ 568 h 660"/>
                <a:gd name="T56" fmla="*/ 258 w 375"/>
                <a:gd name="T57" fmla="*/ 524 h 660"/>
                <a:gd name="T58" fmla="*/ 298 w 375"/>
                <a:gd name="T59" fmla="*/ 471 h 660"/>
                <a:gd name="T60" fmla="*/ 328 w 375"/>
                <a:gd name="T61" fmla="*/ 412 h 660"/>
                <a:gd name="T62" fmla="*/ 348 w 375"/>
                <a:gd name="T63" fmla="*/ 349 h 660"/>
                <a:gd name="T64" fmla="*/ 355 w 375"/>
                <a:gd name="T65" fmla="*/ 279 h 660"/>
                <a:gd name="T66" fmla="*/ 351 w 375"/>
                <a:gd name="T67" fmla="*/ 243 h 660"/>
                <a:gd name="T68" fmla="*/ 338 w 375"/>
                <a:gd name="T69" fmla="*/ 176 h 660"/>
                <a:gd name="T70" fmla="*/ 315 w 375"/>
                <a:gd name="T71" fmla="*/ 113 h 660"/>
                <a:gd name="T72" fmla="*/ 278 w 375"/>
                <a:gd name="T73" fmla="*/ 57 h 660"/>
                <a:gd name="T74" fmla="*/ 129 w 375"/>
                <a:gd name="T75" fmla="*/ 156 h 660"/>
                <a:gd name="T76" fmla="*/ 149 w 375"/>
                <a:gd name="T77" fmla="*/ 183 h 660"/>
                <a:gd name="T78" fmla="*/ 172 w 375"/>
                <a:gd name="T79" fmla="*/ 246 h 660"/>
                <a:gd name="T80" fmla="*/ 176 w 375"/>
                <a:gd name="T81" fmla="*/ 279 h 660"/>
                <a:gd name="T82" fmla="*/ 166 w 375"/>
                <a:gd name="T83" fmla="*/ 342 h 660"/>
                <a:gd name="T84" fmla="*/ 132 w 375"/>
                <a:gd name="T85" fmla="*/ 398 h 660"/>
                <a:gd name="T86" fmla="*/ 83 w 375"/>
                <a:gd name="T87" fmla="*/ 438 h 660"/>
                <a:gd name="T88" fmla="*/ 20 w 375"/>
                <a:gd name="T89" fmla="*/ 458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75" h="660">
                  <a:moveTo>
                    <a:pt x="0" y="660"/>
                  </a:moveTo>
                  <a:lnTo>
                    <a:pt x="0" y="442"/>
                  </a:lnTo>
                  <a:lnTo>
                    <a:pt x="10" y="438"/>
                  </a:lnTo>
                  <a:lnTo>
                    <a:pt x="10" y="438"/>
                  </a:lnTo>
                  <a:lnTo>
                    <a:pt x="40" y="435"/>
                  </a:lnTo>
                  <a:lnTo>
                    <a:pt x="66" y="422"/>
                  </a:lnTo>
                  <a:lnTo>
                    <a:pt x="93" y="408"/>
                  </a:lnTo>
                  <a:lnTo>
                    <a:pt x="113" y="388"/>
                  </a:lnTo>
                  <a:lnTo>
                    <a:pt x="132" y="365"/>
                  </a:lnTo>
                  <a:lnTo>
                    <a:pt x="146" y="339"/>
                  </a:lnTo>
                  <a:lnTo>
                    <a:pt x="152" y="309"/>
                  </a:lnTo>
                  <a:lnTo>
                    <a:pt x="156" y="279"/>
                  </a:lnTo>
                  <a:lnTo>
                    <a:pt x="156" y="279"/>
                  </a:lnTo>
                  <a:lnTo>
                    <a:pt x="152" y="246"/>
                  </a:lnTo>
                  <a:lnTo>
                    <a:pt x="142" y="216"/>
                  </a:lnTo>
                  <a:lnTo>
                    <a:pt x="129" y="189"/>
                  </a:lnTo>
                  <a:lnTo>
                    <a:pt x="109" y="163"/>
                  </a:lnTo>
                  <a:lnTo>
                    <a:pt x="103" y="156"/>
                  </a:lnTo>
                  <a:lnTo>
                    <a:pt x="255" y="0"/>
                  </a:lnTo>
                  <a:lnTo>
                    <a:pt x="262" y="10"/>
                  </a:lnTo>
                  <a:lnTo>
                    <a:pt x="262" y="10"/>
                  </a:lnTo>
                  <a:lnTo>
                    <a:pt x="288" y="37"/>
                  </a:lnTo>
                  <a:lnTo>
                    <a:pt x="312" y="67"/>
                  </a:lnTo>
                  <a:lnTo>
                    <a:pt x="328" y="100"/>
                  </a:lnTo>
                  <a:lnTo>
                    <a:pt x="345" y="133"/>
                  </a:lnTo>
                  <a:lnTo>
                    <a:pt x="358" y="166"/>
                  </a:lnTo>
                  <a:lnTo>
                    <a:pt x="368" y="203"/>
                  </a:lnTo>
                  <a:lnTo>
                    <a:pt x="371" y="239"/>
                  </a:lnTo>
                  <a:lnTo>
                    <a:pt x="375" y="279"/>
                  </a:lnTo>
                  <a:lnTo>
                    <a:pt x="375" y="279"/>
                  </a:lnTo>
                  <a:lnTo>
                    <a:pt x="371" y="315"/>
                  </a:lnTo>
                  <a:lnTo>
                    <a:pt x="368" y="352"/>
                  </a:lnTo>
                  <a:lnTo>
                    <a:pt x="358" y="388"/>
                  </a:lnTo>
                  <a:lnTo>
                    <a:pt x="345" y="422"/>
                  </a:lnTo>
                  <a:lnTo>
                    <a:pt x="331" y="455"/>
                  </a:lnTo>
                  <a:lnTo>
                    <a:pt x="312" y="485"/>
                  </a:lnTo>
                  <a:lnTo>
                    <a:pt x="292" y="514"/>
                  </a:lnTo>
                  <a:lnTo>
                    <a:pt x="268" y="541"/>
                  </a:lnTo>
                  <a:lnTo>
                    <a:pt x="242" y="564"/>
                  </a:lnTo>
                  <a:lnTo>
                    <a:pt x="215" y="587"/>
                  </a:lnTo>
                  <a:lnTo>
                    <a:pt x="186" y="607"/>
                  </a:lnTo>
                  <a:lnTo>
                    <a:pt x="152" y="624"/>
                  </a:lnTo>
                  <a:lnTo>
                    <a:pt x="119" y="637"/>
                  </a:lnTo>
                  <a:lnTo>
                    <a:pt x="86" y="647"/>
                  </a:lnTo>
                  <a:lnTo>
                    <a:pt x="50" y="654"/>
                  </a:lnTo>
                  <a:lnTo>
                    <a:pt x="10" y="657"/>
                  </a:lnTo>
                  <a:lnTo>
                    <a:pt x="0" y="660"/>
                  </a:lnTo>
                  <a:close/>
                  <a:moveTo>
                    <a:pt x="20" y="458"/>
                  </a:moveTo>
                  <a:lnTo>
                    <a:pt x="20" y="637"/>
                  </a:lnTo>
                  <a:lnTo>
                    <a:pt x="20" y="637"/>
                  </a:lnTo>
                  <a:lnTo>
                    <a:pt x="56" y="634"/>
                  </a:lnTo>
                  <a:lnTo>
                    <a:pt x="89" y="624"/>
                  </a:lnTo>
                  <a:lnTo>
                    <a:pt x="123" y="614"/>
                  </a:lnTo>
                  <a:lnTo>
                    <a:pt x="152" y="601"/>
                  </a:lnTo>
                  <a:lnTo>
                    <a:pt x="182" y="584"/>
                  </a:lnTo>
                  <a:lnTo>
                    <a:pt x="209" y="568"/>
                  </a:lnTo>
                  <a:lnTo>
                    <a:pt x="235" y="548"/>
                  </a:lnTo>
                  <a:lnTo>
                    <a:pt x="258" y="524"/>
                  </a:lnTo>
                  <a:lnTo>
                    <a:pt x="278" y="498"/>
                  </a:lnTo>
                  <a:lnTo>
                    <a:pt x="298" y="471"/>
                  </a:lnTo>
                  <a:lnTo>
                    <a:pt x="315" y="442"/>
                  </a:lnTo>
                  <a:lnTo>
                    <a:pt x="328" y="412"/>
                  </a:lnTo>
                  <a:lnTo>
                    <a:pt x="338" y="382"/>
                  </a:lnTo>
                  <a:lnTo>
                    <a:pt x="348" y="349"/>
                  </a:lnTo>
                  <a:lnTo>
                    <a:pt x="351" y="312"/>
                  </a:lnTo>
                  <a:lnTo>
                    <a:pt x="355" y="279"/>
                  </a:lnTo>
                  <a:lnTo>
                    <a:pt x="355" y="279"/>
                  </a:lnTo>
                  <a:lnTo>
                    <a:pt x="351" y="243"/>
                  </a:lnTo>
                  <a:lnTo>
                    <a:pt x="348" y="209"/>
                  </a:lnTo>
                  <a:lnTo>
                    <a:pt x="338" y="176"/>
                  </a:lnTo>
                  <a:lnTo>
                    <a:pt x="328" y="146"/>
                  </a:lnTo>
                  <a:lnTo>
                    <a:pt x="315" y="113"/>
                  </a:lnTo>
                  <a:lnTo>
                    <a:pt x="298" y="87"/>
                  </a:lnTo>
                  <a:lnTo>
                    <a:pt x="278" y="57"/>
                  </a:lnTo>
                  <a:lnTo>
                    <a:pt x="255" y="30"/>
                  </a:lnTo>
                  <a:lnTo>
                    <a:pt x="129" y="156"/>
                  </a:lnTo>
                  <a:lnTo>
                    <a:pt x="129" y="156"/>
                  </a:lnTo>
                  <a:lnTo>
                    <a:pt x="149" y="183"/>
                  </a:lnTo>
                  <a:lnTo>
                    <a:pt x="166" y="213"/>
                  </a:lnTo>
                  <a:lnTo>
                    <a:pt x="172" y="246"/>
                  </a:lnTo>
                  <a:lnTo>
                    <a:pt x="176" y="279"/>
                  </a:lnTo>
                  <a:lnTo>
                    <a:pt x="176" y="279"/>
                  </a:lnTo>
                  <a:lnTo>
                    <a:pt x="172" y="312"/>
                  </a:lnTo>
                  <a:lnTo>
                    <a:pt x="166" y="342"/>
                  </a:lnTo>
                  <a:lnTo>
                    <a:pt x="152" y="372"/>
                  </a:lnTo>
                  <a:lnTo>
                    <a:pt x="132" y="398"/>
                  </a:lnTo>
                  <a:lnTo>
                    <a:pt x="109" y="422"/>
                  </a:lnTo>
                  <a:lnTo>
                    <a:pt x="83" y="438"/>
                  </a:lnTo>
                  <a:lnTo>
                    <a:pt x="53" y="451"/>
                  </a:lnTo>
                  <a:lnTo>
                    <a:pt x="20" y="458"/>
                  </a:lnTo>
                  <a:lnTo>
                    <a:pt x="20" y="4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grpSp>
      <p:cxnSp>
        <p:nvCxnSpPr>
          <p:cNvPr id="3" name="Straight Connector 2">
            <a:extLst>
              <a:ext uri="{FF2B5EF4-FFF2-40B4-BE49-F238E27FC236}">
                <a16:creationId xmlns:a16="http://schemas.microsoft.com/office/drawing/2014/main" id="{A9E70A74-A68D-E742-B088-D5E19CD386AE}"/>
              </a:ext>
            </a:extLst>
          </p:cNvPr>
          <p:cNvCxnSpPr/>
          <p:nvPr/>
        </p:nvCxnSpPr>
        <p:spPr>
          <a:xfrm flipV="1">
            <a:off x="2066129" y="2574057"/>
            <a:ext cx="285331" cy="243884"/>
          </a:xfrm>
          <a:prstGeom prst="line">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66" name="Slide Number">
            <a:extLst>
              <a:ext uri="{FF2B5EF4-FFF2-40B4-BE49-F238E27FC236}">
                <a16:creationId xmlns:a16="http://schemas.microsoft.com/office/drawing/2014/main" id="{F543A014-EBD4-D04A-8904-600E44D11500}"/>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28</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6766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latin typeface="Arial" panose="020B0604020202020204" pitchFamily="34" charset="0"/>
              </a:rPr>
              <a:t>Action: Upgrade your core bond allocation</a:t>
            </a:r>
          </a:p>
        </p:txBody>
      </p:sp>
      <p:sp>
        <p:nvSpPr>
          <p:cNvPr id="18" name="Footer Placeholder 12"/>
          <p:cNvSpPr>
            <a:spLocks noGrp="1"/>
          </p:cNvSpPr>
          <p:nvPr>
            <p:ph type="ftr" sz="quarter" idx="10"/>
          </p:nvPr>
        </p:nvSpPr>
        <p:spPr/>
        <p:txBody>
          <a:bodyPr/>
          <a:lstStyle/>
          <a:p>
            <a:pPr marL="45720">
              <a:spcAft>
                <a:spcPts val="200"/>
              </a:spcAft>
            </a:pPr>
            <a:r>
              <a:rPr lang="en-US" altLang="en-US" baseline="30000" dirty="0">
                <a:solidFill>
                  <a:srgbClr val="666666"/>
                </a:solidFill>
                <a:latin typeface="Arial" panose="020B0604020202020204" pitchFamily="34" charset="0"/>
              </a:rPr>
              <a:t>1</a:t>
            </a:r>
            <a:r>
              <a:rPr lang="en-US" altLang="en-US" dirty="0">
                <a:solidFill>
                  <a:srgbClr val="666666"/>
                </a:solidFill>
                <a:latin typeface="Arial" panose="020B0604020202020204" pitchFamily="34" charset="0"/>
              </a:rPr>
              <a:t>BFA has averaged 4.4% high-yield debt since 2009. </a:t>
            </a:r>
          </a:p>
          <a:p>
            <a:pPr marL="45720">
              <a:spcAft>
                <a:spcPts val="200"/>
              </a:spcAft>
            </a:pPr>
            <a:r>
              <a:rPr lang="en-US" altLang="en-US" baseline="30000" dirty="0">
                <a:solidFill>
                  <a:srgbClr val="666666"/>
                </a:solidFill>
                <a:latin typeface="Arial" panose="020B0604020202020204" pitchFamily="34" charset="0"/>
              </a:rPr>
              <a:t>2</a:t>
            </a:r>
            <a:r>
              <a:rPr lang="en-US" altLang="en-US" dirty="0">
                <a:solidFill>
                  <a:srgbClr val="666666"/>
                </a:solidFill>
                <a:latin typeface="Arial" panose="020B0604020202020204" pitchFamily="34" charset="0"/>
              </a:rPr>
              <a:t>Morningstar </a:t>
            </a:r>
            <a:r>
              <a:rPr lang="en-US" altLang="en-US" dirty="0" err="1">
                <a:solidFill>
                  <a:srgbClr val="666666"/>
                </a:solidFill>
                <a:latin typeface="Arial" panose="020B0604020202020204" pitchFamily="34" charset="0"/>
              </a:rPr>
              <a:t>Multisector</a:t>
            </a:r>
            <a:r>
              <a:rPr lang="en-US" altLang="en-US" dirty="0">
                <a:solidFill>
                  <a:srgbClr val="666666"/>
                </a:solidFill>
                <a:latin typeface="Arial" panose="020B0604020202020204" pitchFamily="34" charset="0"/>
              </a:rPr>
              <a:t> Bond and Nontraditional Bond categories have averaged a combined 32.8% high-yield debt since 2009.</a:t>
            </a:r>
          </a:p>
          <a:p>
            <a:pPr marL="45720">
              <a:spcAft>
                <a:spcPts val="200"/>
              </a:spcAft>
            </a:pPr>
            <a:r>
              <a:rPr lang="en-US" altLang="en-US" dirty="0">
                <a:solidFill>
                  <a:srgbClr val="666666"/>
                </a:solidFill>
                <a:latin typeface="Arial" panose="020B0604020202020204" pitchFamily="34" charset="0"/>
              </a:rPr>
              <a:t>Source: Morningstar. As of 3/31/19.  </a:t>
            </a:r>
          </a:p>
        </p:txBody>
      </p:sp>
      <p:sp>
        <p:nvSpPr>
          <p:cNvPr id="3" name="Text Placeholder 2"/>
          <p:cNvSpPr>
            <a:spLocks noGrp="1"/>
          </p:cNvSpPr>
          <p:nvPr>
            <p:ph type="body" sz="quarter" idx="15"/>
          </p:nvPr>
        </p:nvSpPr>
        <p:spPr/>
        <p:txBody>
          <a:bodyPr/>
          <a:lstStyle/>
          <a:p>
            <a:r>
              <a:rPr lang="en-US" dirty="0">
                <a:latin typeface="Arial" panose="020B0604020202020204" pitchFamily="34" charset="0"/>
                <a:cs typeface="Arial" panose="020B0604020202020204" pitchFamily="34" charset="0"/>
              </a:rPr>
              <a:t>Balance your portfolio with American Funds intermediate-term bond funds</a:t>
            </a:r>
          </a:p>
        </p:txBody>
      </p:sp>
      <p:sp>
        <p:nvSpPr>
          <p:cNvPr id="2" name="TextBox 1">
            <a:extLst>
              <a:ext uri="{FF2B5EF4-FFF2-40B4-BE49-F238E27FC236}">
                <a16:creationId xmlns:a16="http://schemas.microsoft.com/office/drawing/2014/main" id="{8F58BCB1-5407-934B-BAF1-2D86D967C6B6}"/>
              </a:ext>
            </a:extLst>
          </p:cNvPr>
          <p:cNvSpPr txBox="1"/>
          <p:nvPr/>
        </p:nvSpPr>
        <p:spPr>
          <a:xfrm>
            <a:off x="-308919" y="24714"/>
            <a:ext cx="0" cy="0"/>
          </a:xfrm>
          <a:prstGeom prst="rect">
            <a:avLst/>
          </a:prstGeom>
          <a:ln w="12700">
            <a:miter lim="400000"/>
          </a:ln>
        </p:spPr>
        <p:txBody>
          <a:bodyPr wrap="none" lIns="0" tIns="0" rIns="0" bIns="0" rtlCol="0">
            <a:noAutofit/>
          </a:bodyPr>
          <a:lstStyle/>
          <a:p>
            <a:endParaRPr lang="en-US" sz="1400" b="1" dirty="0" err="1">
              <a:solidFill>
                <a:schemeClr val="tx1"/>
              </a:solidFill>
              <a:latin typeface="+mn-lt"/>
            </a:endParaRPr>
          </a:p>
        </p:txBody>
      </p:sp>
      <p:pic>
        <p:nvPicPr>
          <p:cNvPr id="6" name="Picture 5">
            <a:extLst>
              <a:ext uri="{FF2B5EF4-FFF2-40B4-BE49-F238E27FC236}">
                <a16:creationId xmlns:a16="http://schemas.microsoft.com/office/drawing/2014/main" id="{88444688-F3FC-904D-858F-C7C0A7BA68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625" y="120291"/>
            <a:ext cx="8331200" cy="279400"/>
          </a:xfrm>
          <a:prstGeom prst="rect">
            <a:avLst/>
          </a:prstGeom>
        </p:spPr>
      </p:pic>
      <p:sp>
        <p:nvSpPr>
          <p:cNvPr id="9" name="Slide Number">
            <a:extLst>
              <a:ext uri="{FF2B5EF4-FFF2-40B4-BE49-F238E27FC236}">
                <a16:creationId xmlns:a16="http://schemas.microsoft.com/office/drawing/2014/main" id="{042BC79A-CECD-8649-8E4E-8D582B794FCD}"/>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29</a:t>
            </a:fld>
            <a:endParaRPr lang="en-US" sz="10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3C6167D7-418A-1445-931A-8F6877E1D8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980" y="1647041"/>
            <a:ext cx="8280400" cy="3683000"/>
          </a:xfrm>
          <a:prstGeom prst="rect">
            <a:avLst/>
          </a:prstGeom>
        </p:spPr>
      </p:pic>
    </p:spTree>
    <p:extLst>
      <p:ext uri="{BB962C8B-B14F-4D97-AF65-F5344CB8AC3E}">
        <p14:creationId xmlns:p14="http://schemas.microsoft.com/office/powerpoint/2010/main" val="2825603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1768" y="1683206"/>
            <a:ext cx="2999091" cy="4297680"/>
          </a:xfrm>
          <a:prstGeom prst="rect">
            <a:avLst/>
          </a:prstGeom>
          <a:no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u="none" strike="noStrike" cap="none" spc="0" normalizeH="0" baseline="0" dirty="0">
              <a:ln>
                <a:noFill/>
              </a:ln>
              <a:solidFill>
                <a:schemeClr val="bg1"/>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11" name="Title 10"/>
          <p:cNvSpPr>
            <a:spLocks noGrp="1"/>
          </p:cNvSpPr>
          <p:nvPr>
            <p:ph type="title"/>
          </p:nvPr>
        </p:nvSpPr>
        <p:spPr/>
        <p:txBody>
          <a:bodyPr/>
          <a:lstStyle/>
          <a:p>
            <a:r>
              <a:rPr lang="en-US" dirty="0">
                <a:latin typeface="Arial" panose="020B0604020202020204" pitchFamily="34" charset="0"/>
              </a:rPr>
              <a:t>Broad fixed income capabilities</a:t>
            </a:r>
          </a:p>
        </p:txBody>
      </p:sp>
      <p:sp>
        <p:nvSpPr>
          <p:cNvPr id="13" name="Footer Placeholder 12"/>
          <p:cNvSpPr>
            <a:spLocks noGrp="1"/>
          </p:cNvSpPr>
          <p:nvPr>
            <p:ph type="ftr" sz="quarter" idx="10"/>
          </p:nvPr>
        </p:nvSpPr>
        <p:spPr>
          <a:xfrm>
            <a:off x="428624" y="5995102"/>
            <a:ext cx="8284464" cy="323634"/>
          </a:xfrm>
        </p:spPr>
        <p:txBody>
          <a:bodyPr/>
          <a:lstStyle/>
          <a:p>
            <a:r>
              <a:rPr lang="en-US" dirty="0">
                <a:latin typeface="Arial" panose="020B0604020202020204" pitchFamily="34" charset="0"/>
              </a:rPr>
              <a:t>Assets under management by Capital Fixed Income Investors as of March 31, 2019. All values in USD.</a:t>
            </a:r>
            <a:br>
              <a:rPr lang="en-US" dirty="0">
                <a:latin typeface="Arial" panose="020B0604020202020204" pitchFamily="34" charset="0"/>
              </a:rPr>
            </a:br>
            <a:r>
              <a:rPr lang="en-US" dirty="0">
                <a:latin typeface="Arial" panose="020B0604020202020204" pitchFamily="34" charset="0"/>
              </a:rPr>
              <a:t>Totals may not reconcile due to rounding.</a:t>
            </a:r>
          </a:p>
        </p:txBody>
      </p:sp>
      <p:sp>
        <p:nvSpPr>
          <p:cNvPr id="12" name="Text Placeholder 11"/>
          <p:cNvSpPr>
            <a:spLocks noGrp="1"/>
          </p:cNvSpPr>
          <p:nvPr>
            <p:ph type="body" sz="quarter" idx="15"/>
          </p:nvPr>
        </p:nvSpPr>
        <p:spPr/>
        <p:txBody>
          <a:bodyPr/>
          <a:lstStyle/>
          <a:p>
            <a:r>
              <a:rPr lang="en-US" dirty="0">
                <a:latin typeface="Arial" panose="020B0604020202020204" pitchFamily="34" charset="0"/>
                <a:cs typeface="Arial" panose="020B0604020202020204" pitchFamily="34" charset="0"/>
              </a:rPr>
              <a:t>$333 billion in assets under management</a:t>
            </a:r>
          </a:p>
        </p:txBody>
      </p:sp>
      <p:sp>
        <p:nvSpPr>
          <p:cNvPr id="39" name="Text Box 18"/>
          <p:cNvSpPr txBox="1">
            <a:spLocks noChangeArrowheads="1"/>
          </p:cNvSpPr>
          <p:nvPr/>
        </p:nvSpPr>
        <p:spPr bwMode="auto">
          <a:xfrm>
            <a:off x="3297116" y="1604427"/>
            <a:ext cx="5418260" cy="286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Aft>
                <a:spcPct val="45000"/>
              </a:spcAft>
              <a:buChar char="•"/>
              <a:tabLst>
                <a:tab pos="55563" algn="l"/>
              </a:tabLst>
              <a:defRPr sz="1600" b="1">
                <a:solidFill>
                  <a:srgbClr val="000000"/>
                </a:solidFill>
                <a:latin typeface="AvenirNext LT Com Regular" panose="020B0503020202020204" pitchFamily="34" charset="0"/>
                <a:cs typeface="Arial" panose="020B0604020202020204" pitchFamily="34" charset="0"/>
              </a:defRPr>
            </a:lvl1pPr>
            <a:lvl2pPr marL="742950" indent="-285750" eaLnBrk="0" hangingPunct="0">
              <a:spcAft>
                <a:spcPct val="45000"/>
              </a:spcAft>
              <a:buFont typeface="Arial" panose="020B0604020202020204" pitchFamily="34" charset="0"/>
              <a:buChar char="–"/>
              <a:tabLst>
                <a:tab pos="55563" algn="l"/>
              </a:tabLst>
              <a:defRPr sz="1600" b="1">
                <a:solidFill>
                  <a:srgbClr val="000000"/>
                </a:solidFill>
                <a:latin typeface="AvenirNext LT Com Regular" panose="020B0503020202020204" pitchFamily="34" charset="0"/>
                <a:cs typeface="Arial" panose="020B0604020202020204" pitchFamily="34" charset="0"/>
              </a:defRPr>
            </a:lvl2pPr>
            <a:lvl3pPr marL="1143000" indent="-228600" eaLnBrk="0" hangingPunct="0">
              <a:spcAft>
                <a:spcPct val="45000"/>
              </a:spcAft>
              <a:buSzPct val="90000"/>
              <a:buFont typeface="AvenirNext LT Pro Regular"/>
              <a:buChar char="•"/>
              <a:tabLst>
                <a:tab pos="55563" algn="l"/>
              </a:tabLst>
              <a:defRPr sz="1600" b="1">
                <a:solidFill>
                  <a:srgbClr val="000000"/>
                </a:solidFill>
                <a:latin typeface="AvenirNext LT Com Regular" panose="020B0503020202020204" pitchFamily="34" charset="0"/>
                <a:cs typeface="Arial" panose="020B0604020202020204" pitchFamily="34" charset="0"/>
              </a:defRPr>
            </a:lvl3pPr>
            <a:lvl4pPr marL="1600200" indent="-228600" eaLnBrk="0" hangingPunct="0">
              <a:spcAft>
                <a:spcPct val="45000"/>
              </a:spcAft>
              <a:buSzPct val="90000"/>
              <a:buFont typeface="Arial" panose="020B0604020202020204" pitchFamily="34" charset="0"/>
              <a:buChar char="–"/>
              <a:tabLst>
                <a:tab pos="55563" algn="l"/>
              </a:tabLst>
              <a:defRPr sz="1600" b="1">
                <a:solidFill>
                  <a:srgbClr val="000000"/>
                </a:solidFill>
                <a:latin typeface="AvenirNext LT Com Regular" panose="020B0503020202020204" pitchFamily="34" charset="0"/>
                <a:cs typeface="Arial" panose="020B0604020202020204" pitchFamily="34" charset="0"/>
              </a:defRPr>
            </a:lvl4pPr>
            <a:lvl5pPr marL="2057400" indent="-228600" eaLnBrk="0" hangingPunct="0">
              <a:spcAft>
                <a:spcPct val="45000"/>
              </a:spcAft>
              <a:buSzPct val="80000"/>
              <a:buFont typeface="AvenirNext LT Pro Regular"/>
              <a:buChar char="•"/>
              <a:tabLst>
                <a:tab pos="55563" algn="l"/>
              </a:tabLst>
              <a:defRPr sz="16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0"/>
              </a:spcBef>
              <a:spcAft>
                <a:spcPct val="45000"/>
              </a:spcAft>
              <a:buSzPct val="80000"/>
              <a:buFont typeface="AvenirNext LT Pro Regular"/>
              <a:buChar char="•"/>
              <a:tabLst>
                <a:tab pos="55563" algn="l"/>
              </a:tabLst>
              <a:defRPr sz="16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0"/>
              </a:spcBef>
              <a:spcAft>
                <a:spcPct val="45000"/>
              </a:spcAft>
              <a:buSzPct val="80000"/>
              <a:buFont typeface="AvenirNext LT Pro Regular"/>
              <a:buChar char="•"/>
              <a:tabLst>
                <a:tab pos="55563" algn="l"/>
              </a:tabLst>
              <a:defRPr sz="16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0"/>
              </a:spcBef>
              <a:spcAft>
                <a:spcPct val="45000"/>
              </a:spcAft>
              <a:buSzPct val="80000"/>
              <a:buFont typeface="AvenirNext LT Pro Regular"/>
              <a:buChar char="•"/>
              <a:tabLst>
                <a:tab pos="55563" algn="l"/>
              </a:tabLst>
              <a:defRPr sz="16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0"/>
              </a:spcBef>
              <a:spcAft>
                <a:spcPct val="45000"/>
              </a:spcAft>
              <a:buSzPct val="80000"/>
              <a:buFont typeface="AvenirNext LT Pro Regular"/>
              <a:buChar char="•"/>
              <a:tabLst>
                <a:tab pos="55563" algn="l"/>
              </a:tabLst>
              <a:defRPr sz="1600" b="1">
                <a:solidFill>
                  <a:srgbClr val="000000"/>
                </a:solidFill>
                <a:latin typeface="AvenirNext LT Com Regular" panose="020B0503020202020204" pitchFamily="34" charset="0"/>
                <a:cs typeface="Arial" panose="020B0604020202020204" pitchFamily="34" charset="0"/>
              </a:defRPr>
            </a:lvl9pPr>
          </a:lstStyle>
          <a:p>
            <a:pPr eaLnBrk="1" fontAlgn="base" hangingPunct="1">
              <a:spcBef>
                <a:spcPct val="0"/>
              </a:spcBef>
              <a:buFontTx/>
              <a:buNone/>
            </a:pPr>
            <a:r>
              <a:rPr lang="en-US" altLang="en-US" sz="1262" dirty="0">
                <a:solidFill>
                  <a:schemeClr val="tx1"/>
                </a:solidFill>
                <a:latin typeface="Arial" panose="020B0604020202020204" pitchFamily="34" charset="0"/>
              </a:rPr>
              <a:t>Total fixed income assets by strategy</a:t>
            </a:r>
          </a:p>
        </p:txBody>
      </p:sp>
      <p:sp>
        <p:nvSpPr>
          <p:cNvPr id="5" name="TextBox 4"/>
          <p:cNvSpPr txBox="1"/>
          <p:nvPr/>
        </p:nvSpPr>
        <p:spPr>
          <a:xfrm>
            <a:off x="533451" y="1767459"/>
            <a:ext cx="2999091" cy="4297680"/>
          </a:xfrm>
          <a:prstGeom prst="rect">
            <a:avLst/>
          </a:prstGeom>
          <a:noFill/>
          <a:ln w="19050">
            <a:noFill/>
            <a:miter lim="400000"/>
          </a:ln>
        </p:spPr>
        <p:txBody>
          <a:bodyPr wrap="none" lIns="0" tIns="0" rIns="0" bIns="0" rtlCol="0">
            <a:noAutofit/>
          </a:bodyPr>
          <a:lstStyle/>
          <a:p>
            <a:pPr algn="l">
              <a:spcAft>
                <a:spcPts val="100"/>
              </a:spcAft>
            </a:pPr>
            <a:r>
              <a:rPr lang="en-US" sz="1000" b="1" dirty="0">
                <a:solidFill>
                  <a:schemeClr val="tx1"/>
                </a:solidFill>
                <a:latin typeface="Arial" panose="020B0604020202020204" pitchFamily="34" charset="0"/>
                <a:cs typeface="Arial" panose="020B0604020202020204" pitchFamily="34" charset="0"/>
              </a:rPr>
              <a:t>Taxable</a:t>
            </a:r>
          </a:p>
          <a:p>
            <a:pPr marL="114300" indent="-114300" algn="l">
              <a:spcAft>
                <a:spcPts val="100"/>
              </a:spcAft>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American Funds U.S. Government</a:t>
            </a:r>
            <a:br>
              <a:rPr lang="en-US" sz="1000" dirty="0">
                <a:solidFill>
                  <a:schemeClr val="tx1"/>
                </a:solidFill>
                <a:latin typeface="Arial" panose="020B0604020202020204" pitchFamily="34" charset="0"/>
                <a:cs typeface="Arial" panose="020B0604020202020204" pitchFamily="34" charset="0"/>
              </a:rPr>
            </a:br>
            <a:r>
              <a:rPr lang="en-US" sz="1000" dirty="0">
                <a:solidFill>
                  <a:schemeClr val="tx1"/>
                </a:solidFill>
                <a:latin typeface="Arial" panose="020B0604020202020204" pitchFamily="34" charset="0"/>
                <a:cs typeface="Arial" panose="020B0604020202020204" pitchFamily="34" charset="0"/>
              </a:rPr>
              <a:t>Money Market </a:t>
            </a:r>
            <a:r>
              <a:rPr lang="en-US" sz="1000" dirty="0" err="1">
                <a:solidFill>
                  <a:schemeClr val="tx1"/>
                </a:solidFill>
                <a:latin typeface="Arial" panose="020B0604020202020204" pitchFamily="34" charset="0"/>
                <a:cs typeface="Arial" panose="020B0604020202020204" pitchFamily="34" charset="0"/>
              </a:rPr>
              <a:t>Fund</a:t>
            </a:r>
            <a:r>
              <a:rPr lang="en-US" sz="1000" baseline="30000" dirty="0" err="1">
                <a:solidFill>
                  <a:schemeClr val="tx1"/>
                </a:solidFill>
                <a:latin typeface="Arial" panose="020B0604020202020204" pitchFamily="34" charset="0"/>
                <a:cs typeface="Arial" panose="020B0604020202020204" pitchFamily="34" charset="0"/>
              </a:rPr>
              <a:t>SM</a:t>
            </a:r>
            <a:endParaRPr lang="en-US" sz="1000" baseline="30000" dirty="0">
              <a:solidFill>
                <a:schemeClr val="tx1"/>
              </a:solidFill>
              <a:latin typeface="Arial" panose="020B0604020202020204" pitchFamily="34" charset="0"/>
              <a:cs typeface="Arial" panose="020B0604020202020204" pitchFamily="34" charset="0"/>
            </a:endParaRPr>
          </a:p>
          <a:p>
            <a:pPr marL="114300" indent="-114300" algn="l">
              <a:spcAft>
                <a:spcPts val="100"/>
              </a:spcAft>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Short-Term Bond Fund of America</a:t>
            </a:r>
            <a:r>
              <a:rPr lang="en-US" sz="1000" baseline="30000" dirty="0">
                <a:solidFill>
                  <a:schemeClr val="tx1"/>
                </a:solidFill>
                <a:latin typeface="Arial" panose="020B0604020202020204" pitchFamily="34" charset="0"/>
                <a:cs typeface="Arial" panose="020B0604020202020204" pitchFamily="34" charset="0"/>
              </a:rPr>
              <a:t>®</a:t>
            </a:r>
          </a:p>
          <a:p>
            <a:pPr marL="114300" indent="-114300" algn="l">
              <a:spcAft>
                <a:spcPts val="100"/>
              </a:spcAft>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Intermediate Bond Fund of America</a:t>
            </a:r>
            <a:r>
              <a:rPr lang="en-US" sz="1000" baseline="30000" dirty="0">
                <a:solidFill>
                  <a:schemeClr val="tx1"/>
                </a:solidFill>
                <a:latin typeface="Arial" panose="020B0604020202020204" pitchFamily="34" charset="0"/>
                <a:cs typeface="Arial" panose="020B0604020202020204" pitchFamily="34" charset="0"/>
              </a:rPr>
              <a:t>®</a:t>
            </a:r>
            <a:endParaRPr lang="en-US" sz="1000" dirty="0">
              <a:solidFill>
                <a:schemeClr val="tx1"/>
              </a:solidFill>
              <a:latin typeface="Arial" panose="020B0604020202020204" pitchFamily="34" charset="0"/>
              <a:cs typeface="Arial" panose="020B0604020202020204" pitchFamily="34" charset="0"/>
            </a:endParaRPr>
          </a:p>
          <a:p>
            <a:pPr marL="114300" indent="-114300" algn="l">
              <a:spcAft>
                <a:spcPts val="100"/>
              </a:spcAft>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The Bond Fund of America</a:t>
            </a:r>
            <a:r>
              <a:rPr lang="en-US" sz="1000" baseline="30000" dirty="0">
                <a:solidFill>
                  <a:schemeClr val="tx1"/>
                </a:solidFill>
                <a:latin typeface="Arial" panose="020B0604020202020204" pitchFamily="34" charset="0"/>
                <a:cs typeface="Arial" panose="020B0604020202020204" pitchFamily="34" charset="0"/>
              </a:rPr>
              <a:t>®</a:t>
            </a:r>
            <a:endParaRPr lang="en-US" sz="1000" dirty="0">
              <a:solidFill>
                <a:schemeClr val="tx1"/>
              </a:solidFill>
              <a:latin typeface="Arial" panose="020B0604020202020204" pitchFamily="34" charset="0"/>
              <a:cs typeface="Arial" panose="020B0604020202020204" pitchFamily="34" charset="0"/>
            </a:endParaRPr>
          </a:p>
          <a:p>
            <a:pPr marL="114300" indent="-114300" algn="l">
              <a:spcAft>
                <a:spcPts val="100"/>
              </a:spcAft>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U.S. Government Securities Fund</a:t>
            </a:r>
            <a:r>
              <a:rPr lang="en-US" sz="1000" baseline="30000" dirty="0">
                <a:solidFill>
                  <a:schemeClr val="tx1"/>
                </a:solidFill>
                <a:latin typeface="Arial" panose="020B0604020202020204" pitchFamily="34" charset="0"/>
                <a:cs typeface="Arial" panose="020B0604020202020204" pitchFamily="34" charset="0"/>
              </a:rPr>
              <a:t>®</a:t>
            </a:r>
            <a:endParaRPr lang="en-US" sz="1000" dirty="0">
              <a:solidFill>
                <a:schemeClr val="tx1"/>
              </a:solidFill>
              <a:latin typeface="Arial" panose="020B0604020202020204" pitchFamily="34" charset="0"/>
              <a:cs typeface="Arial" panose="020B0604020202020204" pitchFamily="34" charset="0"/>
            </a:endParaRPr>
          </a:p>
          <a:p>
            <a:pPr marL="114300" indent="-114300" algn="l">
              <a:spcAft>
                <a:spcPts val="100"/>
              </a:spcAft>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American Funds Inflation Linked Bond Fund</a:t>
            </a:r>
            <a:r>
              <a:rPr lang="en-US" sz="1000" baseline="30000" dirty="0">
                <a:solidFill>
                  <a:schemeClr val="tx1"/>
                </a:solidFill>
                <a:latin typeface="Arial" panose="020B0604020202020204" pitchFamily="34" charset="0"/>
                <a:cs typeface="Arial" panose="020B0604020202020204" pitchFamily="34" charset="0"/>
              </a:rPr>
              <a:t>®</a:t>
            </a:r>
            <a:endParaRPr lang="en-US" sz="1000" dirty="0">
              <a:solidFill>
                <a:schemeClr val="tx1"/>
              </a:solidFill>
              <a:latin typeface="Arial" panose="020B0604020202020204" pitchFamily="34" charset="0"/>
              <a:cs typeface="Arial" panose="020B0604020202020204" pitchFamily="34" charset="0"/>
            </a:endParaRPr>
          </a:p>
          <a:p>
            <a:pPr marL="114300" indent="-114300" algn="l">
              <a:spcAft>
                <a:spcPts val="100"/>
              </a:spcAft>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American Funds Mortgage Fund</a:t>
            </a:r>
            <a:r>
              <a:rPr lang="en-US" sz="1000" baseline="30000" dirty="0">
                <a:solidFill>
                  <a:schemeClr val="tx1"/>
                </a:solidFill>
                <a:latin typeface="Arial" panose="020B0604020202020204" pitchFamily="34" charset="0"/>
                <a:cs typeface="Arial" panose="020B0604020202020204" pitchFamily="34" charset="0"/>
              </a:rPr>
              <a:t>®</a:t>
            </a:r>
            <a:endParaRPr lang="en-US" sz="1000" dirty="0">
              <a:solidFill>
                <a:schemeClr val="tx1"/>
              </a:solidFill>
              <a:latin typeface="Arial" panose="020B0604020202020204" pitchFamily="34" charset="0"/>
              <a:cs typeface="Arial" panose="020B0604020202020204" pitchFamily="34" charset="0"/>
            </a:endParaRPr>
          </a:p>
          <a:p>
            <a:pPr marL="114300" indent="-114300" algn="l">
              <a:spcAft>
                <a:spcPts val="100"/>
              </a:spcAft>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American Funds Corporate Bond Fund</a:t>
            </a:r>
            <a:r>
              <a:rPr lang="en-US" sz="1000" baseline="30000" dirty="0">
                <a:solidFill>
                  <a:schemeClr val="tx1"/>
                </a:solidFill>
                <a:latin typeface="Arial" panose="020B0604020202020204" pitchFamily="34" charset="0"/>
                <a:cs typeface="Arial" panose="020B0604020202020204" pitchFamily="34" charset="0"/>
              </a:rPr>
              <a:t>®</a:t>
            </a:r>
            <a:endParaRPr lang="en-US" sz="1000" dirty="0">
              <a:solidFill>
                <a:schemeClr val="tx1"/>
              </a:solidFill>
              <a:latin typeface="Arial" panose="020B0604020202020204" pitchFamily="34" charset="0"/>
              <a:cs typeface="Arial" panose="020B0604020202020204" pitchFamily="34" charset="0"/>
            </a:endParaRPr>
          </a:p>
          <a:p>
            <a:pPr marL="114300" indent="-114300" algn="l">
              <a:spcAft>
                <a:spcPts val="100"/>
              </a:spcAft>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American Funds Strategic Bond </a:t>
            </a:r>
            <a:r>
              <a:rPr lang="en-US" sz="1000" dirty="0" err="1">
                <a:solidFill>
                  <a:schemeClr val="tx1"/>
                </a:solidFill>
                <a:latin typeface="Arial" panose="020B0604020202020204" pitchFamily="34" charset="0"/>
                <a:cs typeface="Arial" panose="020B0604020202020204" pitchFamily="34" charset="0"/>
              </a:rPr>
              <a:t>Fund</a:t>
            </a:r>
            <a:r>
              <a:rPr lang="en-US" sz="1000" baseline="30000" dirty="0" err="1">
                <a:solidFill>
                  <a:schemeClr val="tx1"/>
                </a:solidFill>
                <a:latin typeface="Arial" panose="020B0604020202020204" pitchFamily="34" charset="0"/>
                <a:cs typeface="Arial" panose="020B0604020202020204" pitchFamily="34" charset="0"/>
              </a:rPr>
              <a:t>SM</a:t>
            </a:r>
            <a:endParaRPr lang="en-US" sz="1000" baseline="30000" dirty="0">
              <a:solidFill>
                <a:schemeClr val="tx1"/>
              </a:solidFill>
              <a:latin typeface="Arial" panose="020B0604020202020204" pitchFamily="34" charset="0"/>
              <a:cs typeface="Arial" panose="020B0604020202020204" pitchFamily="34" charset="0"/>
            </a:endParaRPr>
          </a:p>
          <a:p>
            <a:pPr marL="114300" indent="-114300" algn="l">
              <a:spcAft>
                <a:spcPts val="100"/>
              </a:spcAft>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Capital World Bond Fund</a:t>
            </a:r>
            <a:r>
              <a:rPr lang="en-US" sz="1000" baseline="30000" dirty="0">
                <a:solidFill>
                  <a:schemeClr val="tx1"/>
                </a:solidFill>
                <a:latin typeface="Arial" panose="020B0604020202020204" pitchFamily="34" charset="0"/>
                <a:cs typeface="Arial" panose="020B0604020202020204" pitchFamily="34" charset="0"/>
              </a:rPr>
              <a:t>®</a:t>
            </a:r>
            <a:endParaRPr lang="en-US" sz="1000" dirty="0">
              <a:solidFill>
                <a:schemeClr val="tx1"/>
              </a:solidFill>
              <a:latin typeface="Arial" panose="020B0604020202020204" pitchFamily="34" charset="0"/>
              <a:cs typeface="Arial" panose="020B0604020202020204" pitchFamily="34" charset="0"/>
            </a:endParaRPr>
          </a:p>
          <a:p>
            <a:pPr marL="114300" indent="-114300" algn="l">
              <a:spcAft>
                <a:spcPts val="100"/>
              </a:spcAft>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American High-Income Trust</a:t>
            </a:r>
            <a:r>
              <a:rPr lang="en-US" sz="1000" baseline="30000" dirty="0">
                <a:solidFill>
                  <a:schemeClr val="tx1"/>
                </a:solidFill>
                <a:latin typeface="Arial" panose="020B0604020202020204" pitchFamily="34" charset="0"/>
                <a:cs typeface="Arial" panose="020B0604020202020204" pitchFamily="34" charset="0"/>
              </a:rPr>
              <a:t>®</a:t>
            </a:r>
            <a:endParaRPr lang="en-US" sz="1000" dirty="0">
              <a:solidFill>
                <a:schemeClr val="tx1"/>
              </a:solidFill>
              <a:latin typeface="Arial" panose="020B0604020202020204" pitchFamily="34" charset="0"/>
              <a:cs typeface="Arial" panose="020B0604020202020204" pitchFamily="34" charset="0"/>
            </a:endParaRPr>
          </a:p>
          <a:p>
            <a:pPr marL="114300" indent="-114300" algn="l">
              <a:spcAft>
                <a:spcPts val="100"/>
              </a:spcAft>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American Funds Emerging Markets </a:t>
            </a:r>
            <a:br>
              <a:rPr lang="en-US" sz="1000" dirty="0">
                <a:solidFill>
                  <a:schemeClr val="tx1"/>
                </a:solidFill>
                <a:latin typeface="Arial" panose="020B0604020202020204" pitchFamily="34" charset="0"/>
                <a:cs typeface="Arial" panose="020B0604020202020204" pitchFamily="34" charset="0"/>
              </a:rPr>
            </a:br>
            <a:r>
              <a:rPr lang="en-US" sz="1000" dirty="0">
                <a:solidFill>
                  <a:schemeClr val="tx1"/>
                </a:solidFill>
                <a:latin typeface="Arial" panose="020B0604020202020204" pitchFamily="34" charset="0"/>
                <a:cs typeface="Arial" panose="020B0604020202020204" pitchFamily="34" charset="0"/>
              </a:rPr>
              <a:t>Bond Fund</a:t>
            </a:r>
            <a:r>
              <a:rPr lang="en-US" sz="1000" baseline="30000" dirty="0">
                <a:solidFill>
                  <a:schemeClr val="tx1"/>
                </a:solidFill>
                <a:latin typeface="Arial" panose="020B0604020202020204" pitchFamily="34" charset="0"/>
                <a:cs typeface="Arial" panose="020B0604020202020204" pitchFamily="34" charset="0"/>
              </a:rPr>
              <a:t>®</a:t>
            </a:r>
            <a:endParaRPr lang="en-US" sz="1000" dirty="0">
              <a:solidFill>
                <a:schemeClr val="tx1"/>
              </a:solidFill>
              <a:latin typeface="Arial" panose="020B0604020202020204" pitchFamily="34" charset="0"/>
              <a:cs typeface="Arial" panose="020B0604020202020204" pitchFamily="34" charset="0"/>
            </a:endParaRPr>
          </a:p>
          <a:p>
            <a:pPr algn="l">
              <a:spcBef>
                <a:spcPts val="900"/>
              </a:spcBef>
            </a:pPr>
            <a:r>
              <a:rPr lang="en-US" sz="1000" b="1" dirty="0">
                <a:solidFill>
                  <a:schemeClr val="tx1"/>
                </a:solidFill>
                <a:latin typeface="Arial" panose="020B0604020202020204" pitchFamily="34" charset="0"/>
                <a:cs typeface="Arial" panose="020B0604020202020204" pitchFamily="34" charset="0"/>
              </a:rPr>
              <a:t>Tax-exempt</a:t>
            </a:r>
          </a:p>
          <a:p>
            <a:pPr marL="114300" indent="-114300" algn="l">
              <a:spcAft>
                <a:spcPts val="100"/>
              </a:spcAft>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American Funds Short-Term Tax-Exempt </a:t>
            </a:r>
            <a:br>
              <a:rPr lang="en-US" sz="1000" dirty="0">
                <a:solidFill>
                  <a:schemeClr val="tx1"/>
                </a:solidFill>
                <a:latin typeface="Arial" panose="020B0604020202020204" pitchFamily="34" charset="0"/>
                <a:cs typeface="Arial" panose="020B0604020202020204" pitchFamily="34" charset="0"/>
              </a:rPr>
            </a:br>
            <a:r>
              <a:rPr lang="en-US" sz="1000" dirty="0">
                <a:solidFill>
                  <a:schemeClr val="tx1"/>
                </a:solidFill>
                <a:latin typeface="Arial" panose="020B0604020202020204" pitchFamily="34" charset="0"/>
                <a:cs typeface="Arial" panose="020B0604020202020204" pitchFamily="34" charset="0"/>
              </a:rPr>
              <a:t>Bond Fund</a:t>
            </a:r>
            <a:r>
              <a:rPr lang="en-US" sz="1000" baseline="30000" dirty="0">
                <a:solidFill>
                  <a:schemeClr val="tx1"/>
                </a:solidFill>
                <a:latin typeface="Arial" panose="020B0604020202020204" pitchFamily="34" charset="0"/>
                <a:cs typeface="Arial" panose="020B0604020202020204" pitchFamily="34" charset="0"/>
              </a:rPr>
              <a:t>®</a:t>
            </a:r>
            <a:endParaRPr lang="en-US" sz="1000" dirty="0">
              <a:solidFill>
                <a:schemeClr val="tx1"/>
              </a:solidFill>
              <a:latin typeface="Arial" panose="020B0604020202020204" pitchFamily="34" charset="0"/>
              <a:cs typeface="Arial" panose="020B0604020202020204" pitchFamily="34" charset="0"/>
            </a:endParaRPr>
          </a:p>
          <a:p>
            <a:pPr marL="114300" indent="-114300" algn="l">
              <a:spcAft>
                <a:spcPts val="100"/>
              </a:spcAft>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Limited Term Tax-Exempt Bond Fund</a:t>
            </a:r>
            <a:br>
              <a:rPr lang="en-US" sz="1000" dirty="0">
                <a:solidFill>
                  <a:schemeClr val="tx1"/>
                </a:solidFill>
                <a:latin typeface="Arial" panose="020B0604020202020204" pitchFamily="34" charset="0"/>
                <a:cs typeface="Arial" panose="020B0604020202020204" pitchFamily="34" charset="0"/>
              </a:rPr>
            </a:br>
            <a:r>
              <a:rPr lang="en-US" sz="1000" dirty="0">
                <a:solidFill>
                  <a:schemeClr val="tx1"/>
                </a:solidFill>
                <a:latin typeface="Arial" panose="020B0604020202020204" pitchFamily="34" charset="0"/>
                <a:cs typeface="Arial" panose="020B0604020202020204" pitchFamily="34" charset="0"/>
              </a:rPr>
              <a:t>of America</a:t>
            </a:r>
            <a:r>
              <a:rPr lang="en-US" sz="1000" baseline="30000" dirty="0">
                <a:solidFill>
                  <a:schemeClr val="tx1"/>
                </a:solidFill>
                <a:latin typeface="Arial" panose="020B0604020202020204" pitchFamily="34" charset="0"/>
                <a:cs typeface="Arial" panose="020B0604020202020204" pitchFamily="34" charset="0"/>
              </a:rPr>
              <a:t>®</a:t>
            </a:r>
            <a:endParaRPr lang="en-US" sz="1000" dirty="0">
              <a:solidFill>
                <a:schemeClr val="tx1"/>
              </a:solidFill>
              <a:latin typeface="Arial" panose="020B0604020202020204" pitchFamily="34" charset="0"/>
              <a:cs typeface="Arial" panose="020B0604020202020204" pitchFamily="34" charset="0"/>
            </a:endParaRPr>
          </a:p>
          <a:p>
            <a:pPr marL="114300" indent="-114300" algn="l">
              <a:spcAft>
                <a:spcPts val="100"/>
              </a:spcAft>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The Tax-Exempt Bond Fund of America</a:t>
            </a:r>
            <a:r>
              <a:rPr lang="en-US" sz="1000" baseline="30000" dirty="0">
                <a:solidFill>
                  <a:schemeClr val="tx1"/>
                </a:solidFill>
                <a:latin typeface="Arial" panose="020B0604020202020204" pitchFamily="34" charset="0"/>
                <a:cs typeface="Arial" panose="020B0604020202020204" pitchFamily="34" charset="0"/>
              </a:rPr>
              <a:t>®</a:t>
            </a:r>
            <a:endParaRPr lang="en-US" sz="1000" dirty="0">
              <a:solidFill>
                <a:schemeClr val="tx1"/>
              </a:solidFill>
              <a:latin typeface="Arial" panose="020B0604020202020204" pitchFamily="34" charset="0"/>
              <a:cs typeface="Arial" panose="020B0604020202020204" pitchFamily="34" charset="0"/>
            </a:endParaRPr>
          </a:p>
          <a:p>
            <a:pPr marL="114300" indent="-114300" algn="l">
              <a:spcAft>
                <a:spcPts val="100"/>
              </a:spcAft>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American High-Income Municipal Bond Fund</a:t>
            </a:r>
            <a:r>
              <a:rPr lang="en-US" sz="1000" baseline="30000" dirty="0">
                <a:solidFill>
                  <a:schemeClr val="tx1"/>
                </a:solidFill>
                <a:latin typeface="Arial" panose="020B0604020202020204" pitchFamily="34" charset="0"/>
                <a:cs typeface="Arial" panose="020B0604020202020204" pitchFamily="34" charset="0"/>
              </a:rPr>
              <a:t>®</a:t>
            </a:r>
            <a:endParaRPr lang="en-US" sz="1000" dirty="0">
              <a:solidFill>
                <a:schemeClr val="tx1"/>
              </a:solidFill>
              <a:latin typeface="Arial" panose="020B0604020202020204" pitchFamily="34" charset="0"/>
              <a:cs typeface="Arial" panose="020B0604020202020204" pitchFamily="34" charset="0"/>
            </a:endParaRPr>
          </a:p>
          <a:p>
            <a:pPr marL="114300" indent="-114300" algn="l">
              <a:spcAft>
                <a:spcPts val="100"/>
              </a:spcAft>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The Tax-Exempt Fund of California</a:t>
            </a:r>
            <a:r>
              <a:rPr lang="en-US" sz="1000" baseline="30000" dirty="0">
                <a:solidFill>
                  <a:schemeClr val="tx1"/>
                </a:solidFill>
                <a:latin typeface="Arial" panose="020B0604020202020204" pitchFamily="34" charset="0"/>
                <a:cs typeface="Arial" panose="020B0604020202020204" pitchFamily="34" charset="0"/>
              </a:rPr>
              <a:t>®</a:t>
            </a:r>
            <a:endParaRPr lang="en-US" sz="1000" dirty="0">
              <a:solidFill>
                <a:schemeClr val="tx1"/>
              </a:solidFill>
              <a:latin typeface="Arial" panose="020B0604020202020204" pitchFamily="34" charset="0"/>
              <a:cs typeface="Arial" panose="020B0604020202020204" pitchFamily="34" charset="0"/>
            </a:endParaRPr>
          </a:p>
          <a:p>
            <a:pPr marL="114300" indent="-114300" algn="l">
              <a:spcAft>
                <a:spcPts val="100"/>
              </a:spcAft>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American Funds Tax-Exempt Fund </a:t>
            </a:r>
            <a:br>
              <a:rPr lang="en-US" sz="1000" dirty="0">
                <a:solidFill>
                  <a:schemeClr val="tx1"/>
                </a:solidFill>
                <a:latin typeface="Arial" panose="020B0604020202020204" pitchFamily="34" charset="0"/>
                <a:cs typeface="Arial" panose="020B0604020202020204" pitchFamily="34" charset="0"/>
              </a:rPr>
            </a:br>
            <a:r>
              <a:rPr lang="en-US" sz="1000" dirty="0">
                <a:solidFill>
                  <a:schemeClr val="tx1"/>
                </a:solidFill>
                <a:latin typeface="Arial" panose="020B0604020202020204" pitchFamily="34" charset="0"/>
                <a:cs typeface="Arial" panose="020B0604020202020204" pitchFamily="34" charset="0"/>
              </a:rPr>
              <a:t>of New York</a:t>
            </a:r>
            <a:r>
              <a:rPr lang="en-US" sz="1000" baseline="30000" dirty="0">
                <a:solidFill>
                  <a:schemeClr val="tx1"/>
                </a:solidFill>
                <a:latin typeface="Arial" panose="020B0604020202020204" pitchFamily="34" charset="0"/>
                <a:cs typeface="Arial" panose="020B0604020202020204" pitchFamily="34" charset="0"/>
              </a:rPr>
              <a:t>®</a:t>
            </a:r>
          </a:p>
        </p:txBody>
      </p:sp>
      <p:sp>
        <p:nvSpPr>
          <p:cNvPr id="3" name="TextBox 2">
            <a:extLst>
              <a:ext uri="{FF2B5EF4-FFF2-40B4-BE49-F238E27FC236}">
                <a16:creationId xmlns:a16="http://schemas.microsoft.com/office/drawing/2014/main" id="{6F6CC9C1-EE56-AB45-B82A-E3BC3E0FD87E}"/>
              </a:ext>
            </a:extLst>
          </p:cNvPr>
          <p:cNvSpPr txBox="1"/>
          <p:nvPr/>
        </p:nvSpPr>
        <p:spPr>
          <a:xfrm>
            <a:off x="9765792" y="5961888"/>
            <a:ext cx="0" cy="0"/>
          </a:xfrm>
          <a:prstGeom prst="rect">
            <a:avLst/>
          </a:prstGeom>
          <a:ln w="12700">
            <a:miter lim="400000"/>
          </a:ln>
        </p:spPr>
        <p:txBody>
          <a:bodyPr wrap="none" lIns="0" tIns="0" rIns="0" bIns="0" rtlCol="0">
            <a:noAutofit/>
          </a:bodyPr>
          <a:lstStyle/>
          <a:p>
            <a:endParaRPr lang="en-US" sz="1400" b="1" dirty="0" err="1">
              <a:solidFill>
                <a:schemeClr val="tx1"/>
              </a:solidFill>
              <a:latin typeface="+mn-lt"/>
            </a:endParaRPr>
          </a:p>
        </p:txBody>
      </p:sp>
      <p:sp>
        <p:nvSpPr>
          <p:cNvPr id="10" name="Slide Number">
            <a:extLst>
              <a:ext uri="{FF2B5EF4-FFF2-40B4-BE49-F238E27FC236}">
                <a16:creationId xmlns:a16="http://schemas.microsoft.com/office/drawing/2014/main" id="{D653439E-4F5F-4744-898B-6CC7642BD790}"/>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3</a:t>
            </a:fld>
            <a:endParaRPr lang="en-US" sz="10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4C492B83-14B6-C740-AA8F-596AD596DD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7824" y="2018533"/>
            <a:ext cx="5740400" cy="3505200"/>
          </a:xfrm>
          <a:prstGeom prst="rect">
            <a:avLst/>
          </a:prstGeom>
        </p:spPr>
      </p:pic>
    </p:spTree>
    <p:extLst>
      <p:ext uri="{BB962C8B-B14F-4D97-AF65-F5344CB8AC3E}">
        <p14:creationId xmlns:p14="http://schemas.microsoft.com/office/powerpoint/2010/main" val="3062856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B5955CA-652B-D44A-BCE4-BA1E4FDF15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047" y="1940934"/>
            <a:ext cx="7962900" cy="2095500"/>
          </a:xfrm>
          <a:prstGeom prst="rect">
            <a:avLst/>
          </a:prstGeom>
        </p:spPr>
      </p:pic>
      <p:sp>
        <p:nvSpPr>
          <p:cNvPr id="41" name="Title 10"/>
          <p:cNvSpPr>
            <a:spLocks noGrp="1"/>
          </p:cNvSpPr>
          <p:nvPr>
            <p:ph type="title"/>
          </p:nvPr>
        </p:nvSpPr>
        <p:spPr/>
        <p:txBody>
          <a:bodyPr/>
          <a:lstStyle/>
          <a:p>
            <a:r>
              <a:rPr lang="en-US" dirty="0">
                <a:latin typeface="Arial" panose="020B0604020202020204" pitchFamily="34" charset="0"/>
              </a:rPr>
              <a:t>Core: The Bond Fund of America</a:t>
            </a:r>
          </a:p>
        </p:txBody>
      </p:sp>
      <p:sp>
        <p:nvSpPr>
          <p:cNvPr id="45" name="Footer Placeholder 12"/>
          <p:cNvSpPr>
            <a:spLocks noGrp="1"/>
          </p:cNvSpPr>
          <p:nvPr>
            <p:ph type="ftr" sz="quarter" idx="10"/>
          </p:nvPr>
        </p:nvSpPr>
        <p:spPr>
          <a:xfrm>
            <a:off x="428624" y="5934325"/>
            <a:ext cx="8284464" cy="323634"/>
          </a:xfrm>
        </p:spPr>
        <p:txBody>
          <a:bodyPr/>
          <a:lstStyle/>
          <a:p>
            <a:pPr>
              <a:spcAft>
                <a:spcPts val="200"/>
              </a:spcAft>
            </a:pPr>
            <a:r>
              <a:rPr lang="en-US" dirty="0">
                <a:latin typeface="Arial" panose="020B0604020202020204" pitchFamily="34" charset="0"/>
              </a:rPr>
              <a:t>Dates shown for market corrections are based on price declines of 10% or more (without dividends reinvested) in the unmanaged S&amp;P 500 with at least 50% recovery between</a:t>
            </a:r>
          </a:p>
          <a:p>
            <a:pPr>
              <a:spcAft>
                <a:spcPts val="200"/>
              </a:spcAft>
            </a:pPr>
            <a:r>
              <a:rPr lang="en-US" dirty="0">
                <a:latin typeface="Arial" panose="020B0604020202020204" pitchFamily="34" charset="0"/>
              </a:rPr>
              <a:t>declines for the earlier five periods shown. The returns are based on total returns. There have been periods when the fund has lagged the index, such as in rising equity markets.</a:t>
            </a:r>
          </a:p>
        </p:txBody>
      </p:sp>
      <p:sp>
        <p:nvSpPr>
          <p:cNvPr id="58" name="Rectangle 21">
            <a:extLst>
              <a:ext uri="{FF2B5EF4-FFF2-40B4-BE49-F238E27FC236}">
                <a16:creationId xmlns:a16="http://schemas.microsoft.com/office/drawing/2014/main" id="{E298119A-4DB6-2249-9F02-CAF1CC6235A0}"/>
              </a:ext>
            </a:extLst>
          </p:cNvPr>
          <p:cNvSpPr>
            <a:spLocks noChangeArrowheads="1"/>
          </p:cNvSpPr>
          <p:nvPr/>
        </p:nvSpPr>
        <p:spPr bwMode="auto">
          <a:xfrm>
            <a:off x="430139" y="1677551"/>
            <a:ext cx="82829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9pPr>
          </a:lstStyle>
          <a:p>
            <a:pPr algn="l">
              <a:spcBef>
                <a:spcPct val="0"/>
              </a:spcBef>
              <a:buNone/>
            </a:pPr>
            <a:r>
              <a:rPr lang="en-US" altLang="en-US" sz="1400" dirty="0">
                <a:solidFill>
                  <a:srgbClr val="7D726D"/>
                </a:solidFill>
              </a:rPr>
              <a:t>Cumulative returns (%) during recent market corrections (Class F-2)</a:t>
            </a:r>
          </a:p>
        </p:txBody>
      </p:sp>
      <p:sp>
        <p:nvSpPr>
          <p:cNvPr id="44" name="Text Placeholder 2"/>
          <p:cNvSpPr>
            <a:spLocks noGrp="1"/>
          </p:cNvSpPr>
          <p:nvPr>
            <p:ph type="body" sz="quarter" idx="15"/>
          </p:nvPr>
        </p:nvSpPr>
        <p:spPr>
          <a:xfrm>
            <a:off x="428623" y="1051560"/>
            <a:ext cx="8286706" cy="667512"/>
          </a:xfrm>
        </p:spPr>
        <p:txBody>
          <a:bodyPr/>
          <a:lstStyle/>
          <a:p>
            <a:r>
              <a:rPr lang="en-US" dirty="0">
                <a:latin typeface="Arial" panose="020B0604020202020204" pitchFamily="34" charset="0"/>
                <a:cs typeface="Arial" panose="020B0604020202020204" pitchFamily="34" charset="0"/>
              </a:rPr>
              <a:t>Balance and diversification</a:t>
            </a:r>
          </a:p>
        </p:txBody>
      </p:sp>
      <p:pic>
        <p:nvPicPr>
          <p:cNvPr id="3" name="Picture 2">
            <a:extLst>
              <a:ext uri="{FF2B5EF4-FFF2-40B4-BE49-F238E27FC236}">
                <a16:creationId xmlns:a16="http://schemas.microsoft.com/office/drawing/2014/main" id="{3A449B8F-BAAB-0E44-92BB-2AC49CFAAE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541031"/>
            <a:ext cx="8928100" cy="2819400"/>
          </a:xfrm>
          <a:prstGeom prst="rect">
            <a:avLst/>
          </a:prstGeom>
        </p:spPr>
      </p:pic>
      <p:sp>
        <p:nvSpPr>
          <p:cNvPr id="49" name="TextBox 48">
            <a:extLst>
              <a:ext uri="{FF2B5EF4-FFF2-40B4-BE49-F238E27FC236}">
                <a16:creationId xmlns:a16="http://schemas.microsoft.com/office/drawing/2014/main" id="{AEB78F21-15D5-E84B-BE14-5835C8ABD566}"/>
              </a:ext>
            </a:extLst>
          </p:cNvPr>
          <p:cNvSpPr txBox="1"/>
          <p:nvPr/>
        </p:nvSpPr>
        <p:spPr>
          <a:xfrm>
            <a:off x="754808" y="2456249"/>
            <a:ext cx="1280267" cy="307777"/>
          </a:xfrm>
          <a:prstGeom prst="rect">
            <a:avLst/>
          </a:prstGeom>
          <a:noFill/>
        </p:spPr>
        <p:txBody>
          <a:bodyPr wrap="square" lIns="0" tIns="0" rIns="0" bIns="0" rtlCol="0">
            <a:spAutoFit/>
          </a:bodyPr>
          <a:lstStyle/>
          <a:p>
            <a:pPr algn="ctr"/>
            <a:r>
              <a:rPr lang="en-US" sz="1000" b="1" dirty="0">
                <a:solidFill>
                  <a:schemeClr val="accent5"/>
                </a:solidFill>
                <a:latin typeface="Arial" panose="020B0604020202020204" pitchFamily="34" charset="0"/>
                <a:cs typeface="Arial" panose="020B0604020202020204" pitchFamily="34" charset="0"/>
              </a:rPr>
              <a:t>4/23/10-</a:t>
            </a:r>
          </a:p>
          <a:p>
            <a:pPr algn="ctr"/>
            <a:r>
              <a:rPr lang="en-US" sz="1000" b="1" dirty="0">
                <a:solidFill>
                  <a:schemeClr val="accent5"/>
                </a:solidFill>
                <a:latin typeface="Arial" panose="020B0604020202020204" pitchFamily="34" charset="0"/>
                <a:cs typeface="Arial" panose="020B0604020202020204" pitchFamily="34" charset="0"/>
              </a:rPr>
              <a:t>7/2/10</a:t>
            </a:r>
          </a:p>
        </p:txBody>
      </p:sp>
      <p:sp>
        <p:nvSpPr>
          <p:cNvPr id="50" name="TextBox 49">
            <a:extLst>
              <a:ext uri="{FF2B5EF4-FFF2-40B4-BE49-F238E27FC236}">
                <a16:creationId xmlns:a16="http://schemas.microsoft.com/office/drawing/2014/main" id="{C6555D08-CF53-F34B-AF39-6B5A8BB385FF}"/>
              </a:ext>
            </a:extLst>
          </p:cNvPr>
          <p:cNvSpPr txBox="1"/>
          <p:nvPr/>
        </p:nvSpPr>
        <p:spPr>
          <a:xfrm>
            <a:off x="2078349" y="2456249"/>
            <a:ext cx="1301374" cy="307777"/>
          </a:xfrm>
          <a:prstGeom prst="rect">
            <a:avLst/>
          </a:prstGeom>
          <a:noFill/>
        </p:spPr>
        <p:txBody>
          <a:bodyPr wrap="square" lIns="0" tIns="0" rIns="0" bIns="0" rtlCol="0">
            <a:spAutoFit/>
          </a:bodyPr>
          <a:lstStyle/>
          <a:p>
            <a:pPr algn="ctr"/>
            <a:r>
              <a:rPr lang="en-US" sz="1000" b="1" dirty="0">
                <a:solidFill>
                  <a:schemeClr val="accent5"/>
                </a:solidFill>
                <a:latin typeface="Arial" panose="020B0604020202020204" pitchFamily="34" charset="0"/>
                <a:cs typeface="Arial" panose="020B0604020202020204" pitchFamily="34" charset="0"/>
              </a:rPr>
              <a:t>4/29/11-</a:t>
            </a:r>
          </a:p>
          <a:p>
            <a:pPr algn="ctr"/>
            <a:r>
              <a:rPr lang="en-US" sz="1000" b="1" dirty="0">
                <a:solidFill>
                  <a:schemeClr val="accent5"/>
                </a:solidFill>
                <a:latin typeface="Arial" panose="020B0604020202020204" pitchFamily="34" charset="0"/>
                <a:cs typeface="Arial" panose="020B0604020202020204" pitchFamily="34" charset="0"/>
              </a:rPr>
              <a:t>10/3/11</a:t>
            </a:r>
          </a:p>
        </p:txBody>
      </p:sp>
      <p:sp>
        <p:nvSpPr>
          <p:cNvPr id="65" name="TextBox 64">
            <a:extLst>
              <a:ext uri="{FF2B5EF4-FFF2-40B4-BE49-F238E27FC236}">
                <a16:creationId xmlns:a16="http://schemas.microsoft.com/office/drawing/2014/main" id="{7AB53361-4AB5-AB41-AC94-EC50BA2C7C83}"/>
              </a:ext>
            </a:extLst>
          </p:cNvPr>
          <p:cNvSpPr txBox="1"/>
          <p:nvPr/>
        </p:nvSpPr>
        <p:spPr>
          <a:xfrm>
            <a:off x="3415622" y="2456249"/>
            <a:ext cx="1298196" cy="307777"/>
          </a:xfrm>
          <a:prstGeom prst="rect">
            <a:avLst/>
          </a:prstGeom>
          <a:noFill/>
        </p:spPr>
        <p:txBody>
          <a:bodyPr wrap="square" lIns="0" tIns="0" rIns="0" bIns="0" rtlCol="0">
            <a:spAutoFit/>
          </a:bodyPr>
          <a:lstStyle/>
          <a:p>
            <a:pPr algn="ctr"/>
            <a:r>
              <a:rPr lang="en-US" sz="1000" b="1" dirty="0">
                <a:solidFill>
                  <a:schemeClr val="accent5"/>
                </a:solidFill>
                <a:latin typeface="Arial" panose="020B0604020202020204" pitchFamily="34" charset="0"/>
                <a:cs typeface="Arial" panose="020B0604020202020204" pitchFamily="34" charset="0"/>
              </a:rPr>
              <a:t>5/21/15-</a:t>
            </a:r>
          </a:p>
          <a:p>
            <a:pPr algn="ctr"/>
            <a:r>
              <a:rPr lang="en-US" sz="1000" b="1" dirty="0">
                <a:solidFill>
                  <a:schemeClr val="accent5"/>
                </a:solidFill>
                <a:latin typeface="Arial" panose="020B0604020202020204" pitchFamily="34" charset="0"/>
                <a:cs typeface="Arial" panose="020B0604020202020204" pitchFamily="34" charset="0"/>
              </a:rPr>
              <a:t>8/25/15</a:t>
            </a:r>
          </a:p>
        </p:txBody>
      </p:sp>
      <p:sp>
        <p:nvSpPr>
          <p:cNvPr id="66" name="TextBox 65">
            <a:extLst>
              <a:ext uri="{FF2B5EF4-FFF2-40B4-BE49-F238E27FC236}">
                <a16:creationId xmlns:a16="http://schemas.microsoft.com/office/drawing/2014/main" id="{9D6EB982-570E-544D-B88D-09CC289F139E}"/>
              </a:ext>
            </a:extLst>
          </p:cNvPr>
          <p:cNvSpPr txBox="1"/>
          <p:nvPr/>
        </p:nvSpPr>
        <p:spPr>
          <a:xfrm>
            <a:off x="4746539" y="2456249"/>
            <a:ext cx="1301373" cy="307777"/>
          </a:xfrm>
          <a:prstGeom prst="rect">
            <a:avLst/>
          </a:prstGeom>
          <a:noFill/>
        </p:spPr>
        <p:txBody>
          <a:bodyPr wrap="square" lIns="0" tIns="0" rIns="0" bIns="0" rtlCol="0">
            <a:spAutoFit/>
          </a:bodyPr>
          <a:lstStyle/>
          <a:p>
            <a:pPr algn="ctr"/>
            <a:r>
              <a:rPr lang="en-US" sz="1000" b="1" dirty="0">
                <a:solidFill>
                  <a:schemeClr val="accent5"/>
                </a:solidFill>
                <a:latin typeface="Arial" panose="020B0604020202020204" pitchFamily="34" charset="0"/>
                <a:cs typeface="Arial" panose="020B0604020202020204" pitchFamily="34" charset="0"/>
              </a:rPr>
              <a:t>11/3/15-</a:t>
            </a:r>
          </a:p>
          <a:p>
            <a:pPr algn="ctr"/>
            <a:r>
              <a:rPr lang="en-US" sz="1000" b="1" dirty="0">
                <a:solidFill>
                  <a:schemeClr val="accent5"/>
                </a:solidFill>
                <a:latin typeface="Arial" panose="020B0604020202020204" pitchFamily="34" charset="0"/>
                <a:cs typeface="Arial" panose="020B0604020202020204" pitchFamily="34" charset="0"/>
              </a:rPr>
              <a:t>2/11/16</a:t>
            </a:r>
          </a:p>
        </p:txBody>
      </p:sp>
      <p:sp>
        <p:nvSpPr>
          <p:cNvPr id="67" name="TextBox 66">
            <a:extLst>
              <a:ext uri="{FF2B5EF4-FFF2-40B4-BE49-F238E27FC236}">
                <a16:creationId xmlns:a16="http://schemas.microsoft.com/office/drawing/2014/main" id="{677C41D8-6858-B246-A83D-51CBDDD61FC2}"/>
              </a:ext>
            </a:extLst>
          </p:cNvPr>
          <p:cNvSpPr txBox="1"/>
          <p:nvPr/>
        </p:nvSpPr>
        <p:spPr>
          <a:xfrm>
            <a:off x="6079267" y="2456249"/>
            <a:ext cx="1303609" cy="307777"/>
          </a:xfrm>
          <a:prstGeom prst="rect">
            <a:avLst/>
          </a:prstGeom>
          <a:noFill/>
        </p:spPr>
        <p:txBody>
          <a:bodyPr wrap="square" lIns="0" tIns="0" rIns="0" bIns="0" rtlCol="0">
            <a:spAutoFit/>
          </a:bodyPr>
          <a:lstStyle/>
          <a:p>
            <a:pPr algn="ctr"/>
            <a:r>
              <a:rPr lang="en-US" sz="1000" b="1" dirty="0">
                <a:solidFill>
                  <a:schemeClr val="accent5"/>
                </a:solidFill>
                <a:latin typeface="Arial" panose="020B0604020202020204" pitchFamily="34" charset="0"/>
                <a:cs typeface="Arial" panose="020B0604020202020204" pitchFamily="34" charset="0"/>
              </a:rPr>
              <a:t>1/26/18-</a:t>
            </a:r>
          </a:p>
          <a:p>
            <a:pPr algn="ctr"/>
            <a:r>
              <a:rPr lang="en-US" sz="1000" b="1" dirty="0">
                <a:solidFill>
                  <a:schemeClr val="accent5"/>
                </a:solidFill>
                <a:latin typeface="Arial" panose="020B0604020202020204" pitchFamily="34" charset="0"/>
                <a:cs typeface="Arial" panose="020B0604020202020204" pitchFamily="34" charset="0"/>
              </a:rPr>
              <a:t>2/8/18</a:t>
            </a:r>
          </a:p>
        </p:txBody>
      </p:sp>
      <p:sp>
        <p:nvSpPr>
          <p:cNvPr id="68" name="TextBox 67">
            <a:extLst>
              <a:ext uri="{FF2B5EF4-FFF2-40B4-BE49-F238E27FC236}">
                <a16:creationId xmlns:a16="http://schemas.microsoft.com/office/drawing/2014/main" id="{3E4ABCD2-61D2-FA48-A5B6-D625A4982716}"/>
              </a:ext>
            </a:extLst>
          </p:cNvPr>
          <p:cNvSpPr txBox="1"/>
          <p:nvPr/>
        </p:nvSpPr>
        <p:spPr>
          <a:xfrm>
            <a:off x="744255" y="2061801"/>
            <a:ext cx="1286468" cy="225784"/>
          </a:xfrm>
          <a:prstGeom prst="rect">
            <a:avLst/>
          </a:prstGeom>
          <a:ln w="12700">
            <a:miter lim="400000"/>
          </a:ln>
        </p:spPr>
        <p:txBody>
          <a:bodyPr wrap="square" lIns="0" tIns="0" rIns="0" bIns="0" rtlCol="0">
            <a:noAutofit/>
          </a:bodyPr>
          <a:lstStyle/>
          <a:p>
            <a:r>
              <a:rPr lang="en-US" sz="1100" b="1" dirty="0">
                <a:solidFill>
                  <a:schemeClr val="accent5"/>
                </a:solidFill>
                <a:latin typeface="Arial" panose="020B0604020202020204" pitchFamily="34" charset="0"/>
                <a:cs typeface="Arial" panose="020B0604020202020204" pitchFamily="34" charset="0"/>
              </a:rPr>
              <a:t>Flash </a:t>
            </a:r>
          </a:p>
          <a:p>
            <a:r>
              <a:rPr lang="en-US" sz="1100" b="1" dirty="0">
                <a:solidFill>
                  <a:schemeClr val="accent5"/>
                </a:solidFill>
                <a:latin typeface="Arial" panose="020B0604020202020204" pitchFamily="34" charset="0"/>
                <a:cs typeface="Arial" panose="020B0604020202020204" pitchFamily="34" charset="0"/>
              </a:rPr>
              <a:t>crash</a:t>
            </a:r>
          </a:p>
        </p:txBody>
      </p:sp>
      <p:sp>
        <p:nvSpPr>
          <p:cNvPr id="69" name="TextBox 68">
            <a:extLst>
              <a:ext uri="{FF2B5EF4-FFF2-40B4-BE49-F238E27FC236}">
                <a16:creationId xmlns:a16="http://schemas.microsoft.com/office/drawing/2014/main" id="{D521FF45-9AC5-A24B-8A3C-C95B77B3625D}"/>
              </a:ext>
            </a:extLst>
          </p:cNvPr>
          <p:cNvSpPr txBox="1"/>
          <p:nvPr/>
        </p:nvSpPr>
        <p:spPr>
          <a:xfrm>
            <a:off x="6079267" y="2061801"/>
            <a:ext cx="1303609" cy="199122"/>
          </a:xfrm>
          <a:prstGeom prst="rect">
            <a:avLst/>
          </a:prstGeom>
          <a:ln w="12700">
            <a:miter lim="400000"/>
          </a:ln>
        </p:spPr>
        <p:txBody>
          <a:bodyPr wrap="square" lIns="0" tIns="0" rIns="0" bIns="0" rtlCol="0">
            <a:noAutofit/>
          </a:bodyPr>
          <a:lstStyle/>
          <a:p>
            <a:r>
              <a:rPr lang="en-US" sz="1100" b="1" dirty="0">
                <a:solidFill>
                  <a:schemeClr val="accent5"/>
                </a:solidFill>
                <a:latin typeface="Arial" panose="020B0604020202020204" pitchFamily="34" charset="0"/>
                <a:cs typeface="Arial" panose="020B0604020202020204" pitchFamily="34" charset="0"/>
              </a:rPr>
              <a:t>U.S. inflation/</a:t>
            </a:r>
            <a:br>
              <a:rPr lang="en-US" sz="1100" b="1" dirty="0">
                <a:solidFill>
                  <a:schemeClr val="accent5"/>
                </a:solidFill>
                <a:latin typeface="Arial" panose="020B0604020202020204" pitchFamily="34" charset="0"/>
                <a:cs typeface="Arial" panose="020B0604020202020204" pitchFamily="34" charset="0"/>
              </a:rPr>
            </a:br>
            <a:r>
              <a:rPr lang="en-US" sz="1100" b="1" dirty="0">
                <a:solidFill>
                  <a:schemeClr val="accent5"/>
                </a:solidFill>
                <a:latin typeface="Arial" panose="020B0604020202020204" pitchFamily="34" charset="0"/>
                <a:cs typeface="Arial" panose="020B0604020202020204" pitchFamily="34" charset="0"/>
              </a:rPr>
              <a:t>Rate scare</a:t>
            </a:r>
          </a:p>
        </p:txBody>
      </p:sp>
      <p:sp>
        <p:nvSpPr>
          <p:cNvPr id="70" name="TextBox 69">
            <a:extLst>
              <a:ext uri="{FF2B5EF4-FFF2-40B4-BE49-F238E27FC236}">
                <a16:creationId xmlns:a16="http://schemas.microsoft.com/office/drawing/2014/main" id="{43C003E6-C2E8-E64E-B02C-24DF32A2C677}"/>
              </a:ext>
            </a:extLst>
          </p:cNvPr>
          <p:cNvSpPr txBox="1"/>
          <p:nvPr/>
        </p:nvSpPr>
        <p:spPr>
          <a:xfrm>
            <a:off x="4746539" y="2061801"/>
            <a:ext cx="1301374" cy="221773"/>
          </a:xfrm>
          <a:prstGeom prst="rect">
            <a:avLst/>
          </a:prstGeom>
          <a:ln w="12700">
            <a:miter lim="400000"/>
          </a:ln>
        </p:spPr>
        <p:txBody>
          <a:bodyPr wrap="square" lIns="0" tIns="0" rIns="0" bIns="0" rtlCol="0">
            <a:noAutofit/>
          </a:bodyPr>
          <a:lstStyle/>
          <a:p>
            <a:r>
              <a:rPr lang="en-US" sz="1100" b="1" dirty="0">
                <a:solidFill>
                  <a:schemeClr val="accent5"/>
                </a:solidFill>
                <a:latin typeface="Arial" panose="020B0604020202020204" pitchFamily="34" charset="0"/>
                <a:cs typeface="Arial" panose="020B0604020202020204" pitchFamily="34" charset="0"/>
              </a:rPr>
              <a:t>Oil price </a:t>
            </a:r>
          </a:p>
          <a:p>
            <a:r>
              <a:rPr lang="en-US" sz="1100" b="1" dirty="0">
                <a:solidFill>
                  <a:schemeClr val="accent5"/>
                </a:solidFill>
                <a:latin typeface="Arial" panose="020B0604020202020204" pitchFamily="34" charset="0"/>
                <a:cs typeface="Arial" panose="020B0604020202020204" pitchFamily="34" charset="0"/>
              </a:rPr>
              <a:t>shock</a:t>
            </a:r>
          </a:p>
        </p:txBody>
      </p:sp>
      <p:sp>
        <p:nvSpPr>
          <p:cNvPr id="75" name="TextBox 74">
            <a:extLst>
              <a:ext uri="{FF2B5EF4-FFF2-40B4-BE49-F238E27FC236}">
                <a16:creationId xmlns:a16="http://schemas.microsoft.com/office/drawing/2014/main" id="{942D4A0C-B113-5549-BAAD-7F52C0F3F267}"/>
              </a:ext>
            </a:extLst>
          </p:cNvPr>
          <p:cNvSpPr txBox="1"/>
          <p:nvPr/>
        </p:nvSpPr>
        <p:spPr>
          <a:xfrm>
            <a:off x="3412444" y="2061801"/>
            <a:ext cx="1301374" cy="217037"/>
          </a:xfrm>
          <a:prstGeom prst="rect">
            <a:avLst/>
          </a:prstGeom>
          <a:ln w="12700">
            <a:miter lim="400000"/>
          </a:ln>
        </p:spPr>
        <p:txBody>
          <a:bodyPr wrap="square" lIns="0" tIns="0" rIns="0" bIns="0" rtlCol="0">
            <a:noAutofit/>
          </a:bodyPr>
          <a:lstStyle/>
          <a:p>
            <a:r>
              <a:rPr lang="en-US" sz="1100" b="1" dirty="0">
                <a:solidFill>
                  <a:schemeClr val="accent5"/>
                </a:solidFill>
                <a:latin typeface="Arial" panose="020B0604020202020204" pitchFamily="34" charset="0"/>
                <a:cs typeface="Arial" panose="020B0604020202020204" pitchFamily="34" charset="0"/>
              </a:rPr>
              <a:t>China </a:t>
            </a:r>
          </a:p>
          <a:p>
            <a:r>
              <a:rPr lang="en-US" sz="1100" b="1" dirty="0">
                <a:solidFill>
                  <a:schemeClr val="accent5"/>
                </a:solidFill>
                <a:latin typeface="Arial" panose="020B0604020202020204" pitchFamily="34" charset="0"/>
                <a:cs typeface="Arial" panose="020B0604020202020204" pitchFamily="34" charset="0"/>
              </a:rPr>
              <a:t>slowdown</a:t>
            </a:r>
          </a:p>
        </p:txBody>
      </p:sp>
      <p:sp>
        <p:nvSpPr>
          <p:cNvPr id="76" name="TextBox 75">
            <a:extLst>
              <a:ext uri="{FF2B5EF4-FFF2-40B4-BE49-F238E27FC236}">
                <a16:creationId xmlns:a16="http://schemas.microsoft.com/office/drawing/2014/main" id="{92A4DDB2-B831-7B49-8C36-2FE079C2D5F8}"/>
              </a:ext>
            </a:extLst>
          </p:cNvPr>
          <p:cNvSpPr txBox="1"/>
          <p:nvPr/>
        </p:nvSpPr>
        <p:spPr>
          <a:xfrm>
            <a:off x="2077183" y="2061801"/>
            <a:ext cx="1302540" cy="223346"/>
          </a:xfrm>
          <a:prstGeom prst="rect">
            <a:avLst/>
          </a:prstGeom>
          <a:ln w="12700">
            <a:miter lim="400000"/>
          </a:ln>
        </p:spPr>
        <p:txBody>
          <a:bodyPr wrap="square" lIns="0" tIns="0" rIns="0" bIns="0" rtlCol="0">
            <a:noAutofit/>
          </a:bodyPr>
          <a:lstStyle/>
          <a:p>
            <a:r>
              <a:rPr lang="en-US" sz="1100" b="1" dirty="0">
                <a:solidFill>
                  <a:schemeClr val="accent5"/>
                </a:solidFill>
                <a:latin typeface="Arial" panose="020B0604020202020204" pitchFamily="34" charset="0"/>
                <a:cs typeface="Arial" panose="020B0604020202020204" pitchFamily="34" charset="0"/>
              </a:rPr>
              <a:t>U.S. debt downgrade</a:t>
            </a:r>
          </a:p>
        </p:txBody>
      </p:sp>
      <p:sp>
        <p:nvSpPr>
          <p:cNvPr id="77" name="TextBox 76">
            <a:extLst>
              <a:ext uri="{FF2B5EF4-FFF2-40B4-BE49-F238E27FC236}">
                <a16:creationId xmlns:a16="http://schemas.microsoft.com/office/drawing/2014/main" id="{23E86C69-D8CD-9841-AE83-FBBCD57F775E}"/>
              </a:ext>
            </a:extLst>
          </p:cNvPr>
          <p:cNvSpPr txBox="1"/>
          <p:nvPr/>
        </p:nvSpPr>
        <p:spPr>
          <a:xfrm>
            <a:off x="7414477" y="2061801"/>
            <a:ext cx="1303609" cy="199122"/>
          </a:xfrm>
          <a:prstGeom prst="rect">
            <a:avLst/>
          </a:prstGeom>
          <a:ln w="12700">
            <a:miter lim="400000"/>
          </a:ln>
        </p:spPr>
        <p:txBody>
          <a:bodyPr wrap="square" lIns="0" tIns="0" rIns="0" bIns="0" rtlCol="0">
            <a:noAutofit/>
          </a:bodyPr>
          <a:lstStyle/>
          <a:p>
            <a:r>
              <a:rPr lang="en-US" sz="1100" b="1" dirty="0">
                <a:solidFill>
                  <a:schemeClr val="accent5"/>
                </a:solidFill>
                <a:latin typeface="Arial" panose="020B0604020202020204" pitchFamily="34" charset="0"/>
                <a:cs typeface="Arial" panose="020B0604020202020204" pitchFamily="34" charset="0"/>
              </a:rPr>
              <a:t>Global</a:t>
            </a:r>
          </a:p>
          <a:p>
            <a:r>
              <a:rPr lang="en-US" sz="1100" b="1" dirty="0">
                <a:solidFill>
                  <a:schemeClr val="accent5"/>
                </a:solidFill>
                <a:latin typeface="Arial" panose="020B0604020202020204" pitchFamily="34" charset="0"/>
                <a:cs typeface="Arial" panose="020B0604020202020204" pitchFamily="34" charset="0"/>
              </a:rPr>
              <a:t>selloff</a:t>
            </a:r>
          </a:p>
        </p:txBody>
      </p:sp>
      <p:sp>
        <p:nvSpPr>
          <p:cNvPr id="78" name="TextBox 77">
            <a:extLst>
              <a:ext uri="{FF2B5EF4-FFF2-40B4-BE49-F238E27FC236}">
                <a16:creationId xmlns:a16="http://schemas.microsoft.com/office/drawing/2014/main" id="{3B6C93B4-694B-2546-BD29-BB554E3B4C5C}"/>
              </a:ext>
            </a:extLst>
          </p:cNvPr>
          <p:cNvSpPr txBox="1"/>
          <p:nvPr/>
        </p:nvSpPr>
        <p:spPr>
          <a:xfrm>
            <a:off x="7409479" y="2456249"/>
            <a:ext cx="1303609" cy="307777"/>
          </a:xfrm>
          <a:prstGeom prst="rect">
            <a:avLst/>
          </a:prstGeom>
          <a:noFill/>
        </p:spPr>
        <p:txBody>
          <a:bodyPr wrap="square" lIns="0" tIns="0" rIns="0" bIns="0" rtlCol="0">
            <a:spAutoFit/>
          </a:bodyPr>
          <a:lstStyle/>
          <a:p>
            <a:r>
              <a:rPr lang="en-US" sz="1000" b="1" dirty="0">
                <a:solidFill>
                  <a:schemeClr val="accent5"/>
                </a:solidFill>
                <a:latin typeface="Arial" panose="020B0604020202020204" pitchFamily="34" charset="0"/>
                <a:cs typeface="Arial" panose="020B0604020202020204" pitchFamily="34" charset="0"/>
              </a:rPr>
              <a:t>9/20/18-</a:t>
            </a:r>
          </a:p>
          <a:p>
            <a:r>
              <a:rPr lang="en-US" sz="1000" b="1" dirty="0">
                <a:solidFill>
                  <a:schemeClr val="accent5"/>
                </a:solidFill>
                <a:latin typeface="Arial" panose="020B0604020202020204" pitchFamily="34" charset="0"/>
                <a:cs typeface="Arial" panose="020B0604020202020204" pitchFamily="34" charset="0"/>
              </a:rPr>
              <a:t>12/24/18</a:t>
            </a:r>
          </a:p>
        </p:txBody>
      </p:sp>
      <p:pic>
        <p:nvPicPr>
          <p:cNvPr id="10" name="Picture 9">
            <a:extLst>
              <a:ext uri="{FF2B5EF4-FFF2-40B4-BE49-F238E27FC236}">
                <a16:creationId xmlns:a16="http://schemas.microsoft.com/office/drawing/2014/main" id="{08EE0BB1-2741-DC40-8BE1-6112505CEC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7653" y="5103063"/>
            <a:ext cx="7835900" cy="660400"/>
          </a:xfrm>
          <a:prstGeom prst="rect">
            <a:avLst/>
          </a:prstGeom>
        </p:spPr>
      </p:pic>
      <p:pic>
        <p:nvPicPr>
          <p:cNvPr id="79" name="Picture 78">
            <a:extLst>
              <a:ext uri="{FF2B5EF4-FFF2-40B4-BE49-F238E27FC236}">
                <a16:creationId xmlns:a16="http://schemas.microsoft.com/office/drawing/2014/main" id="{1433C24A-D41F-5346-B72D-66E396447E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625" y="120291"/>
            <a:ext cx="8331200" cy="279400"/>
          </a:xfrm>
          <a:prstGeom prst="rect">
            <a:avLst/>
          </a:prstGeom>
        </p:spPr>
      </p:pic>
      <p:sp>
        <p:nvSpPr>
          <p:cNvPr id="22" name="Slide Number">
            <a:extLst>
              <a:ext uri="{FF2B5EF4-FFF2-40B4-BE49-F238E27FC236}">
                <a16:creationId xmlns:a16="http://schemas.microsoft.com/office/drawing/2014/main" id="{E4ACC243-9CD1-4B45-BF2B-46CBA954014C}"/>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30</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950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latin typeface="Arial" panose="020B0604020202020204" pitchFamily="34" charset="0"/>
              </a:rPr>
              <a:t>Core: The Bond Fund of America</a:t>
            </a:r>
          </a:p>
        </p:txBody>
      </p:sp>
      <p:sp>
        <p:nvSpPr>
          <p:cNvPr id="45" name="Footer Placeholder 12"/>
          <p:cNvSpPr>
            <a:spLocks noGrp="1"/>
          </p:cNvSpPr>
          <p:nvPr>
            <p:ph type="ftr" sz="quarter" idx="10"/>
          </p:nvPr>
        </p:nvSpPr>
        <p:spPr>
          <a:xfrm>
            <a:off x="428624" y="5360337"/>
            <a:ext cx="8284464" cy="888609"/>
          </a:xfrm>
        </p:spPr>
        <p:txBody>
          <a:bodyPr/>
          <a:lstStyle/>
          <a:p>
            <a:pPr marL="45720">
              <a:spcAft>
                <a:spcPts val="200"/>
              </a:spcAft>
            </a:pPr>
            <a:r>
              <a:rPr lang="en-US" dirty="0">
                <a:latin typeface="Arial" panose="020B0604020202020204" pitchFamily="34" charset="0"/>
              </a:rPr>
              <a:t>Sources: Capital Group, Bloomberg Index Services, Ltd., Morningstar.</a:t>
            </a:r>
            <a:endParaRPr lang="en-US" baseline="30000" dirty="0">
              <a:latin typeface="Arial" panose="020B0604020202020204" pitchFamily="34" charset="0"/>
            </a:endParaRPr>
          </a:p>
          <a:p>
            <a:pPr marL="45720">
              <a:spcAft>
                <a:spcPts val="200"/>
              </a:spcAft>
            </a:pPr>
            <a:r>
              <a:rPr lang="en-US" baseline="30000" dirty="0">
                <a:latin typeface="Arial" panose="020B0604020202020204" pitchFamily="34" charset="0"/>
              </a:rPr>
              <a:t>1</a:t>
            </a:r>
            <a:r>
              <a:rPr lang="en-US" dirty="0">
                <a:latin typeface="Arial" panose="020B0604020202020204" pitchFamily="34" charset="0"/>
              </a:rPr>
              <a:t>Bloomberg Barclays U.S. Aggregate Index. Based on monthly data for the period 1/1/09 through 3/31/19. On January 1, 2009, The Bond Fund of America’s strategy was repositioned from core plus to core fixed income, with its prospectus and guidelines adjusted accordingly.</a:t>
            </a:r>
          </a:p>
          <a:p>
            <a:pPr marL="45720">
              <a:spcAft>
                <a:spcPts val="200"/>
              </a:spcAft>
            </a:pPr>
            <a:r>
              <a:rPr lang="en-US" baseline="30000" dirty="0">
                <a:latin typeface="Arial" panose="020B0604020202020204" pitchFamily="34" charset="0"/>
              </a:rPr>
              <a:t>2</a:t>
            </a:r>
            <a:r>
              <a:rPr lang="en-US" altLang="en-US" dirty="0">
                <a:solidFill>
                  <a:schemeClr val="tx1"/>
                </a:solidFill>
                <a:latin typeface="Arial" panose="020B0604020202020204" pitchFamily="34" charset="0"/>
              </a:rPr>
              <a:t>Beat index 78 out of 88 periods</a:t>
            </a:r>
            <a:r>
              <a:rPr lang="en-US" altLang="en-US" dirty="0">
                <a:latin typeface="Arial" panose="020B0604020202020204" pitchFamily="34" charset="0"/>
              </a:rPr>
              <a:t>.</a:t>
            </a:r>
          </a:p>
          <a:p>
            <a:pPr marL="45720">
              <a:spcAft>
                <a:spcPts val="200"/>
              </a:spcAft>
            </a:pPr>
            <a:r>
              <a:rPr lang="en-US" baseline="30000" dirty="0">
                <a:latin typeface="Arial" panose="020B0604020202020204" pitchFamily="34" charset="0"/>
              </a:rPr>
              <a:t>3</a:t>
            </a:r>
            <a:r>
              <a:rPr lang="en-US" altLang="en-US" dirty="0">
                <a:solidFill>
                  <a:schemeClr val="tx1"/>
                </a:solidFill>
                <a:latin typeface="Arial" panose="020B0604020202020204" pitchFamily="34" charset="0"/>
              </a:rPr>
              <a:t>Beat index 63 out of 64 periods</a:t>
            </a:r>
            <a:r>
              <a:rPr lang="en-US" altLang="en-US" dirty="0">
                <a:latin typeface="Arial" panose="020B0604020202020204" pitchFamily="34" charset="0"/>
              </a:rPr>
              <a:t>.</a:t>
            </a:r>
          </a:p>
          <a:p>
            <a:pPr marL="45720">
              <a:spcAft>
                <a:spcPts val="200"/>
              </a:spcAft>
            </a:pPr>
            <a:r>
              <a:rPr lang="en-US" baseline="30000" dirty="0">
                <a:latin typeface="Arial" panose="020B0604020202020204" pitchFamily="34" charset="0"/>
              </a:rPr>
              <a:t>4</a:t>
            </a:r>
            <a:r>
              <a:rPr lang="en-US" altLang="en-US" dirty="0">
                <a:solidFill>
                  <a:schemeClr val="tx1"/>
                </a:solidFill>
                <a:latin typeface="Arial" panose="020B0604020202020204" pitchFamily="34" charset="0"/>
              </a:rPr>
              <a:t>Beat index 40 out of 40 periods</a:t>
            </a:r>
            <a:r>
              <a:rPr lang="en-US" altLang="en-US" dirty="0">
                <a:latin typeface="Arial" panose="020B0604020202020204" pitchFamily="34" charset="0"/>
              </a:rPr>
              <a:t>. </a:t>
            </a:r>
            <a:endParaRPr lang="en-US" dirty="0">
              <a:latin typeface="Arial" panose="020B0604020202020204" pitchFamily="34" charset="0"/>
            </a:endParaRPr>
          </a:p>
        </p:txBody>
      </p:sp>
      <p:sp>
        <p:nvSpPr>
          <p:cNvPr id="55" name="Rectangle 54"/>
          <p:cNvSpPr>
            <a:spLocks noChangeArrowheads="1"/>
          </p:cNvSpPr>
          <p:nvPr/>
        </p:nvSpPr>
        <p:spPr bwMode="auto">
          <a:xfrm>
            <a:off x="574928" y="2204673"/>
            <a:ext cx="247807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spcBef>
                <a:spcPct val="0"/>
              </a:spcBef>
              <a:tabLst>
                <a:tab pos="231775" algn="l"/>
              </a:tabLst>
            </a:pPr>
            <a:r>
              <a:rPr lang="en-US" altLang="en-US" sz="1400" b="1" dirty="0">
                <a:solidFill>
                  <a:schemeClr val="accent1"/>
                </a:solidFill>
                <a:latin typeface="Arial" panose="020B0604020202020204" pitchFamily="34" charset="0"/>
                <a:cs typeface="Arial" panose="020B0604020202020204" pitchFamily="34" charset="0"/>
              </a:rPr>
              <a:t>3-year rolling periods</a:t>
            </a:r>
            <a:r>
              <a:rPr lang="en-US" altLang="en-US" sz="1400" b="1" baseline="30000" dirty="0">
                <a:solidFill>
                  <a:schemeClr val="accent1"/>
                </a:solidFill>
                <a:latin typeface="Arial" panose="020B0604020202020204" pitchFamily="34" charset="0"/>
                <a:cs typeface="Arial" panose="020B0604020202020204" pitchFamily="34" charset="0"/>
              </a:rPr>
              <a:t>2</a:t>
            </a:r>
          </a:p>
        </p:txBody>
      </p:sp>
      <p:sp>
        <p:nvSpPr>
          <p:cNvPr id="59" name="Rectangle 58"/>
          <p:cNvSpPr>
            <a:spLocks noChangeArrowheads="1"/>
          </p:cNvSpPr>
          <p:nvPr/>
        </p:nvSpPr>
        <p:spPr bwMode="auto">
          <a:xfrm>
            <a:off x="3418166" y="2204673"/>
            <a:ext cx="247807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spcBef>
                <a:spcPct val="0"/>
              </a:spcBef>
              <a:tabLst>
                <a:tab pos="231775" algn="l"/>
              </a:tabLst>
            </a:pPr>
            <a:r>
              <a:rPr lang="en-US" altLang="en-US" sz="1400" b="1" dirty="0">
                <a:solidFill>
                  <a:schemeClr val="accent1"/>
                </a:solidFill>
                <a:latin typeface="Arial" panose="020B0604020202020204" pitchFamily="34" charset="0"/>
                <a:cs typeface="Arial" panose="020B0604020202020204" pitchFamily="34" charset="0"/>
              </a:rPr>
              <a:t>5-year rolling periods</a:t>
            </a:r>
            <a:r>
              <a:rPr lang="en-US" altLang="en-US" sz="1400" b="1" baseline="30000" dirty="0">
                <a:solidFill>
                  <a:schemeClr val="accent1"/>
                </a:solidFill>
                <a:latin typeface="Arial" panose="020B0604020202020204" pitchFamily="34" charset="0"/>
                <a:cs typeface="Arial" panose="020B0604020202020204" pitchFamily="34" charset="0"/>
              </a:rPr>
              <a:t>3</a:t>
            </a:r>
          </a:p>
        </p:txBody>
      </p:sp>
      <p:sp>
        <p:nvSpPr>
          <p:cNvPr id="63" name="Rectangle 62"/>
          <p:cNvSpPr>
            <a:spLocks noChangeArrowheads="1"/>
          </p:cNvSpPr>
          <p:nvPr/>
        </p:nvSpPr>
        <p:spPr bwMode="auto">
          <a:xfrm>
            <a:off x="6199397" y="2204673"/>
            <a:ext cx="247807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spcBef>
                <a:spcPct val="0"/>
              </a:spcBef>
              <a:tabLst>
                <a:tab pos="231775" algn="l"/>
              </a:tabLst>
            </a:pPr>
            <a:r>
              <a:rPr lang="en-US" altLang="en-US" sz="1400" b="1" dirty="0">
                <a:solidFill>
                  <a:schemeClr val="accent1"/>
                </a:solidFill>
                <a:latin typeface="Arial" panose="020B0604020202020204" pitchFamily="34" charset="0"/>
                <a:cs typeface="Arial" panose="020B0604020202020204" pitchFamily="34" charset="0"/>
              </a:rPr>
              <a:t>7-year rolling periods</a:t>
            </a:r>
            <a:r>
              <a:rPr lang="en-US" altLang="en-US" sz="1400" b="1" baseline="30000" dirty="0">
                <a:solidFill>
                  <a:schemeClr val="accent1"/>
                </a:solidFill>
                <a:latin typeface="Arial" panose="020B0604020202020204" pitchFamily="34" charset="0"/>
                <a:cs typeface="Arial" panose="020B0604020202020204" pitchFamily="34" charset="0"/>
              </a:rPr>
              <a:t>4</a:t>
            </a:r>
          </a:p>
        </p:txBody>
      </p:sp>
      <p:sp>
        <p:nvSpPr>
          <p:cNvPr id="26" name="Rectangle 21">
            <a:extLst>
              <a:ext uri="{FF2B5EF4-FFF2-40B4-BE49-F238E27FC236}">
                <a16:creationId xmlns:a16="http://schemas.microsoft.com/office/drawing/2014/main" id="{E298119A-4DB6-2249-9F02-CAF1CC6235A0}"/>
              </a:ext>
            </a:extLst>
          </p:cNvPr>
          <p:cNvSpPr>
            <a:spLocks noChangeArrowheads="1"/>
          </p:cNvSpPr>
          <p:nvPr/>
        </p:nvSpPr>
        <p:spPr bwMode="auto">
          <a:xfrm>
            <a:off x="436875" y="1680251"/>
            <a:ext cx="828802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9pPr>
          </a:lstStyle>
          <a:p>
            <a:pPr algn="l">
              <a:spcBef>
                <a:spcPct val="0"/>
              </a:spcBef>
              <a:buNone/>
            </a:pPr>
            <a:r>
              <a:rPr lang="en-US" altLang="en-US" sz="1400" dirty="0">
                <a:solidFill>
                  <a:srgbClr val="7D726D"/>
                </a:solidFill>
                <a:latin typeface="Arial" panose="020B0604020202020204" pitchFamily="34" charset="0"/>
              </a:rPr>
              <a:t>Percent of the time The Bond Fund of America outpaced the index</a:t>
            </a:r>
            <a:r>
              <a:rPr lang="en-US" altLang="en-US" sz="1400" baseline="30000" dirty="0">
                <a:solidFill>
                  <a:srgbClr val="7D726D"/>
                </a:solidFill>
                <a:latin typeface="Arial" panose="020B0604020202020204" pitchFamily="34" charset="0"/>
              </a:rPr>
              <a:t>1</a:t>
            </a:r>
            <a:r>
              <a:rPr lang="en-US" altLang="en-US" sz="1400" dirty="0">
                <a:solidFill>
                  <a:srgbClr val="7D726D"/>
                </a:solidFill>
                <a:latin typeface="Arial" panose="020B0604020202020204" pitchFamily="34" charset="0"/>
              </a:rPr>
              <a:t> (Class F-2, net of fees)</a:t>
            </a:r>
          </a:p>
        </p:txBody>
      </p:sp>
      <p:sp>
        <p:nvSpPr>
          <p:cNvPr id="22" name="Text Placeholder 2"/>
          <p:cNvSpPr>
            <a:spLocks noGrp="1"/>
          </p:cNvSpPr>
          <p:nvPr>
            <p:ph type="body" sz="quarter" idx="15"/>
          </p:nvPr>
        </p:nvSpPr>
        <p:spPr>
          <a:xfrm>
            <a:off x="428623" y="1051560"/>
            <a:ext cx="8286706" cy="667512"/>
          </a:xfrm>
        </p:spPr>
        <p:txBody>
          <a:bodyPr/>
          <a:lstStyle/>
          <a:p>
            <a:r>
              <a:rPr lang="en-US" dirty="0">
                <a:latin typeface="Arial" panose="020B0604020202020204" pitchFamily="34" charset="0"/>
                <a:cs typeface="Arial" panose="020B0604020202020204" pitchFamily="34" charset="0"/>
              </a:rPr>
              <a:t>Consistency and discipline</a:t>
            </a:r>
          </a:p>
        </p:txBody>
      </p:sp>
      <p:pic>
        <p:nvPicPr>
          <p:cNvPr id="23" name="Picture 22">
            <a:extLst>
              <a:ext uri="{FF2B5EF4-FFF2-40B4-BE49-F238E27FC236}">
                <a16:creationId xmlns:a16="http://schemas.microsoft.com/office/drawing/2014/main" id="{1C06A477-7597-DE4B-A5DA-8D43806801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625" y="120291"/>
            <a:ext cx="8331200" cy="279400"/>
          </a:xfrm>
          <a:prstGeom prst="rect">
            <a:avLst/>
          </a:prstGeom>
        </p:spPr>
      </p:pic>
      <p:pic>
        <p:nvPicPr>
          <p:cNvPr id="7" name="Picture 6">
            <a:extLst>
              <a:ext uri="{FF2B5EF4-FFF2-40B4-BE49-F238E27FC236}">
                <a16:creationId xmlns:a16="http://schemas.microsoft.com/office/drawing/2014/main" id="{483C3EF5-0EC0-934D-BB95-A412E2AB64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706" y="2428301"/>
            <a:ext cx="7734300" cy="2057400"/>
          </a:xfrm>
          <a:prstGeom prst="rect">
            <a:avLst/>
          </a:prstGeom>
        </p:spPr>
      </p:pic>
      <p:sp>
        <p:nvSpPr>
          <p:cNvPr id="12" name="Slide Number">
            <a:extLst>
              <a:ext uri="{FF2B5EF4-FFF2-40B4-BE49-F238E27FC236}">
                <a16:creationId xmlns:a16="http://schemas.microsoft.com/office/drawing/2014/main" id="{2F4F8A27-5207-EB41-9361-7BA1ED51C7C7}"/>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31</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4833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rPr>
              <a:t>Core: The Bond Fund of America</a:t>
            </a:r>
          </a:p>
        </p:txBody>
      </p:sp>
      <p:sp>
        <p:nvSpPr>
          <p:cNvPr id="45" name="Rectangle 44"/>
          <p:cNvSpPr/>
          <p:nvPr/>
        </p:nvSpPr>
        <p:spPr>
          <a:xfrm>
            <a:off x="4429512" y="2543799"/>
            <a:ext cx="2103120" cy="3169049"/>
          </a:xfrm>
          <a:prstGeom prst="rect">
            <a:avLst/>
          </a:prstGeom>
          <a:gradFill>
            <a:gsLst>
              <a:gs pos="100000">
                <a:srgbClr val="FFFFFF"/>
              </a:gs>
              <a:gs pos="0">
                <a:srgbClr val="D3D3D3">
                  <a:alpha val="8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p:cNvSpPr/>
          <p:nvPr/>
        </p:nvSpPr>
        <p:spPr>
          <a:xfrm>
            <a:off x="6611726" y="2543799"/>
            <a:ext cx="2103120" cy="3169049"/>
          </a:xfrm>
          <a:prstGeom prst="rect">
            <a:avLst/>
          </a:prstGeom>
          <a:gradFill>
            <a:gsLst>
              <a:gs pos="100000">
                <a:srgbClr val="FFFFFF"/>
              </a:gs>
              <a:gs pos="0">
                <a:srgbClr val="D3D3D3">
                  <a:alpha val="8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p:cNvSpPr/>
          <p:nvPr/>
        </p:nvSpPr>
        <p:spPr>
          <a:xfrm>
            <a:off x="2247298" y="2543799"/>
            <a:ext cx="2103120" cy="3169049"/>
          </a:xfrm>
          <a:prstGeom prst="rect">
            <a:avLst/>
          </a:prstGeom>
          <a:gradFill>
            <a:gsLst>
              <a:gs pos="100000">
                <a:srgbClr val="FFFFFF"/>
              </a:gs>
              <a:gs pos="0">
                <a:srgbClr val="D3D3D3">
                  <a:alpha val="8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ounded Rectangle 49"/>
          <p:cNvSpPr/>
          <p:nvPr/>
        </p:nvSpPr>
        <p:spPr>
          <a:xfrm>
            <a:off x="4464139" y="2572374"/>
            <a:ext cx="2032063" cy="401652"/>
          </a:xfrm>
          <a:prstGeom prst="roundRect">
            <a:avLst>
              <a:gd name="adj" fmla="val 9995"/>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45720" rIns="91440" bIns="91440" numCol="1" spcCol="38100" rtlCol="0" anchor="t">
            <a:noAutofit/>
          </a:bodyPr>
          <a:lstStyle/>
          <a:p>
            <a:pPr defTabSz="457200"/>
            <a:r>
              <a:rPr lang="en-US" sz="1400" b="1" dirty="0">
                <a:solidFill>
                  <a:schemeClr val="accent1"/>
                </a:solidFill>
                <a:latin typeface="AvenirNext LT Com Regular" panose="020B0503020202020204" pitchFamily="34" charset="0"/>
              </a:rPr>
              <a:t>5-year</a:t>
            </a:r>
            <a:endParaRPr lang="en-US" sz="1400" b="1" baseline="30000" dirty="0">
              <a:solidFill>
                <a:schemeClr val="accent1"/>
              </a:solidFill>
              <a:latin typeface="AvenirNext LT Com Regular" panose="020B0503020202020204" pitchFamily="34" charset="0"/>
            </a:endParaRPr>
          </a:p>
        </p:txBody>
      </p:sp>
      <p:sp>
        <p:nvSpPr>
          <p:cNvPr id="61" name="Rounded Rectangle 60"/>
          <p:cNvSpPr/>
          <p:nvPr/>
        </p:nvSpPr>
        <p:spPr>
          <a:xfrm>
            <a:off x="2285398" y="2572374"/>
            <a:ext cx="2032063" cy="267470"/>
          </a:xfrm>
          <a:prstGeom prst="roundRect">
            <a:avLst>
              <a:gd name="adj" fmla="val 9995"/>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45720" rIns="91440" bIns="91440" numCol="1" spcCol="38100" rtlCol="0" anchor="t">
            <a:noAutofit/>
          </a:bodyPr>
          <a:lstStyle/>
          <a:p>
            <a:pPr defTabSz="457200"/>
            <a:r>
              <a:rPr lang="en-US" sz="1400" b="1" dirty="0">
                <a:solidFill>
                  <a:schemeClr val="accent1"/>
                </a:solidFill>
                <a:latin typeface="AvenirNext LT Com Regular" panose="020B0503020202020204" pitchFamily="34" charset="0"/>
              </a:rPr>
              <a:t>3-year</a:t>
            </a:r>
            <a:endParaRPr lang="en-US" sz="1400" b="1" baseline="30000" dirty="0">
              <a:solidFill>
                <a:schemeClr val="accent1"/>
              </a:solidFill>
              <a:latin typeface="AvenirNext LT Com Regular" panose="020B0503020202020204" pitchFamily="34" charset="0"/>
            </a:endParaRPr>
          </a:p>
        </p:txBody>
      </p:sp>
      <p:sp>
        <p:nvSpPr>
          <p:cNvPr id="62" name="Rounded Rectangle 61"/>
          <p:cNvSpPr/>
          <p:nvPr/>
        </p:nvSpPr>
        <p:spPr>
          <a:xfrm>
            <a:off x="6646806" y="2572374"/>
            <a:ext cx="2032063" cy="401652"/>
          </a:xfrm>
          <a:prstGeom prst="roundRect">
            <a:avLst>
              <a:gd name="adj" fmla="val 9995"/>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45720" rIns="91440" bIns="91440" numCol="1" spcCol="38100" rtlCol="0" anchor="t">
            <a:noAutofit/>
          </a:bodyPr>
          <a:lstStyle/>
          <a:p>
            <a:pPr defTabSz="457200"/>
            <a:r>
              <a:rPr lang="en-US" sz="1400" b="1" dirty="0">
                <a:solidFill>
                  <a:schemeClr val="accent1"/>
                </a:solidFill>
                <a:latin typeface="AvenirNext LT Com Regular" panose="020B0503020202020204" pitchFamily="34" charset="0"/>
              </a:rPr>
              <a:t>10-year</a:t>
            </a:r>
            <a:r>
              <a:rPr lang="en-US" sz="1400" b="1" baseline="30000" dirty="0">
                <a:solidFill>
                  <a:schemeClr val="accent1"/>
                </a:solidFill>
                <a:latin typeface="AvenirNext LT Com Regular" panose="020B0503020202020204" pitchFamily="34" charset="0"/>
              </a:rPr>
              <a:t>2</a:t>
            </a:r>
          </a:p>
        </p:txBody>
      </p:sp>
      <p:sp>
        <p:nvSpPr>
          <p:cNvPr id="75" name="Rectangle 21">
            <a:extLst>
              <a:ext uri="{FF2B5EF4-FFF2-40B4-BE49-F238E27FC236}">
                <a16:creationId xmlns:a16="http://schemas.microsoft.com/office/drawing/2014/main" id="{E298119A-4DB6-2249-9F02-CAF1CC6235A0}"/>
              </a:ext>
            </a:extLst>
          </p:cNvPr>
          <p:cNvSpPr>
            <a:spLocks noChangeArrowheads="1"/>
          </p:cNvSpPr>
          <p:nvPr/>
        </p:nvSpPr>
        <p:spPr bwMode="auto">
          <a:xfrm>
            <a:off x="436875" y="1931461"/>
            <a:ext cx="82762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9pPr>
          </a:lstStyle>
          <a:p>
            <a:pPr algn="l">
              <a:spcBef>
                <a:spcPct val="0"/>
              </a:spcBef>
              <a:buNone/>
            </a:pPr>
            <a:r>
              <a:rPr lang="en-US" altLang="en-US" sz="1300" dirty="0">
                <a:solidFill>
                  <a:srgbClr val="7D726D"/>
                </a:solidFill>
                <a:latin typeface="Arial" panose="020B0604020202020204" pitchFamily="34" charset="0"/>
              </a:rPr>
              <a:t>Average annualized excess returns for The Bond Fund of America and passive peers compared to their respective benchmarks(%)</a:t>
            </a:r>
            <a:r>
              <a:rPr lang="en-US" altLang="en-US" sz="1300" baseline="30000" dirty="0">
                <a:solidFill>
                  <a:srgbClr val="7D726D"/>
                </a:solidFill>
                <a:latin typeface="Arial" panose="020B0604020202020204" pitchFamily="34" charset="0"/>
              </a:rPr>
              <a:t>1</a:t>
            </a:r>
          </a:p>
        </p:txBody>
      </p:sp>
      <p:sp>
        <p:nvSpPr>
          <p:cNvPr id="36" name="Text Placeholder 2"/>
          <p:cNvSpPr>
            <a:spLocks noGrp="1"/>
          </p:cNvSpPr>
          <p:nvPr>
            <p:ph type="body" sz="quarter" idx="15"/>
          </p:nvPr>
        </p:nvSpPr>
        <p:spPr>
          <a:xfrm>
            <a:off x="428623" y="1051560"/>
            <a:ext cx="8286706" cy="667512"/>
          </a:xfrm>
        </p:spPr>
        <p:txBody>
          <a:bodyPr/>
          <a:lstStyle/>
          <a:p>
            <a:r>
              <a:rPr lang="en-US" dirty="0">
                <a:latin typeface="Arial" panose="020B0604020202020204" pitchFamily="34" charset="0"/>
                <a:cs typeface="Arial" panose="020B0604020202020204" pitchFamily="34" charset="0"/>
              </a:rPr>
              <a:t>Actively outpacing passive: BFA beat its benchmark while passive lagged</a:t>
            </a:r>
          </a:p>
        </p:txBody>
      </p:sp>
      <p:sp>
        <p:nvSpPr>
          <p:cNvPr id="79" name="Footer Placeholder 2"/>
          <p:cNvSpPr>
            <a:spLocks noGrp="1"/>
          </p:cNvSpPr>
          <p:nvPr>
            <p:ph type="ftr" sz="quarter" idx="10"/>
          </p:nvPr>
        </p:nvSpPr>
        <p:spPr>
          <a:xfrm>
            <a:off x="428624" y="5523489"/>
            <a:ext cx="8284464" cy="725457"/>
          </a:xfrm>
        </p:spPr>
        <p:txBody>
          <a:bodyPr/>
          <a:lstStyle/>
          <a:p>
            <a:pPr hangingPunct="1">
              <a:lnSpc>
                <a:spcPts val="900"/>
              </a:lnSpc>
              <a:spcAft>
                <a:spcPts val="0"/>
              </a:spcAft>
            </a:pPr>
            <a:r>
              <a:rPr lang="en-US" baseline="30000" dirty="0">
                <a:latin typeface="Arial" panose="020B0604020202020204" pitchFamily="34" charset="0"/>
              </a:rPr>
              <a:t>1</a:t>
            </a:r>
            <a:r>
              <a:rPr lang="en-US" dirty="0">
                <a:latin typeface="Arial" panose="020B0604020202020204" pitchFamily="34" charset="0"/>
              </a:rPr>
              <a:t>Respective rolling period excess returns shown over strategies’ respective prospectus benchmark for passive peer groups net of fees from the Morningstar Intermediate-Term Bond Category. Group of all passive peers includes passive Intermediate-Term Bond category strategies. Group of two largest includes Vanguard Total Bond Market ETF and </a:t>
            </a:r>
            <a:r>
              <a:rPr lang="en-US" dirty="0" err="1">
                <a:latin typeface="Arial" panose="020B0604020202020204" pitchFamily="34" charset="0"/>
              </a:rPr>
              <a:t>iShares</a:t>
            </a:r>
            <a:r>
              <a:rPr lang="en-US" dirty="0">
                <a:latin typeface="Arial" panose="020B0604020202020204" pitchFamily="34" charset="0"/>
              </a:rPr>
              <a:t> Core U.S. Aggregate Bond ETF. Based on monthly data available for the period 1/1/09 through 3/31/19. The number of rolling periods in 3-, 5-, and 10-year annual excess return timeframes were 88, 64 and 4, respectively. </a:t>
            </a:r>
            <a:r>
              <a:rPr lang="en-US" baseline="30000" dirty="0">
                <a:latin typeface="Arial" panose="020B0604020202020204" pitchFamily="34" charset="0"/>
              </a:rPr>
              <a:t>2</a:t>
            </a:r>
            <a:r>
              <a:rPr lang="en-US" dirty="0">
                <a:latin typeface="Arial" panose="020B0604020202020204" pitchFamily="34" charset="0"/>
              </a:rPr>
              <a:t>On January 1, 2009, The Bond Fund of America’s strategy was repositioned from core plus to core fixed income, with its prospectus and guidelines adjusted accordingly. Sources: Capital Group, Bloomberg Index Services, Ltd., Morningstar. </a:t>
            </a:r>
          </a:p>
        </p:txBody>
      </p:sp>
      <p:pic>
        <p:nvPicPr>
          <p:cNvPr id="5" name="A">
            <a:extLst>
              <a:ext uri="{FF2B5EF4-FFF2-40B4-BE49-F238E27FC236}">
                <a16:creationId xmlns:a16="http://schemas.microsoft.com/office/drawing/2014/main" id="{8D83004E-03D3-0449-A4C7-C680C0F36A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902" y="2482258"/>
            <a:ext cx="8394700" cy="3213100"/>
          </a:xfrm>
          <a:prstGeom prst="rect">
            <a:avLst/>
          </a:prstGeom>
        </p:spPr>
      </p:pic>
      <p:pic>
        <p:nvPicPr>
          <p:cNvPr id="7" name="B">
            <a:extLst>
              <a:ext uri="{FF2B5EF4-FFF2-40B4-BE49-F238E27FC236}">
                <a16:creationId xmlns:a16="http://schemas.microsoft.com/office/drawing/2014/main" id="{ECF2DF7D-285F-154A-B13E-76553171EF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902" y="2747884"/>
            <a:ext cx="8394700" cy="2946400"/>
          </a:xfrm>
          <a:prstGeom prst="rect">
            <a:avLst/>
          </a:prstGeom>
        </p:spPr>
      </p:pic>
      <p:pic>
        <p:nvPicPr>
          <p:cNvPr id="9" name="C">
            <a:extLst>
              <a:ext uri="{FF2B5EF4-FFF2-40B4-BE49-F238E27FC236}">
                <a16:creationId xmlns:a16="http://schemas.microsoft.com/office/drawing/2014/main" id="{039EA761-D4BF-614B-A642-1E4D7FFC26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6153" y="2786521"/>
            <a:ext cx="8394700" cy="2908300"/>
          </a:xfrm>
          <a:prstGeom prst="rect">
            <a:avLst/>
          </a:prstGeom>
        </p:spPr>
      </p:pic>
      <p:pic>
        <p:nvPicPr>
          <p:cNvPr id="47" name="Picture 46">
            <a:extLst>
              <a:ext uri="{FF2B5EF4-FFF2-40B4-BE49-F238E27FC236}">
                <a16:creationId xmlns:a16="http://schemas.microsoft.com/office/drawing/2014/main" id="{C3C3A981-A72D-4A4F-BABF-C61F509630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625" y="120291"/>
            <a:ext cx="8331200" cy="279400"/>
          </a:xfrm>
          <a:prstGeom prst="rect">
            <a:avLst/>
          </a:prstGeom>
        </p:spPr>
      </p:pic>
      <p:sp>
        <p:nvSpPr>
          <p:cNvPr id="16" name="Slide Number">
            <a:extLst>
              <a:ext uri="{FF2B5EF4-FFF2-40B4-BE49-F238E27FC236}">
                <a16:creationId xmlns:a16="http://schemas.microsoft.com/office/drawing/2014/main" id="{EFE73EEF-4665-C149-9C5E-3294DA9A5489}"/>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32</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7338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rPr>
              <a:t>Core plus: American Funds Strategic Bond Fund</a:t>
            </a:r>
          </a:p>
        </p:txBody>
      </p:sp>
      <p:sp>
        <p:nvSpPr>
          <p:cNvPr id="52" name="Footer Placeholder 2"/>
          <p:cNvSpPr>
            <a:spLocks noGrp="1"/>
          </p:cNvSpPr>
          <p:nvPr>
            <p:ph type="ftr" sz="quarter" idx="10"/>
          </p:nvPr>
        </p:nvSpPr>
        <p:spPr/>
        <p:txBody>
          <a:bodyPr/>
          <a:lstStyle/>
          <a:p>
            <a:pPr hangingPunct="1">
              <a:lnSpc>
                <a:spcPts val="900"/>
              </a:lnSpc>
            </a:pPr>
            <a:r>
              <a:rPr lang="en-US" baseline="30000" dirty="0"/>
              <a:t>1</a:t>
            </a:r>
            <a:r>
              <a:rPr lang="en-US" dirty="0"/>
              <a:t>Correlations are for the period 4/1/16 (beginning first full month after fund inception on 3/18/16) through 3/31/19. Source: Morningstar. </a:t>
            </a:r>
          </a:p>
          <a:p>
            <a:pPr marL="53975" indent="-53975" hangingPunct="1">
              <a:lnSpc>
                <a:spcPts val="900"/>
              </a:lnSpc>
            </a:pPr>
            <a:r>
              <a:rPr lang="en-US" baseline="30000" dirty="0"/>
              <a:t>2</a:t>
            </a:r>
            <a:r>
              <a:rPr lang="en-US" dirty="0"/>
              <a:t>This period – from 1/26/18 (the start of the year’s volatility) through 12/24/18 (the end of 2018’s second correction period) – was chosen to showcase the fund’s excess return in light of the significant equity volatility which began for the first time since its inception. During the equity market correction period from 1/26/18 through 2/8/18, the fund’s excess return compared to the Bloomberg Barclays U.S. Aggregate Index was 131 basis points. For the ongoing correction period, which began on 9/20/18 through 12/24/18, the fund’s excess return was -14 basis points. Source: Morningstar. </a:t>
            </a:r>
          </a:p>
          <a:p>
            <a:pPr hangingPunct="1">
              <a:lnSpc>
                <a:spcPts val="900"/>
              </a:lnSpc>
            </a:pPr>
            <a:r>
              <a:rPr lang="en-US" baseline="30000" dirty="0"/>
              <a:t>3</a:t>
            </a:r>
            <a:r>
              <a:rPr lang="en-US" dirty="0"/>
              <a:t>From 3/18/16 through 3/31/19. Source: Morningstar. </a:t>
            </a:r>
          </a:p>
          <a:p>
            <a:pPr hangingPunct="1">
              <a:lnSpc>
                <a:spcPts val="900"/>
              </a:lnSpc>
            </a:pPr>
            <a:r>
              <a:rPr lang="en-US" baseline="30000" dirty="0"/>
              <a:t>4</a:t>
            </a:r>
            <a:r>
              <a:rPr lang="en-US" dirty="0"/>
              <a:t>Includes all passive bond strategies in Morningstar’s Intermediate-Term Bond category.</a:t>
            </a:r>
          </a:p>
        </p:txBody>
      </p:sp>
      <p:sp>
        <p:nvSpPr>
          <p:cNvPr id="3" name="Text Placeholder 2"/>
          <p:cNvSpPr>
            <a:spLocks noGrp="1"/>
          </p:cNvSpPr>
          <p:nvPr>
            <p:ph type="body" sz="quarter" idx="15"/>
          </p:nvPr>
        </p:nvSpPr>
        <p:spPr/>
        <p:txBody>
          <a:bodyPr/>
          <a:lstStyle/>
          <a:p>
            <a:r>
              <a:rPr lang="en-US" dirty="0">
                <a:latin typeface="Arial" panose="020B0604020202020204" pitchFamily="34" charset="0"/>
                <a:cs typeface="Arial" panose="020B0604020202020204" pitchFamily="34" charset="0"/>
              </a:rPr>
              <a:t>A distinctive approach that “majors in rates and minors in credit”</a:t>
            </a:r>
          </a:p>
        </p:txBody>
      </p:sp>
      <p:cxnSp>
        <p:nvCxnSpPr>
          <p:cNvPr id="57" name="Straight Connector 56">
            <a:extLst>
              <a:ext uri="{FF2B5EF4-FFF2-40B4-BE49-F238E27FC236}">
                <a16:creationId xmlns:a16="http://schemas.microsoft.com/office/drawing/2014/main" id="{9AAB54C4-2943-C446-BF88-B9A99C67403C}"/>
              </a:ext>
            </a:extLst>
          </p:cNvPr>
          <p:cNvCxnSpPr/>
          <p:nvPr/>
        </p:nvCxnSpPr>
        <p:spPr>
          <a:xfrm>
            <a:off x="444758" y="369233"/>
            <a:ext cx="8272211" cy="0"/>
          </a:xfrm>
          <a:prstGeom prst="line">
            <a:avLst/>
          </a:prstGeom>
          <a:noFill/>
          <a:ln w="12700" cap="flat">
            <a:solidFill>
              <a:schemeClr val="accent6"/>
            </a:solidFill>
            <a:prstDash val="solid"/>
            <a:miter lim="400000"/>
          </a:ln>
          <a:effectLst/>
          <a:sp3d/>
        </p:spPr>
        <p:style>
          <a:lnRef idx="0">
            <a:scrgbClr r="0" g="0" b="0"/>
          </a:lnRef>
          <a:fillRef idx="0">
            <a:scrgbClr r="0" g="0" b="0"/>
          </a:fillRef>
          <a:effectRef idx="0">
            <a:scrgbClr r="0" g="0" b="0"/>
          </a:effectRef>
          <a:fontRef idx="none"/>
        </p:style>
      </p:cxnSp>
      <p:graphicFrame>
        <p:nvGraphicFramePr>
          <p:cNvPr id="58" name="Table 57">
            <a:extLst>
              <a:ext uri="{FF2B5EF4-FFF2-40B4-BE49-F238E27FC236}">
                <a16:creationId xmlns:a16="http://schemas.microsoft.com/office/drawing/2014/main" id="{F6D3FB55-35A9-D04A-A686-966E550B8B1D}"/>
              </a:ext>
            </a:extLst>
          </p:cNvPr>
          <p:cNvGraphicFramePr>
            <a:graphicFrameLocks noGrp="1"/>
          </p:cNvGraphicFramePr>
          <p:nvPr>
            <p:extLst/>
          </p:nvPr>
        </p:nvGraphicFramePr>
        <p:xfrm>
          <a:off x="430138" y="132648"/>
          <a:ext cx="8315596" cy="238748"/>
        </p:xfrm>
        <a:graphic>
          <a:graphicData uri="http://schemas.openxmlformats.org/drawingml/2006/table">
            <a:tbl>
              <a:tblPr firstRow="1" bandRow="1">
                <a:tableStyleId>{5C22544A-7EE6-4342-B048-85BDC9FD1C3A}</a:tableStyleId>
              </a:tblPr>
              <a:tblGrid>
                <a:gridCol w="1922689">
                  <a:extLst>
                    <a:ext uri="{9D8B030D-6E8A-4147-A177-3AD203B41FA5}">
                      <a16:colId xmlns:a16="http://schemas.microsoft.com/office/drawing/2014/main" val="20000"/>
                    </a:ext>
                  </a:extLst>
                </a:gridCol>
                <a:gridCol w="3045279">
                  <a:extLst>
                    <a:ext uri="{9D8B030D-6E8A-4147-A177-3AD203B41FA5}">
                      <a16:colId xmlns:a16="http://schemas.microsoft.com/office/drawing/2014/main" val="20001"/>
                    </a:ext>
                  </a:extLst>
                </a:gridCol>
                <a:gridCol w="1295999">
                  <a:extLst>
                    <a:ext uri="{9D8B030D-6E8A-4147-A177-3AD203B41FA5}">
                      <a16:colId xmlns:a16="http://schemas.microsoft.com/office/drawing/2014/main" val="20002"/>
                    </a:ext>
                  </a:extLst>
                </a:gridCol>
                <a:gridCol w="2051629">
                  <a:extLst>
                    <a:ext uri="{9D8B030D-6E8A-4147-A177-3AD203B41FA5}">
                      <a16:colId xmlns:a16="http://schemas.microsoft.com/office/drawing/2014/main" val="20003"/>
                    </a:ext>
                  </a:extLst>
                </a:gridCol>
              </a:tblGrid>
              <a:tr h="238748">
                <a:tc>
                  <a:txBody>
                    <a:bodyPr/>
                    <a:lstStyle/>
                    <a:p>
                      <a:pPr algn="ctr"/>
                      <a:r>
                        <a:rPr lang="en-US" sz="1000" dirty="0">
                          <a:solidFill>
                            <a:srgbClr val="008264"/>
                          </a:solidFill>
                          <a:latin typeface="AvenirNext LT Com Regular" panose="020B0503020202020204" pitchFamily="34" charset="0"/>
                        </a:rPr>
                        <a:t>  </a:t>
                      </a:r>
                      <a:r>
                        <a:rPr lang="en-US" sz="1000" dirty="0">
                          <a:solidFill>
                            <a:srgbClr val="006C5B"/>
                          </a:solidFill>
                          <a:latin typeface="AvenirNext LT Com Regular" panose="020B0503020202020204" pitchFamily="34" charset="0"/>
                        </a:rPr>
                        <a:t> CAPITAL PRESERVATION</a:t>
                      </a:r>
                      <a:endParaRPr lang="en-US" sz="1000" dirty="0">
                        <a:solidFill>
                          <a:srgbClr val="008264"/>
                        </a:solidFill>
                        <a:latin typeface="AvenirNext LT Com Regular" panose="020B0503020202020204" pitchFamily="34" charset="0"/>
                      </a:endParaRPr>
                    </a:p>
                  </a:txBody>
                  <a:tcPr marL="0" marR="0" marT="0" marB="0" anchor="ctr">
                    <a:lnR w="12700" cap="flat" cmpd="sng" algn="ctr">
                      <a:solidFill>
                        <a:schemeClr val="bg2"/>
                      </a:solidFill>
                      <a:prstDash val="solid"/>
                      <a:round/>
                      <a:headEnd type="none" w="med" len="med"/>
                      <a:tailEnd type="none" w="med" len="med"/>
                    </a:ln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dirty="0">
                          <a:solidFill>
                            <a:srgbClr val="00C389"/>
                          </a:solidFill>
                          <a:latin typeface="AvenirNext LT Com Regular" panose="020B0503020202020204" pitchFamily="34" charset="0"/>
                        </a:rPr>
                        <a:t>DIVERSIFICATION FROM EQUITIES</a:t>
                      </a:r>
                      <a:endParaRPr lang="en-US" sz="1000" dirty="0">
                        <a:solidFill>
                          <a:srgbClr val="006C5B"/>
                        </a:solidFill>
                        <a:latin typeface="AvenirNext LT Com Regular" panose="020B0503020202020204" pitchFamily="34" charset="0"/>
                      </a:endParaRPr>
                    </a:p>
                  </a:txBody>
                  <a:tcPr marL="0" marR="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dirty="0">
                          <a:solidFill>
                            <a:srgbClr val="00965E"/>
                          </a:solidFill>
                          <a:latin typeface="AvenirNext LT Com Regular" panose="020B0503020202020204" pitchFamily="34" charset="0"/>
                        </a:rPr>
                        <a:t>       INCOME</a:t>
                      </a:r>
                    </a:p>
                  </a:txBody>
                  <a:tcPr marL="0" marR="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dirty="0">
                          <a:solidFill>
                            <a:srgbClr val="008264"/>
                          </a:solidFill>
                          <a:latin typeface="AvenirNext LT Com Regular" panose="020B0503020202020204" pitchFamily="34" charset="0"/>
                        </a:rPr>
                        <a:t>INFLATION PROTECTION</a:t>
                      </a:r>
                      <a:endParaRPr lang="en-US" sz="1000" dirty="0">
                        <a:solidFill>
                          <a:srgbClr val="00C389"/>
                        </a:solidFill>
                        <a:latin typeface="AvenirNext LT Com Regular" panose="020B0503020202020204" pitchFamily="34" charset="0"/>
                      </a:endParaRPr>
                    </a:p>
                  </a:txBody>
                  <a:tcPr marL="0" marR="0" marT="0" marB="0" anchor="ctr">
                    <a:lnL w="12700" cap="flat" cmpd="sng" algn="ctr">
                      <a:solidFill>
                        <a:schemeClr val="bg2"/>
                      </a:solidFill>
                      <a:prstDash val="solid"/>
                      <a:round/>
                      <a:headEnd type="none" w="med" len="med"/>
                      <a:tailEnd type="none" w="med" len="med"/>
                    </a:lnL>
                    <a:noFill/>
                  </a:tcPr>
                </a:tc>
                <a:extLst>
                  <a:ext uri="{0D108BD9-81ED-4DB2-BD59-A6C34878D82A}">
                    <a16:rowId xmlns:a16="http://schemas.microsoft.com/office/drawing/2014/main" val="10000"/>
                  </a:ext>
                </a:extLst>
              </a:tr>
            </a:tbl>
          </a:graphicData>
        </a:graphic>
      </p:graphicFrame>
      <p:sp>
        <p:nvSpPr>
          <p:cNvPr id="59" name="Freeform 95">
            <a:extLst>
              <a:ext uri="{FF2B5EF4-FFF2-40B4-BE49-F238E27FC236}">
                <a16:creationId xmlns:a16="http://schemas.microsoft.com/office/drawing/2014/main" id="{A63019F1-B3DF-1B44-AAAE-DC0A207B3553}"/>
              </a:ext>
            </a:extLst>
          </p:cNvPr>
          <p:cNvSpPr>
            <a:spLocks noEditPoints="1"/>
          </p:cNvSpPr>
          <p:nvPr/>
        </p:nvSpPr>
        <p:spPr bwMode="auto">
          <a:xfrm>
            <a:off x="5653910" y="149530"/>
            <a:ext cx="192024" cy="192024"/>
          </a:xfrm>
          <a:custGeom>
            <a:avLst/>
            <a:gdLst>
              <a:gd name="T0" fmla="*/ 30 w 61"/>
              <a:gd name="T1" fmla="*/ 0 h 60"/>
              <a:gd name="T2" fmla="*/ 0 w 61"/>
              <a:gd name="T3" fmla="*/ 30 h 60"/>
              <a:gd name="T4" fmla="*/ 30 w 61"/>
              <a:gd name="T5" fmla="*/ 60 h 60"/>
              <a:gd name="T6" fmla="*/ 61 w 61"/>
              <a:gd name="T7" fmla="*/ 30 h 60"/>
              <a:gd name="T8" fmla="*/ 30 w 61"/>
              <a:gd name="T9" fmla="*/ 0 h 60"/>
              <a:gd name="T10" fmla="*/ 29 w 61"/>
              <a:gd name="T11" fmla="*/ 43 h 60"/>
              <a:gd name="T12" fmla="*/ 27 w 61"/>
              <a:gd name="T13" fmla="*/ 46 h 60"/>
              <a:gd name="T14" fmla="*/ 25 w 61"/>
              <a:gd name="T15" fmla="*/ 43 h 60"/>
              <a:gd name="T16" fmla="*/ 13 w 61"/>
              <a:gd name="T17" fmla="*/ 30 h 60"/>
              <a:gd name="T18" fmla="*/ 17 w 61"/>
              <a:gd name="T19" fmla="*/ 25 h 60"/>
              <a:gd name="T20" fmla="*/ 26 w 61"/>
              <a:gd name="T21" fmla="*/ 32 h 60"/>
              <a:gd name="T22" fmla="*/ 47 w 61"/>
              <a:gd name="T23" fmla="*/ 15 h 60"/>
              <a:gd name="T24" fmla="*/ 51 w 61"/>
              <a:gd name="T25" fmla="*/ 20 h 60"/>
              <a:gd name="T26" fmla="*/ 29 w 61"/>
              <a:gd name="T27" fmla="*/ 4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60">
                <a:moveTo>
                  <a:pt x="30" y="0"/>
                </a:moveTo>
                <a:cubicBezTo>
                  <a:pt x="14" y="0"/>
                  <a:pt x="0" y="13"/>
                  <a:pt x="0" y="30"/>
                </a:cubicBezTo>
                <a:cubicBezTo>
                  <a:pt x="0" y="47"/>
                  <a:pt x="14" y="60"/>
                  <a:pt x="30" y="60"/>
                </a:cubicBezTo>
                <a:cubicBezTo>
                  <a:pt x="47" y="60"/>
                  <a:pt x="61" y="47"/>
                  <a:pt x="61" y="30"/>
                </a:cubicBezTo>
                <a:cubicBezTo>
                  <a:pt x="61" y="13"/>
                  <a:pt x="47" y="0"/>
                  <a:pt x="30" y="0"/>
                </a:cubicBezTo>
                <a:close/>
                <a:moveTo>
                  <a:pt x="29" y="43"/>
                </a:moveTo>
                <a:cubicBezTo>
                  <a:pt x="27" y="46"/>
                  <a:pt x="27" y="46"/>
                  <a:pt x="27" y="46"/>
                </a:cubicBezTo>
                <a:cubicBezTo>
                  <a:pt x="25" y="43"/>
                  <a:pt x="25" y="43"/>
                  <a:pt x="25" y="43"/>
                </a:cubicBezTo>
                <a:cubicBezTo>
                  <a:pt x="13" y="30"/>
                  <a:pt x="13" y="30"/>
                  <a:pt x="13" y="30"/>
                </a:cubicBezTo>
                <a:cubicBezTo>
                  <a:pt x="17" y="25"/>
                  <a:pt x="17" y="25"/>
                  <a:pt x="17" y="25"/>
                </a:cubicBezTo>
                <a:cubicBezTo>
                  <a:pt x="26" y="32"/>
                  <a:pt x="26" y="32"/>
                  <a:pt x="26" y="32"/>
                </a:cubicBezTo>
                <a:cubicBezTo>
                  <a:pt x="47" y="15"/>
                  <a:pt x="47" y="15"/>
                  <a:pt x="47" y="15"/>
                </a:cubicBezTo>
                <a:cubicBezTo>
                  <a:pt x="51" y="20"/>
                  <a:pt x="51" y="20"/>
                  <a:pt x="51" y="20"/>
                </a:cubicBezTo>
                <a:lnTo>
                  <a:pt x="29" y="43"/>
                </a:lnTo>
                <a:close/>
              </a:path>
            </a:pathLst>
          </a:custGeom>
          <a:solidFill>
            <a:srgbClr val="00965E"/>
          </a:solidFill>
          <a:ln>
            <a:noFill/>
          </a:ln>
          <a:extLst/>
        </p:spPr>
        <p:txBody>
          <a:bodyPr vert="horz" wrap="square" lIns="91440" tIns="45720" rIns="91440" bIns="45720" numCol="1" anchor="t" anchorCtr="0" compatLnSpc="1">
            <a:prstTxWarp prst="textNoShape">
              <a:avLst/>
            </a:prstTxWarp>
          </a:bodyPr>
          <a:lstStyle/>
          <a:p>
            <a:endParaRPr lang="th-TH" dirty="0">
              <a:latin typeface="Arial Regular"/>
            </a:endParaRPr>
          </a:p>
        </p:txBody>
      </p:sp>
      <p:sp>
        <p:nvSpPr>
          <p:cNvPr id="60" name="Freeform 95">
            <a:extLst>
              <a:ext uri="{FF2B5EF4-FFF2-40B4-BE49-F238E27FC236}">
                <a16:creationId xmlns:a16="http://schemas.microsoft.com/office/drawing/2014/main" id="{16E79B99-53A5-7442-B948-8FF9206DD080}"/>
              </a:ext>
            </a:extLst>
          </p:cNvPr>
          <p:cNvSpPr>
            <a:spLocks noEditPoints="1"/>
          </p:cNvSpPr>
          <p:nvPr/>
        </p:nvSpPr>
        <p:spPr bwMode="auto">
          <a:xfrm>
            <a:off x="2584639" y="148852"/>
            <a:ext cx="192024" cy="192024"/>
          </a:xfrm>
          <a:custGeom>
            <a:avLst/>
            <a:gdLst>
              <a:gd name="T0" fmla="*/ 30 w 61"/>
              <a:gd name="T1" fmla="*/ 0 h 60"/>
              <a:gd name="T2" fmla="*/ 0 w 61"/>
              <a:gd name="T3" fmla="*/ 30 h 60"/>
              <a:gd name="T4" fmla="*/ 30 w 61"/>
              <a:gd name="T5" fmla="*/ 60 h 60"/>
              <a:gd name="T6" fmla="*/ 61 w 61"/>
              <a:gd name="T7" fmla="*/ 30 h 60"/>
              <a:gd name="T8" fmla="*/ 30 w 61"/>
              <a:gd name="T9" fmla="*/ 0 h 60"/>
              <a:gd name="T10" fmla="*/ 29 w 61"/>
              <a:gd name="T11" fmla="*/ 43 h 60"/>
              <a:gd name="T12" fmla="*/ 27 w 61"/>
              <a:gd name="T13" fmla="*/ 46 h 60"/>
              <a:gd name="T14" fmla="*/ 25 w 61"/>
              <a:gd name="T15" fmla="*/ 43 h 60"/>
              <a:gd name="T16" fmla="*/ 13 w 61"/>
              <a:gd name="T17" fmla="*/ 30 h 60"/>
              <a:gd name="T18" fmla="*/ 17 w 61"/>
              <a:gd name="T19" fmla="*/ 25 h 60"/>
              <a:gd name="T20" fmla="*/ 26 w 61"/>
              <a:gd name="T21" fmla="*/ 32 h 60"/>
              <a:gd name="T22" fmla="*/ 47 w 61"/>
              <a:gd name="T23" fmla="*/ 15 h 60"/>
              <a:gd name="T24" fmla="*/ 51 w 61"/>
              <a:gd name="T25" fmla="*/ 20 h 60"/>
              <a:gd name="T26" fmla="*/ 29 w 61"/>
              <a:gd name="T27" fmla="*/ 4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60">
                <a:moveTo>
                  <a:pt x="30" y="0"/>
                </a:moveTo>
                <a:cubicBezTo>
                  <a:pt x="14" y="0"/>
                  <a:pt x="0" y="13"/>
                  <a:pt x="0" y="30"/>
                </a:cubicBezTo>
                <a:cubicBezTo>
                  <a:pt x="0" y="47"/>
                  <a:pt x="14" y="60"/>
                  <a:pt x="30" y="60"/>
                </a:cubicBezTo>
                <a:cubicBezTo>
                  <a:pt x="47" y="60"/>
                  <a:pt x="61" y="47"/>
                  <a:pt x="61" y="30"/>
                </a:cubicBezTo>
                <a:cubicBezTo>
                  <a:pt x="61" y="13"/>
                  <a:pt x="47" y="0"/>
                  <a:pt x="30" y="0"/>
                </a:cubicBezTo>
                <a:close/>
                <a:moveTo>
                  <a:pt x="29" y="43"/>
                </a:moveTo>
                <a:cubicBezTo>
                  <a:pt x="27" y="46"/>
                  <a:pt x="27" y="46"/>
                  <a:pt x="27" y="46"/>
                </a:cubicBezTo>
                <a:cubicBezTo>
                  <a:pt x="25" y="43"/>
                  <a:pt x="25" y="43"/>
                  <a:pt x="25" y="43"/>
                </a:cubicBezTo>
                <a:cubicBezTo>
                  <a:pt x="13" y="30"/>
                  <a:pt x="13" y="30"/>
                  <a:pt x="13" y="30"/>
                </a:cubicBezTo>
                <a:cubicBezTo>
                  <a:pt x="17" y="25"/>
                  <a:pt x="17" y="25"/>
                  <a:pt x="17" y="25"/>
                </a:cubicBezTo>
                <a:cubicBezTo>
                  <a:pt x="26" y="32"/>
                  <a:pt x="26" y="32"/>
                  <a:pt x="26" y="32"/>
                </a:cubicBezTo>
                <a:cubicBezTo>
                  <a:pt x="47" y="15"/>
                  <a:pt x="47" y="15"/>
                  <a:pt x="47" y="15"/>
                </a:cubicBezTo>
                <a:cubicBezTo>
                  <a:pt x="51" y="20"/>
                  <a:pt x="51" y="20"/>
                  <a:pt x="51" y="20"/>
                </a:cubicBezTo>
                <a:lnTo>
                  <a:pt x="29" y="43"/>
                </a:lnTo>
                <a:close/>
              </a:path>
            </a:pathLst>
          </a:custGeom>
          <a:solidFill>
            <a:srgbClr val="00C389"/>
          </a:solidFill>
          <a:ln>
            <a:noFill/>
          </a:ln>
          <a:extLst/>
        </p:spPr>
        <p:txBody>
          <a:bodyPr vert="horz" wrap="square" lIns="91440" tIns="45720" rIns="91440" bIns="45720" numCol="1" anchor="t" anchorCtr="0" compatLnSpc="1">
            <a:prstTxWarp prst="textNoShape">
              <a:avLst/>
            </a:prstTxWarp>
          </a:bodyPr>
          <a:lstStyle/>
          <a:p>
            <a:endParaRPr lang="th-TH" dirty="0">
              <a:latin typeface="Arial Regular"/>
            </a:endParaRPr>
          </a:p>
        </p:txBody>
      </p:sp>
      <p:sp>
        <p:nvSpPr>
          <p:cNvPr id="61" name="Freeform 95">
            <a:extLst>
              <a:ext uri="{FF2B5EF4-FFF2-40B4-BE49-F238E27FC236}">
                <a16:creationId xmlns:a16="http://schemas.microsoft.com/office/drawing/2014/main" id="{0A658B14-5B6E-214C-8C25-69EEE3EEE38F}"/>
              </a:ext>
            </a:extLst>
          </p:cNvPr>
          <p:cNvSpPr>
            <a:spLocks noEditPoints="1"/>
          </p:cNvSpPr>
          <p:nvPr/>
        </p:nvSpPr>
        <p:spPr bwMode="auto">
          <a:xfrm>
            <a:off x="436153" y="151680"/>
            <a:ext cx="192024" cy="192024"/>
          </a:xfrm>
          <a:custGeom>
            <a:avLst/>
            <a:gdLst>
              <a:gd name="T0" fmla="*/ 30 w 61"/>
              <a:gd name="T1" fmla="*/ 0 h 60"/>
              <a:gd name="T2" fmla="*/ 0 w 61"/>
              <a:gd name="T3" fmla="*/ 30 h 60"/>
              <a:gd name="T4" fmla="*/ 30 w 61"/>
              <a:gd name="T5" fmla="*/ 60 h 60"/>
              <a:gd name="T6" fmla="*/ 61 w 61"/>
              <a:gd name="T7" fmla="*/ 30 h 60"/>
              <a:gd name="T8" fmla="*/ 30 w 61"/>
              <a:gd name="T9" fmla="*/ 0 h 60"/>
              <a:gd name="T10" fmla="*/ 29 w 61"/>
              <a:gd name="T11" fmla="*/ 43 h 60"/>
              <a:gd name="T12" fmla="*/ 27 w 61"/>
              <a:gd name="T13" fmla="*/ 46 h 60"/>
              <a:gd name="T14" fmla="*/ 25 w 61"/>
              <a:gd name="T15" fmla="*/ 43 h 60"/>
              <a:gd name="T16" fmla="*/ 13 w 61"/>
              <a:gd name="T17" fmla="*/ 30 h 60"/>
              <a:gd name="T18" fmla="*/ 17 w 61"/>
              <a:gd name="T19" fmla="*/ 25 h 60"/>
              <a:gd name="T20" fmla="*/ 26 w 61"/>
              <a:gd name="T21" fmla="*/ 32 h 60"/>
              <a:gd name="T22" fmla="*/ 47 w 61"/>
              <a:gd name="T23" fmla="*/ 15 h 60"/>
              <a:gd name="T24" fmla="*/ 51 w 61"/>
              <a:gd name="T25" fmla="*/ 20 h 60"/>
              <a:gd name="T26" fmla="*/ 29 w 61"/>
              <a:gd name="T27" fmla="*/ 4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60">
                <a:moveTo>
                  <a:pt x="30" y="0"/>
                </a:moveTo>
                <a:cubicBezTo>
                  <a:pt x="14" y="0"/>
                  <a:pt x="0" y="13"/>
                  <a:pt x="0" y="30"/>
                </a:cubicBezTo>
                <a:cubicBezTo>
                  <a:pt x="0" y="47"/>
                  <a:pt x="14" y="60"/>
                  <a:pt x="30" y="60"/>
                </a:cubicBezTo>
                <a:cubicBezTo>
                  <a:pt x="47" y="60"/>
                  <a:pt x="61" y="47"/>
                  <a:pt x="61" y="30"/>
                </a:cubicBezTo>
                <a:cubicBezTo>
                  <a:pt x="61" y="13"/>
                  <a:pt x="47" y="0"/>
                  <a:pt x="30" y="0"/>
                </a:cubicBezTo>
                <a:close/>
                <a:moveTo>
                  <a:pt x="29" y="43"/>
                </a:moveTo>
                <a:cubicBezTo>
                  <a:pt x="27" y="46"/>
                  <a:pt x="27" y="46"/>
                  <a:pt x="27" y="46"/>
                </a:cubicBezTo>
                <a:cubicBezTo>
                  <a:pt x="25" y="43"/>
                  <a:pt x="25" y="43"/>
                  <a:pt x="25" y="43"/>
                </a:cubicBezTo>
                <a:cubicBezTo>
                  <a:pt x="13" y="30"/>
                  <a:pt x="13" y="30"/>
                  <a:pt x="13" y="30"/>
                </a:cubicBezTo>
                <a:cubicBezTo>
                  <a:pt x="17" y="25"/>
                  <a:pt x="17" y="25"/>
                  <a:pt x="17" y="25"/>
                </a:cubicBezTo>
                <a:cubicBezTo>
                  <a:pt x="26" y="32"/>
                  <a:pt x="26" y="32"/>
                  <a:pt x="26" y="32"/>
                </a:cubicBezTo>
                <a:cubicBezTo>
                  <a:pt x="47" y="15"/>
                  <a:pt x="47" y="15"/>
                  <a:pt x="47" y="15"/>
                </a:cubicBezTo>
                <a:cubicBezTo>
                  <a:pt x="51" y="20"/>
                  <a:pt x="51" y="20"/>
                  <a:pt x="51" y="20"/>
                </a:cubicBezTo>
                <a:lnTo>
                  <a:pt x="29" y="43"/>
                </a:lnTo>
                <a:close/>
              </a:path>
            </a:pathLst>
          </a:custGeom>
          <a:solidFill>
            <a:srgbClr val="006C5B"/>
          </a:solidFill>
          <a:ln>
            <a:noFill/>
          </a:ln>
          <a:extLst/>
        </p:spPr>
        <p:txBody>
          <a:bodyPr vert="horz" wrap="square" lIns="91440" tIns="45720" rIns="91440" bIns="45720" numCol="1" anchor="t" anchorCtr="0" compatLnSpc="1">
            <a:prstTxWarp prst="textNoShape">
              <a:avLst/>
            </a:prstTxWarp>
          </a:bodyPr>
          <a:lstStyle/>
          <a:p>
            <a:endParaRPr lang="th-TH" dirty="0">
              <a:latin typeface="Arial Regular"/>
            </a:endParaRPr>
          </a:p>
        </p:txBody>
      </p:sp>
      <p:sp>
        <p:nvSpPr>
          <p:cNvPr id="62" name="Freeform 95">
            <a:extLst>
              <a:ext uri="{FF2B5EF4-FFF2-40B4-BE49-F238E27FC236}">
                <a16:creationId xmlns:a16="http://schemas.microsoft.com/office/drawing/2014/main" id="{6E56B9EE-D380-5A43-9E69-BE2415305D6A}"/>
              </a:ext>
            </a:extLst>
          </p:cNvPr>
          <p:cNvSpPr>
            <a:spLocks noEditPoints="1"/>
          </p:cNvSpPr>
          <p:nvPr/>
        </p:nvSpPr>
        <p:spPr bwMode="auto">
          <a:xfrm>
            <a:off x="6977979" y="157694"/>
            <a:ext cx="192024" cy="192024"/>
          </a:xfrm>
          <a:custGeom>
            <a:avLst/>
            <a:gdLst>
              <a:gd name="T0" fmla="*/ 30 w 61"/>
              <a:gd name="T1" fmla="*/ 0 h 60"/>
              <a:gd name="T2" fmla="*/ 0 w 61"/>
              <a:gd name="T3" fmla="*/ 30 h 60"/>
              <a:gd name="T4" fmla="*/ 30 w 61"/>
              <a:gd name="T5" fmla="*/ 60 h 60"/>
              <a:gd name="T6" fmla="*/ 61 w 61"/>
              <a:gd name="T7" fmla="*/ 30 h 60"/>
              <a:gd name="T8" fmla="*/ 30 w 61"/>
              <a:gd name="T9" fmla="*/ 0 h 60"/>
              <a:gd name="T10" fmla="*/ 29 w 61"/>
              <a:gd name="T11" fmla="*/ 43 h 60"/>
              <a:gd name="T12" fmla="*/ 27 w 61"/>
              <a:gd name="T13" fmla="*/ 46 h 60"/>
              <a:gd name="T14" fmla="*/ 25 w 61"/>
              <a:gd name="T15" fmla="*/ 43 h 60"/>
              <a:gd name="T16" fmla="*/ 13 w 61"/>
              <a:gd name="T17" fmla="*/ 30 h 60"/>
              <a:gd name="T18" fmla="*/ 17 w 61"/>
              <a:gd name="T19" fmla="*/ 25 h 60"/>
              <a:gd name="T20" fmla="*/ 26 w 61"/>
              <a:gd name="T21" fmla="*/ 32 h 60"/>
              <a:gd name="T22" fmla="*/ 47 w 61"/>
              <a:gd name="T23" fmla="*/ 15 h 60"/>
              <a:gd name="T24" fmla="*/ 51 w 61"/>
              <a:gd name="T25" fmla="*/ 20 h 60"/>
              <a:gd name="T26" fmla="*/ 29 w 61"/>
              <a:gd name="T27" fmla="*/ 4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60">
                <a:moveTo>
                  <a:pt x="30" y="0"/>
                </a:moveTo>
                <a:cubicBezTo>
                  <a:pt x="14" y="0"/>
                  <a:pt x="0" y="13"/>
                  <a:pt x="0" y="30"/>
                </a:cubicBezTo>
                <a:cubicBezTo>
                  <a:pt x="0" y="47"/>
                  <a:pt x="14" y="60"/>
                  <a:pt x="30" y="60"/>
                </a:cubicBezTo>
                <a:cubicBezTo>
                  <a:pt x="47" y="60"/>
                  <a:pt x="61" y="47"/>
                  <a:pt x="61" y="30"/>
                </a:cubicBezTo>
                <a:cubicBezTo>
                  <a:pt x="61" y="13"/>
                  <a:pt x="47" y="0"/>
                  <a:pt x="30" y="0"/>
                </a:cubicBezTo>
                <a:close/>
                <a:moveTo>
                  <a:pt x="29" y="43"/>
                </a:moveTo>
                <a:cubicBezTo>
                  <a:pt x="27" y="46"/>
                  <a:pt x="27" y="46"/>
                  <a:pt x="27" y="46"/>
                </a:cubicBezTo>
                <a:cubicBezTo>
                  <a:pt x="25" y="43"/>
                  <a:pt x="25" y="43"/>
                  <a:pt x="25" y="43"/>
                </a:cubicBezTo>
                <a:cubicBezTo>
                  <a:pt x="13" y="30"/>
                  <a:pt x="13" y="30"/>
                  <a:pt x="13" y="30"/>
                </a:cubicBezTo>
                <a:cubicBezTo>
                  <a:pt x="17" y="25"/>
                  <a:pt x="17" y="25"/>
                  <a:pt x="17" y="25"/>
                </a:cubicBezTo>
                <a:cubicBezTo>
                  <a:pt x="26" y="32"/>
                  <a:pt x="26" y="32"/>
                  <a:pt x="26" y="32"/>
                </a:cubicBezTo>
                <a:cubicBezTo>
                  <a:pt x="47" y="15"/>
                  <a:pt x="47" y="15"/>
                  <a:pt x="47" y="15"/>
                </a:cubicBezTo>
                <a:cubicBezTo>
                  <a:pt x="51" y="20"/>
                  <a:pt x="51" y="20"/>
                  <a:pt x="51" y="20"/>
                </a:cubicBezTo>
                <a:lnTo>
                  <a:pt x="29" y="43"/>
                </a:lnTo>
                <a:close/>
              </a:path>
            </a:pathLst>
          </a:custGeom>
          <a:solidFill>
            <a:srgbClr val="008264"/>
          </a:solidFill>
          <a:ln>
            <a:noFill/>
          </a:ln>
          <a:extLst/>
        </p:spPr>
        <p:txBody>
          <a:bodyPr vert="horz" wrap="square" lIns="91440" tIns="45720" rIns="91440" bIns="45720" numCol="1" anchor="t" anchorCtr="0" compatLnSpc="1">
            <a:prstTxWarp prst="textNoShape">
              <a:avLst/>
            </a:prstTxWarp>
          </a:bodyPr>
          <a:lstStyle/>
          <a:p>
            <a:endParaRPr lang="th-TH" dirty="0">
              <a:latin typeface="Arial Regular"/>
            </a:endParaRPr>
          </a:p>
        </p:txBody>
      </p:sp>
      <p:pic>
        <p:nvPicPr>
          <p:cNvPr id="9" name="Picture 8">
            <a:extLst>
              <a:ext uri="{FF2B5EF4-FFF2-40B4-BE49-F238E27FC236}">
                <a16:creationId xmlns:a16="http://schemas.microsoft.com/office/drawing/2014/main" id="{F717F1BD-3623-C848-B1B1-4C969A5C14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558" y="1653952"/>
            <a:ext cx="2832100" cy="2603500"/>
          </a:xfrm>
          <a:prstGeom prst="rect">
            <a:avLst/>
          </a:prstGeom>
        </p:spPr>
      </p:pic>
      <p:pic>
        <p:nvPicPr>
          <p:cNvPr id="11" name="Picture 10">
            <a:extLst>
              <a:ext uri="{FF2B5EF4-FFF2-40B4-BE49-F238E27FC236}">
                <a16:creationId xmlns:a16="http://schemas.microsoft.com/office/drawing/2014/main" id="{353C0CDC-4FC7-7848-9B71-41469033A4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0225" y="1651000"/>
            <a:ext cx="3886200" cy="3530600"/>
          </a:xfrm>
          <a:prstGeom prst="rect">
            <a:avLst/>
          </a:prstGeom>
        </p:spPr>
      </p:pic>
      <p:pic>
        <p:nvPicPr>
          <p:cNvPr id="13" name="Picture 12">
            <a:extLst>
              <a:ext uri="{FF2B5EF4-FFF2-40B4-BE49-F238E27FC236}">
                <a16:creationId xmlns:a16="http://schemas.microsoft.com/office/drawing/2014/main" id="{2F213974-889A-EA46-B159-4958C0C73C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7004" y="1638643"/>
            <a:ext cx="2921000" cy="3175000"/>
          </a:xfrm>
          <a:prstGeom prst="rect">
            <a:avLst/>
          </a:prstGeom>
        </p:spPr>
      </p:pic>
      <p:sp>
        <p:nvSpPr>
          <p:cNvPr id="14" name="Slide Number">
            <a:extLst>
              <a:ext uri="{FF2B5EF4-FFF2-40B4-BE49-F238E27FC236}">
                <a16:creationId xmlns:a16="http://schemas.microsoft.com/office/drawing/2014/main" id="{C361C20E-0577-4846-99F5-62670420F09D}"/>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33</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6190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latin typeface="Arial" panose="020B0604020202020204" pitchFamily="34" charset="0"/>
              </a:rPr>
              <a:t>Action: Diversify portfolio income </a:t>
            </a:r>
          </a:p>
        </p:txBody>
      </p:sp>
      <p:sp>
        <p:nvSpPr>
          <p:cNvPr id="13" name="Footer Placeholder 12"/>
          <p:cNvSpPr>
            <a:spLocks noGrp="1"/>
          </p:cNvSpPr>
          <p:nvPr>
            <p:ph type="ftr" sz="quarter" idx="10"/>
          </p:nvPr>
        </p:nvSpPr>
        <p:spPr>
          <a:xfrm>
            <a:off x="428624" y="5040351"/>
            <a:ext cx="8284464" cy="1208595"/>
          </a:xfrm>
        </p:spPr>
        <p:txBody>
          <a:bodyPr/>
          <a:lstStyle/>
          <a:p>
            <a:pPr marL="45720">
              <a:spcAft>
                <a:spcPts val="200"/>
              </a:spcAft>
            </a:pPr>
            <a:r>
              <a:rPr lang="en-US" altLang="en-US" dirty="0">
                <a:solidFill>
                  <a:srgbClr val="666666"/>
                </a:solidFill>
                <a:latin typeface="Arial" panose="020B0604020202020204" pitchFamily="34" charset="0"/>
              </a:rPr>
              <a:t>Yields shown above reflect average yield to maturity. Correlations shown are three-year correlations.</a:t>
            </a:r>
          </a:p>
          <a:p>
            <a:pPr marL="45720">
              <a:spcAft>
                <a:spcPts val="200"/>
              </a:spcAft>
            </a:pPr>
            <a:r>
              <a:rPr lang="en-US" altLang="en-US" baseline="30000" dirty="0">
                <a:solidFill>
                  <a:srgbClr val="666666"/>
                </a:solidFill>
                <a:latin typeface="Arial" panose="020B0604020202020204" pitchFamily="34" charset="0"/>
              </a:rPr>
              <a:t>1</a:t>
            </a:r>
            <a:r>
              <a:rPr lang="en-US" altLang="en-US" dirty="0">
                <a:solidFill>
                  <a:srgbClr val="666666"/>
                </a:solidFill>
                <a:latin typeface="Arial" panose="020B0604020202020204" pitchFamily="34" charset="0"/>
              </a:rPr>
              <a:t>Floating rate information is the Credit Suisse Leveraged Loan Index. Yield is to a four-year life. Duration assumes a three-month reset of base rate.</a:t>
            </a:r>
          </a:p>
          <a:p>
            <a:pPr marL="45720">
              <a:spcAft>
                <a:spcPts val="200"/>
              </a:spcAft>
            </a:pPr>
            <a:r>
              <a:rPr lang="en-US" altLang="en-US" baseline="30000" dirty="0">
                <a:solidFill>
                  <a:srgbClr val="666666"/>
                </a:solidFill>
                <a:latin typeface="Arial" panose="020B0604020202020204" pitchFamily="34" charset="0"/>
              </a:rPr>
              <a:t>2</a:t>
            </a:r>
            <a:r>
              <a:rPr lang="en-US" altLang="en-US" dirty="0">
                <a:solidFill>
                  <a:srgbClr val="666666"/>
                </a:solidFill>
                <a:latin typeface="Arial" panose="020B0604020202020204" pitchFamily="34" charset="0"/>
              </a:rPr>
              <a:t>Statistics shown are for American High-Income Municipal Bond Fund. Correlations calculated using Class F-2 shares.</a:t>
            </a:r>
          </a:p>
          <a:p>
            <a:pPr marL="45720">
              <a:spcAft>
                <a:spcPts val="200"/>
              </a:spcAft>
            </a:pPr>
            <a:r>
              <a:rPr lang="en-US" altLang="en-US" baseline="30000" dirty="0">
                <a:solidFill>
                  <a:srgbClr val="666666"/>
                </a:solidFill>
                <a:latin typeface="Arial" panose="020B0604020202020204" pitchFamily="34" charset="0"/>
              </a:rPr>
              <a:t>3</a:t>
            </a:r>
            <a:r>
              <a:rPr lang="en-US" altLang="en-US" dirty="0">
                <a:solidFill>
                  <a:srgbClr val="666666"/>
                </a:solidFill>
                <a:latin typeface="Arial" panose="020B0604020202020204" pitchFamily="34" charset="0"/>
              </a:rPr>
              <a:t>Yield, investment-grade percentage and average duration shown for American Funds Emerging Markets Bond Fund (“fund”). </a:t>
            </a:r>
          </a:p>
          <a:p>
            <a:pPr marL="45720">
              <a:spcAft>
                <a:spcPts val="200"/>
              </a:spcAft>
            </a:pPr>
            <a:r>
              <a:rPr lang="en-US" altLang="en-US" baseline="30000" dirty="0">
                <a:solidFill>
                  <a:srgbClr val="666666"/>
                </a:solidFill>
                <a:latin typeface="Arial" panose="020B0604020202020204" pitchFamily="34" charset="0"/>
              </a:rPr>
              <a:t>4</a:t>
            </a:r>
            <a:r>
              <a:rPr lang="en-US" altLang="en-US" dirty="0">
                <a:solidFill>
                  <a:srgbClr val="666666"/>
                </a:solidFill>
                <a:latin typeface="Arial" panose="020B0604020202020204" pitchFamily="34" charset="0"/>
              </a:rPr>
              <a:t>Tax-equivalent yield to maturity assuming the top federal marginal tax rate for 2019 of 37%, plus the 3.8% Medicare tax.</a:t>
            </a:r>
          </a:p>
          <a:p>
            <a:pPr marL="45720">
              <a:spcAft>
                <a:spcPts val="0"/>
              </a:spcAft>
            </a:pPr>
            <a:r>
              <a:rPr lang="en-US" altLang="en-US" baseline="30000" dirty="0">
                <a:solidFill>
                  <a:srgbClr val="666666"/>
                </a:solidFill>
                <a:latin typeface="Arial" panose="020B0604020202020204" pitchFamily="34" charset="0"/>
              </a:rPr>
              <a:t>5</a:t>
            </a:r>
            <a:r>
              <a:rPr lang="en-US" altLang="en-US" dirty="0">
                <a:solidFill>
                  <a:srgbClr val="666666"/>
                </a:solidFill>
                <a:latin typeface="Arial" panose="020B0604020202020204" pitchFamily="34" charset="0"/>
              </a:rPr>
              <a:t>Because the fund does not have three years of history, its composite results are used to calculate the correlation to equities shown as of the most recent month-end available,</a:t>
            </a:r>
          </a:p>
          <a:p>
            <a:pPr marL="45720">
              <a:spcAft>
                <a:spcPts val="200"/>
              </a:spcAft>
            </a:pPr>
            <a:r>
              <a:rPr lang="en-US" altLang="en-US" dirty="0">
                <a:solidFill>
                  <a:srgbClr val="666666"/>
                </a:solidFill>
                <a:latin typeface="Arial" panose="020B0604020202020204" pitchFamily="34" charset="0"/>
              </a:rPr>
              <a:t> 3/31/19. The fund's actual correlation for the period 8/1/16 through 3/31/19 was 0.15. </a:t>
            </a:r>
            <a:r>
              <a:rPr lang="en-US" altLang="en-US" b="1" dirty="0">
                <a:solidFill>
                  <a:srgbClr val="666666"/>
                </a:solidFill>
                <a:latin typeface="Arial" panose="020B0604020202020204" pitchFamily="34" charset="0"/>
              </a:rPr>
              <a:t>Please see important related-performance disclosure on pages 45–46. </a:t>
            </a:r>
          </a:p>
          <a:p>
            <a:pPr marL="45720">
              <a:spcAft>
                <a:spcPts val="200"/>
              </a:spcAft>
            </a:pPr>
            <a:r>
              <a:rPr lang="en-US" altLang="en-US" dirty="0">
                <a:solidFill>
                  <a:srgbClr val="666666"/>
                </a:solidFill>
                <a:latin typeface="Arial" panose="020B0604020202020204" pitchFamily="34" charset="0"/>
              </a:rPr>
              <a:t>Source: Capital Group, Bloomberg Index Services, Ltd., Morningstar. All data as of 3/31/19. </a:t>
            </a:r>
          </a:p>
        </p:txBody>
      </p:sp>
      <p:sp>
        <p:nvSpPr>
          <p:cNvPr id="3" name="Text Placeholder 2"/>
          <p:cNvSpPr>
            <a:spLocks noGrp="1"/>
          </p:cNvSpPr>
          <p:nvPr>
            <p:ph type="body" sz="quarter" idx="15"/>
          </p:nvPr>
        </p:nvSpPr>
        <p:spPr/>
        <p:txBody>
          <a:bodyPr/>
          <a:lstStyle/>
          <a:p>
            <a:r>
              <a:rPr lang="en-US" dirty="0">
                <a:latin typeface="Arial" panose="020B0604020202020204" pitchFamily="34" charset="0"/>
                <a:cs typeface="Arial" panose="020B0604020202020204" pitchFamily="34" charset="0"/>
              </a:rPr>
              <a:t>Late-cycle behavior signals to diversify away from corporate credit</a:t>
            </a:r>
          </a:p>
        </p:txBody>
      </p:sp>
      <p:pic>
        <p:nvPicPr>
          <p:cNvPr id="4" name="Picture 3">
            <a:extLst>
              <a:ext uri="{FF2B5EF4-FFF2-40B4-BE49-F238E27FC236}">
                <a16:creationId xmlns:a16="http://schemas.microsoft.com/office/drawing/2014/main" id="{93270BB7-305A-5747-897D-F11E8932A7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288" y="1684782"/>
            <a:ext cx="8305800" cy="2921000"/>
          </a:xfrm>
          <a:prstGeom prst="rect">
            <a:avLst/>
          </a:prstGeom>
        </p:spPr>
      </p:pic>
      <p:pic>
        <p:nvPicPr>
          <p:cNvPr id="8" name="Picture 7">
            <a:extLst>
              <a:ext uri="{FF2B5EF4-FFF2-40B4-BE49-F238E27FC236}">
                <a16:creationId xmlns:a16="http://schemas.microsoft.com/office/drawing/2014/main" id="{B94645AC-86E1-0540-9710-7A140AF77D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625" y="121218"/>
            <a:ext cx="8331200" cy="279400"/>
          </a:xfrm>
          <a:prstGeom prst="rect">
            <a:avLst/>
          </a:prstGeom>
        </p:spPr>
      </p:pic>
      <p:sp>
        <p:nvSpPr>
          <p:cNvPr id="7" name="Slide Number">
            <a:extLst>
              <a:ext uri="{FF2B5EF4-FFF2-40B4-BE49-F238E27FC236}">
                <a16:creationId xmlns:a16="http://schemas.microsoft.com/office/drawing/2014/main" id="{3C07CF40-6D39-5B40-8C85-2F4A3A8534D9}"/>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34</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5426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latin typeface="Arial" panose="020B0604020202020204" pitchFamily="34" charset="0"/>
              </a:rPr>
              <a:t>American Funds that can upgrade your bond portfolio</a:t>
            </a:r>
          </a:p>
        </p:txBody>
      </p:sp>
      <p:sp>
        <p:nvSpPr>
          <p:cNvPr id="96" name="Footer Placeholder 12"/>
          <p:cNvSpPr>
            <a:spLocks noGrp="1"/>
          </p:cNvSpPr>
          <p:nvPr>
            <p:ph type="ftr" sz="quarter" idx="10"/>
          </p:nvPr>
        </p:nvSpPr>
        <p:spPr>
          <a:xfrm>
            <a:off x="428624" y="5366115"/>
            <a:ext cx="8284464" cy="882831"/>
          </a:xfrm>
        </p:spPr>
        <p:txBody>
          <a:bodyPr/>
          <a:lstStyle/>
          <a:p>
            <a:r>
              <a:rPr lang="en-US" dirty="0">
                <a:latin typeface="Arial" panose="020B0604020202020204" pitchFamily="34" charset="0"/>
              </a:rPr>
              <a:t>Data is a weighted average of the funds in the model approach and is as of March 31, 2019. U.S. equity index proxies used are Standard &amp; Poor’s 500 Composite Index. Correlations based on F-2 share class results.</a:t>
            </a:r>
          </a:p>
          <a:p>
            <a:pPr marL="55563" indent="-55563"/>
            <a:r>
              <a:rPr lang="en-US" baseline="30000" dirty="0">
                <a:latin typeface="Arial" panose="020B0604020202020204" pitchFamily="34" charset="0"/>
              </a:rPr>
              <a:t>1</a:t>
            </a:r>
            <a:r>
              <a:rPr lang="en-US" dirty="0">
                <a:latin typeface="Arial" panose="020B0604020202020204" pitchFamily="34" charset="0"/>
              </a:rPr>
              <a:t>The model approach is hypothetical and for illustrative purposes only. Allocations, holdings, yields and other data shown do not reflect an actual portfolio. Advisors should tailor client recommendations to their individual circumstances. </a:t>
            </a:r>
          </a:p>
          <a:p>
            <a:pPr indent="-73152">
              <a:spcAft>
                <a:spcPts val="200"/>
              </a:spcAft>
              <a:tabLst>
                <a:tab pos="50800" algn="l"/>
              </a:tabLst>
            </a:pPr>
            <a:r>
              <a:rPr lang="en-US" baseline="30000" dirty="0">
                <a:latin typeface="Arial" panose="020B0604020202020204" pitchFamily="34" charset="0"/>
              </a:rPr>
              <a:t>2</a:t>
            </a:r>
            <a:r>
              <a:rPr lang="en-US" altLang="en-US" dirty="0">
                <a:solidFill>
                  <a:srgbClr val="666666"/>
                </a:solidFill>
                <a:latin typeface="Arial" panose="020B0604020202020204" pitchFamily="34" charset="0"/>
              </a:rPr>
              <a:t>Because </a:t>
            </a:r>
            <a:r>
              <a:rPr lang="en-US" dirty="0">
                <a:latin typeface="Arial" panose="020B0604020202020204" pitchFamily="34" charset="0"/>
              </a:rPr>
              <a:t>Emerging Markets Bond Fund</a:t>
            </a:r>
            <a:r>
              <a:rPr lang="en-US" altLang="en-US" dirty="0">
                <a:solidFill>
                  <a:srgbClr val="666666"/>
                </a:solidFill>
                <a:latin typeface="Arial" panose="020B0604020202020204" pitchFamily="34" charset="0"/>
              </a:rPr>
              <a:t> does not have three years of history, its composite results are used to calculate the correlation to equities shown. The fund's actual </a:t>
            </a:r>
            <a:br>
              <a:rPr lang="en-US" altLang="en-US" dirty="0">
                <a:solidFill>
                  <a:srgbClr val="666666"/>
                </a:solidFill>
                <a:latin typeface="Arial" panose="020B0604020202020204" pitchFamily="34" charset="0"/>
              </a:rPr>
            </a:br>
            <a:r>
              <a:rPr lang="en-US" altLang="en-US" dirty="0">
                <a:solidFill>
                  <a:srgbClr val="666666"/>
                </a:solidFill>
                <a:latin typeface="Arial" panose="020B0604020202020204" pitchFamily="34" charset="0"/>
              </a:rPr>
              <a:t>  correlation for the period </a:t>
            </a:r>
            <a:r>
              <a:rPr lang="en-US" altLang="en-US" dirty="0">
                <a:solidFill>
                  <a:srgbClr val="554742"/>
                </a:solidFill>
                <a:latin typeface="Arial" panose="020B0604020202020204" pitchFamily="34" charset="0"/>
              </a:rPr>
              <a:t>8/1/16 through 3/31/19 was 0.15</a:t>
            </a:r>
            <a:r>
              <a:rPr lang="en-US" altLang="en-US" dirty="0">
                <a:solidFill>
                  <a:srgbClr val="666666"/>
                </a:solidFill>
                <a:latin typeface="Arial" panose="020B0604020202020204" pitchFamily="34" charset="0"/>
              </a:rPr>
              <a:t>. </a:t>
            </a:r>
            <a:r>
              <a:rPr lang="en-US" altLang="en-US" b="1" dirty="0">
                <a:solidFill>
                  <a:srgbClr val="666666"/>
                </a:solidFill>
                <a:latin typeface="Arial" panose="020B0604020202020204" pitchFamily="34" charset="0"/>
              </a:rPr>
              <a:t>Please see important related-performance disclosure on pages 45–46. </a:t>
            </a:r>
          </a:p>
        </p:txBody>
      </p:sp>
      <p:pic>
        <p:nvPicPr>
          <p:cNvPr id="3" name="Picture 2">
            <a:extLst>
              <a:ext uri="{FF2B5EF4-FFF2-40B4-BE49-F238E27FC236}">
                <a16:creationId xmlns:a16="http://schemas.microsoft.com/office/drawing/2014/main" id="{D1CC952F-81DF-4F49-92D8-38F2AA91E5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054" y="1190553"/>
            <a:ext cx="8255000" cy="4025900"/>
          </a:xfrm>
          <a:prstGeom prst="rect">
            <a:avLst/>
          </a:prstGeom>
        </p:spPr>
      </p:pic>
      <p:sp>
        <p:nvSpPr>
          <p:cNvPr id="5" name="Slide Number">
            <a:extLst>
              <a:ext uri="{FF2B5EF4-FFF2-40B4-BE49-F238E27FC236}">
                <a16:creationId xmlns:a16="http://schemas.microsoft.com/office/drawing/2014/main" id="{8B1AA578-D245-2E49-8EDC-AECD3EFCF71D}"/>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35</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4508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rPr>
              <a:t>Munis</a:t>
            </a:r>
            <a:r>
              <a:rPr lang="en-US" dirty="0">
                <a:latin typeface="Arial" panose="020B0604020202020204" pitchFamily="34" charset="0"/>
              </a:rPr>
              <a:t>: The Tax-Exempt Bond Fund of America</a:t>
            </a:r>
          </a:p>
        </p:txBody>
      </p:sp>
      <p:sp>
        <p:nvSpPr>
          <p:cNvPr id="45" name="Rectangle 44"/>
          <p:cNvSpPr/>
          <p:nvPr/>
        </p:nvSpPr>
        <p:spPr>
          <a:xfrm>
            <a:off x="4421260" y="2530132"/>
            <a:ext cx="2103120" cy="3169049"/>
          </a:xfrm>
          <a:prstGeom prst="rect">
            <a:avLst/>
          </a:prstGeom>
          <a:gradFill>
            <a:gsLst>
              <a:gs pos="100000">
                <a:srgbClr val="FFFFFF"/>
              </a:gs>
              <a:gs pos="0">
                <a:srgbClr val="D3D3D3">
                  <a:alpha val="8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p:cNvSpPr/>
          <p:nvPr/>
        </p:nvSpPr>
        <p:spPr>
          <a:xfrm>
            <a:off x="6603474" y="2530132"/>
            <a:ext cx="2103120" cy="3169049"/>
          </a:xfrm>
          <a:prstGeom prst="rect">
            <a:avLst/>
          </a:prstGeom>
          <a:gradFill>
            <a:gsLst>
              <a:gs pos="100000">
                <a:srgbClr val="FFFFFF"/>
              </a:gs>
              <a:gs pos="0">
                <a:srgbClr val="D3D3D3">
                  <a:alpha val="8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p:cNvSpPr/>
          <p:nvPr/>
        </p:nvSpPr>
        <p:spPr>
          <a:xfrm>
            <a:off x="2239046" y="2530132"/>
            <a:ext cx="2103120" cy="3169049"/>
          </a:xfrm>
          <a:prstGeom prst="rect">
            <a:avLst/>
          </a:prstGeom>
          <a:gradFill>
            <a:gsLst>
              <a:gs pos="100000">
                <a:srgbClr val="FFFFFF"/>
              </a:gs>
              <a:gs pos="0">
                <a:srgbClr val="D3D3D3">
                  <a:alpha val="8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ounded Rectangle 49"/>
          <p:cNvSpPr/>
          <p:nvPr/>
        </p:nvSpPr>
        <p:spPr>
          <a:xfrm>
            <a:off x="4455887" y="2558707"/>
            <a:ext cx="2032063" cy="401652"/>
          </a:xfrm>
          <a:prstGeom prst="roundRect">
            <a:avLst>
              <a:gd name="adj" fmla="val 9995"/>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45720" rIns="91440" bIns="91440" numCol="1" spcCol="38100" rtlCol="0" anchor="t">
            <a:noAutofit/>
          </a:bodyPr>
          <a:lstStyle/>
          <a:p>
            <a:pPr defTabSz="457200"/>
            <a:r>
              <a:rPr lang="en-US" sz="1400" b="1" dirty="0">
                <a:solidFill>
                  <a:schemeClr val="accent1"/>
                </a:solidFill>
                <a:latin typeface="AvenirNext LT Com Regular" panose="020B0503020202020204" pitchFamily="34" charset="0"/>
              </a:rPr>
              <a:t>5-year</a:t>
            </a:r>
            <a:endParaRPr lang="en-US" sz="1400" b="1" baseline="30000" dirty="0">
              <a:solidFill>
                <a:schemeClr val="accent1"/>
              </a:solidFill>
              <a:latin typeface="AvenirNext LT Com Regular" panose="020B0503020202020204" pitchFamily="34" charset="0"/>
            </a:endParaRPr>
          </a:p>
        </p:txBody>
      </p:sp>
      <p:sp>
        <p:nvSpPr>
          <p:cNvPr id="61" name="Rounded Rectangle 60"/>
          <p:cNvSpPr/>
          <p:nvPr/>
        </p:nvSpPr>
        <p:spPr>
          <a:xfrm>
            <a:off x="2277146" y="2558707"/>
            <a:ext cx="2032063" cy="267470"/>
          </a:xfrm>
          <a:prstGeom prst="roundRect">
            <a:avLst>
              <a:gd name="adj" fmla="val 9995"/>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45720" rIns="91440" bIns="91440" numCol="1" spcCol="38100" rtlCol="0" anchor="t">
            <a:noAutofit/>
          </a:bodyPr>
          <a:lstStyle/>
          <a:p>
            <a:pPr defTabSz="457200"/>
            <a:r>
              <a:rPr lang="en-US" sz="1400" b="1" dirty="0">
                <a:solidFill>
                  <a:schemeClr val="accent1"/>
                </a:solidFill>
                <a:latin typeface="AvenirNext LT Com Regular" panose="020B0503020202020204" pitchFamily="34" charset="0"/>
              </a:rPr>
              <a:t>3-year</a:t>
            </a:r>
            <a:endParaRPr lang="en-US" sz="1400" b="1" baseline="30000" dirty="0">
              <a:solidFill>
                <a:schemeClr val="accent1"/>
              </a:solidFill>
              <a:latin typeface="AvenirNext LT Com Regular" panose="020B0503020202020204" pitchFamily="34" charset="0"/>
            </a:endParaRPr>
          </a:p>
        </p:txBody>
      </p:sp>
      <p:sp>
        <p:nvSpPr>
          <p:cNvPr id="62" name="Rounded Rectangle 61"/>
          <p:cNvSpPr/>
          <p:nvPr/>
        </p:nvSpPr>
        <p:spPr>
          <a:xfrm>
            <a:off x="6638554" y="2558707"/>
            <a:ext cx="2032063" cy="401652"/>
          </a:xfrm>
          <a:prstGeom prst="roundRect">
            <a:avLst>
              <a:gd name="adj" fmla="val 9995"/>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45720" rIns="91440" bIns="91440" numCol="1" spcCol="38100" rtlCol="0" anchor="t">
            <a:noAutofit/>
          </a:bodyPr>
          <a:lstStyle/>
          <a:p>
            <a:pPr defTabSz="457200"/>
            <a:r>
              <a:rPr lang="en-US" sz="1400" b="1" dirty="0">
                <a:solidFill>
                  <a:schemeClr val="accent1"/>
                </a:solidFill>
                <a:latin typeface="AvenirNext LT Com Regular" panose="020B0503020202020204" pitchFamily="34" charset="0"/>
              </a:rPr>
              <a:t>10-year</a:t>
            </a:r>
            <a:endParaRPr lang="en-US" sz="1400" b="1" baseline="30000" dirty="0">
              <a:solidFill>
                <a:schemeClr val="accent1"/>
              </a:solidFill>
              <a:latin typeface="AvenirNext LT Com Regular" panose="020B0503020202020204" pitchFamily="34" charset="0"/>
            </a:endParaRPr>
          </a:p>
        </p:txBody>
      </p:sp>
      <p:sp>
        <p:nvSpPr>
          <p:cNvPr id="75" name="Rectangle 21">
            <a:extLst>
              <a:ext uri="{FF2B5EF4-FFF2-40B4-BE49-F238E27FC236}">
                <a16:creationId xmlns:a16="http://schemas.microsoft.com/office/drawing/2014/main" id="{E298119A-4DB6-2249-9F02-CAF1CC6235A0}"/>
              </a:ext>
            </a:extLst>
          </p:cNvPr>
          <p:cNvSpPr>
            <a:spLocks noChangeArrowheads="1"/>
          </p:cNvSpPr>
          <p:nvPr/>
        </p:nvSpPr>
        <p:spPr bwMode="auto">
          <a:xfrm>
            <a:off x="428623" y="1902804"/>
            <a:ext cx="82762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9pPr>
          </a:lstStyle>
          <a:p>
            <a:pPr algn="l">
              <a:spcBef>
                <a:spcPct val="0"/>
              </a:spcBef>
              <a:buNone/>
            </a:pPr>
            <a:r>
              <a:rPr lang="en-US" altLang="en-US" sz="1300" dirty="0">
                <a:solidFill>
                  <a:srgbClr val="7D726D"/>
                </a:solidFill>
                <a:latin typeface="Arial" panose="020B0604020202020204" pitchFamily="34" charset="0"/>
              </a:rPr>
              <a:t>Average annualized excess returns for The Tax-Exempt Bond Fund of America and passive peers compared to their respective benchmarks (%)</a:t>
            </a:r>
            <a:r>
              <a:rPr lang="en-US" altLang="en-US" sz="1300" baseline="30000" dirty="0">
                <a:solidFill>
                  <a:srgbClr val="7D726D"/>
                </a:solidFill>
                <a:latin typeface="Arial" panose="020B0604020202020204" pitchFamily="34" charset="0"/>
              </a:rPr>
              <a:t>1</a:t>
            </a:r>
          </a:p>
        </p:txBody>
      </p:sp>
      <p:sp>
        <p:nvSpPr>
          <p:cNvPr id="35" name="Text Placeholder 2"/>
          <p:cNvSpPr>
            <a:spLocks noGrp="1"/>
          </p:cNvSpPr>
          <p:nvPr>
            <p:ph type="body" sz="quarter" idx="15"/>
          </p:nvPr>
        </p:nvSpPr>
        <p:spPr>
          <a:xfrm>
            <a:off x="428623" y="1051560"/>
            <a:ext cx="8286706" cy="667512"/>
          </a:xfrm>
        </p:spPr>
        <p:txBody>
          <a:bodyPr/>
          <a:lstStyle/>
          <a:p>
            <a:r>
              <a:rPr lang="en-US" dirty="0">
                <a:latin typeface="Arial" panose="020B0604020202020204" pitchFamily="34" charset="0"/>
                <a:cs typeface="Arial" panose="020B0604020202020204" pitchFamily="34" charset="0"/>
              </a:rPr>
              <a:t>Actively outpacing passive: TEBF beat its benchmark while passive lagged</a:t>
            </a:r>
          </a:p>
        </p:txBody>
      </p:sp>
      <p:sp>
        <p:nvSpPr>
          <p:cNvPr id="79" name="Footer Placeholder 2"/>
          <p:cNvSpPr>
            <a:spLocks noGrp="1"/>
          </p:cNvSpPr>
          <p:nvPr>
            <p:ph type="ftr" sz="quarter" idx="10"/>
          </p:nvPr>
        </p:nvSpPr>
        <p:spPr>
          <a:xfrm>
            <a:off x="428624" y="5699181"/>
            <a:ext cx="8284464" cy="549765"/>
          </a:xfrm>
        </p:spPr>
        <p:txBody>
          <a:bodyPr/>
          <a:lstStyle/>
          <a:p>
            <a:pPr hangingPunct="1">
              <a:lnSpc>
                <a:spcPts val="900"/>
              </a:lnSpc>
              <a:spcAft>
                <a:spcPts val="0"/>
              </a:spcAft>
            </a:pPr>
            <a:r>
              <a:rPr lang="en-US" baseline="30000" dirty="0">
                <a:latin typeface="Arial" panose="020B0604020202020204" pitchFamily="34" charset="0"/>
              </a:rPr>
              <a:t>1</a:t>
            </a:r>
            <a:r>
              <a:rPr lang="en-US" dirty="0">
                <a:latin typeface="Arial" panose="020B0604020202020204" pitchFamily="34" charset="0"/>
              </a:rPr>
              <a:t>Respective rolling period excess returns shown over strategies’ respective prospectus benchmark for passive peer groups net of fees from the Morningstar Municipal National Intermediate Bond Category. Group of all passive peers includes passive Municipal National Intermediate Bond category strategies. Largest passive peer shown is </a:t>
            </a:r>
            <a:r>
              <a:rPr lang="en-US" dirty="0" err="1">
                <a:latin typeface="Arial" panose="020B0604020202020204" pitchFamily="34" charset="0"/>
              </a:rPr>
              <a:t>iShares</a:t>
            </a:r>
            <a:r>
              <a:rPr lang="en-US" dirty="0">
                <a:latin typeface="Arial" panose="020B0604020202020204" pitchFamily="34" charset="0"/>
              </a:rPr>
              <a:t> National Muni Bond ETF. Based on monthly data available for the period 1/1/09 through 3/31/19. The number of rolling periods in 3-, 5-, and 10-year annual excess return timeframes were 88, 64 and 4, respectively. Sources: Capital Group, Bloomberg Index Services, Ltd., Morningstar. </a:t>
            </a:r>
          </a:p>
        </p:txBody>
      </p:sp>
      <p:pic>
        <p:nvPicPr>
          <p:cNvPr id="8" name="A">
            <a:extLst>
              <a:ext uri="{FF2B5EF4-FFF2-40B4-BE49-F238E27FC236}">
                <a16:creationId xmlns:a16="http://schemas.microsoft.com/office/drawing/2014/main" id="{6B97DEC7-0BCF-6743-B364-CCBF18EF2F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758" y="2437021"/>
            <a:ext cx="8394700" cy="3454400"/>
          </a:xfrm>
          <a:prstGeom prst="rect">
            <a:avLst/>
          </a:prstGeom>
        </p:spPr>
      </p:pic>
      <p:pic>
        <p:nvPicPr>
          <p:cNvPr id="10" name="B">
            <a:extLst>
              <a:ext uri="{FF2B5EF4-FFF2-40B4-BE49-F238E27FC236}">
                <a16:creationId xmlns:a16="http://schemas.microsoft.com/office/drawing/2014/main" id="{75DA11FD-09C3-3647-8778-572DDC8D31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758" y="2701211"/>
            <a:ext cx="8394700" cy="3200400"/>
          </a:xfrm>
          <a:prstGeom prst="rect">
            <a:avLst/>
          </a:prstGeom>
        </p:spPr>
      </p:pic>
      <p:pic>
        <p:nvPicPr>
          <p:cNvPr id="12" name="C">
            <a:extLst>
              <a:ext uri="{FF2B5EF4-FFF2-40B4-BE49-F238E27FC236}">
                <a16:creationId xmlns:a16="http://schemas.microsoft.com/office/drawing/2014/main" id="{0FC659BE-9DAB-5C45-B9AC-79BAF4D5EC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4758" y="2970421"/>
            <a:ext cx="8394700" cy="2921000"/>
          </a:xfrm>
          <a:prstGeom prst="rect">
            <a:avLst/>
          </a:prstGeom>
        </p:spPr>
      </p:pic>
      <p:sp>
        <p:nvSpPr>
          <p:cNvPr id="13" name="TextBox 12">
            <a:extLst>
              <a:ext uri="{FF2B5EF4-FFF2-40B4-BE49-F238E27FC236}">
                <a16:creationId xmlns:a16="http://schemas.microsoft.com/office/drawing/2014/main" id="{6E625979-EB57-4640-8478-860525C79275}"/>
              </a:ext>
            </a:extLst>
          </p:cNvPr>
          <p:cNvSpPr txBox="1"/>
          <p:nvPr/>
        </p:nvSpPr>
        <p:spPr>
          <a:xfrm>
            <a:off x="-63795" y="-53163"/>
            <a:ext cx="0" cy="0"/>
          </a:xfrm>
          <a:prstGeom prst="rect">
            <a:avLst/>
          </a:prstGeom>
          <a:ln w="12700">
            <a:miter lim="400000"/>
          </a:ln>
        </p:spPr>
        <p:txBody>
          <a:bodyPr wrap="none" lIns="0" tIns="0" rIns="0" bIns="0" rtlCol="0">
            <a:noAutofit/>
          </a:bodyPr>
          <a:lstStyle/>
          <a:p>
            <a:endParaRPr lang="en-US" sz="1400" b="1" dirty="0" err="1">
              <a:solidFill>
                <a:schemeClr val="tx1"/>
              </a:solidFill>
              <a:latin typeface="+mn-lt"/>
            </a:endParaRPr>
          </a:p>
        </p:txBody>
      </p:sp>
      <p:pic>
        <p:nvPicPr>
          <p:cNvPr id="15" name="Picture 14">
            <a:extLst>
              <a:ext uri="{FF2B5EF4-FFF2-40B4-BE49-F238E27FC236}">
                <a16:creationId xmlns:a16="http://schemas.microsoft.com/office/drawing/2014/main" id="{2BA97B33-992E-674A-8491-31AA53D85E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5896" y="109512"/>
            <a:ext cx="8331200" cy="279400"/>
          </a:xfrm>
          <a:prstGeom prst="rect">
            <a:avLst/>
          </a:prstGeom>
        </p:spPr>
      </p:pic>
      <p:sp>
        <p:nvSpPr>
          <p:cNvPr id="17" name="Slide Number">
            <a:extLst>
              <a:ext uri="{FF2B5EF4-FFF2-40B4-BE49-F238E27FC236}">
                <a16:creationId xmlns:a16="http://schemas.microsoft.com/office/drawing/2014/main" id="{E3CB5823-9FC3-A745-A0AD-3EB22C90E760}"/>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36</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983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latin typeface="Arial" panose="020B0604020202020204" pitchFamily="34" charset="0"/>
              </a:rPr>
              <a:t>Action: Own </a:t>
            </a:r>
            <a:r>
              <a:rPr lang="en-US" dirty="0" err="1">
                <a:latin typeface="Arial" panose="020B0604020202020204" pitchFamily="34" charset="0"/>
              </a:rPr>
              <a:t>munis</a:t>
            </a:r>
            <a:r>
              <a:rPr lang="en-US" dirty="0">
                <a:latin typeface="Arial" panose="020B0604020202020204" pitchFamily="34" charset="0"/>
              </a:rPr>
              <a:t> for more than just tax-free income</a:t>
            </a:r>
          </a:p>
        </p:txBody>
      </p:sp>
      <p:sp>
        <p:nvSpPr>
          <p:cNvPr id="41" name="Footer Placeholder 12"/>
          <p:cNvSpPr txBox="1">
            <a:spLocks/>
          </p:cNvSpPr>
          <p:nvPr/>
        </p:nvSpPr>
        <p:spPr>
          <a:xfrm>
            <a:off x="428623" y="5644896"/>
            <a:ext cx="8386217" cy="679560"/>
          </a:xfrm>
          <a:prstGeom prst="rect">
            <a:avLst/>
          </a:prstGeom>
        </p:spPr>
        <p:txBody>
          <a:bodyPr lIns="0" tIns="0" rIns="0" bIns="0" anchor="b">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228600" rtl="0" fontAlgn="auto" latinLnBrk="0" hangingPunct="0">
              <a:lnSpc>
                <a:spcPct val="100000"/>
              </a:lnSpc>
              <a:spcBef>
                <a:spcPts val="0"/>
              </a:spcBef>
              <a:spcAft>
                <a:spcPts val="300"/>
              </a:spcAft>
              <a:buClrTx/>
              <a:buSzTx/>
              <a:buFontTx/>
              <a:buNone/>
              <a:tabLst/>
              <a:defRPr kumimoji="0" lang="en-US" sz="800" b="0" i="0" u="none" strike="noStrike" cap="none" spc="0" normalizeH="0" baseline="0">
                <a:ln>
                  <a:noFill/>
                </a:ln>
                <a:solidFill>
                  <a:schemeClr val="accent5"/>
                </a:solidFill>
                <a:effectLst/>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spcAft>
                <a:spcPts val="0"/>
              </a:spcAft>
            </a:pPr>
            <a:r>
              <a:rPr lang="en-US" dirty="0"/>
              <a:t>Data is a weighted average of the funds in the model approach and is as of March 31, 2019. U.S. equity index proxies used are Standard &amp; Poor’s 500 Composite Index. </a:t>
            </a:r>
          </a:p>
          <a:p>
            <a:pPr>
              <a:spcAft>
                <a:spcPts val="0"/>
              </a:spcAft>
            </a:pPr>
            <a:r>
              <a:rPr lang="en-US" baseline="30000" dirty="0"/>
              <a:t>1</a:t>
            </a:r>
            <a:r>
              <a:rPr lang="en-US" dirty="0"/>
              <a:t>F-2 share class.</a:t>
            </a:r>
          </a:p>
          <a:p>
            <a:pPr marL="55563" indent="-55563">
              <a:spcAft>
                <a:spcPts val="0"/>
              </a:spcAft>
            </a:pPr>
            <a:r>
              <a:rPr lang="en-US" baseline="30000" dirty="0"/>
              <a:t>2</a:t>
            </a:r>
            <a:r>
              <a:rPr lang="en-US" dirty="0"/>
              <a:t>Inceptions: Limited Term Tax-Exempt Bond Fund of America: 10/06/93; The Tax-Exempt Bond Fund of America: 10/03/79; American High-Income Municipal Bond Fund: 9/26/94.</a:t>
            </a:r>
          </a:p>
          <a:p>
            <a:pPr marL="55563" indent="-55563">
              <a:spcAft>
                <a:spcPts val="0"/>
              </a:spcAft>
            </a:pPr>
            <a:r>
              <a:rPr lang="en-US" baseline="30000" dirty="0"/>
              <a:t>3</a:t>
            </a:r>
            <a:r>
              <a:rPr lang="en-US" dirty="0"/>
              <a:t>The model approach is hypothetical and for illustrative purposes only. Allocations, holdings, yields and other data shown do not reflect an actual portfolio. Advisors should tailor client recommendations to their individual circumstances. </a:t>
            </a:r>
          </a:p>
          <a:p>
            <a:pPr indent="-73152">
              <a:spcAft>
                <a:spcPts val="0"/>
              </a:spcAft>
              <a:tabLst>
                <a:tab pos="50800" algn="l"/>
              </a:tabLst>
            </a:pPr>
            <a:r>
              <a:rPr lang="en-US" baseline="30000" dirty="0"/>
              <a:t>4</a:t>
            </a:r>
            <a:r>
              <a:rPr lang="en-US" dirty="0"/>
              <a:t>Taxable-equivalent-rate assumptions are based on a federal marginal tax rate of 37%, the top 2019 rate. In addition, we have applied the 3.8% Medicare tax.</a:t>
            </a:r>
            <a:endParaRPr lang="en-US" altLang="en-US" b="1" dirty="0">
              <a:solidFill>
                <a:srgbClr val="666666"/>
              </a:solidFill>
            </a:endParaRPr>
          </a:p>
        </p:txBody>
      </p:sp>
      <p:pic>
        <p:nvPicPr>
          <p:cNvPr id="8" name="Click 2">
            <a:extLst>
              <a:ext uri="{FF2B5EF4-FFF2-40B4-BE49-F238E27FC236}">
                <a16:creationId xmlns:a16="http://schemas.microsoft.com/office/drawing/2014/main" id="{79D71290-F915-F143-A114-5426B3B4E8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385" y="2170082"/>
            <a:ext cx="8382000" cy="330200"/>
          </a:xfrm>
          <a:prstGeom prst="rect">
            <a:avLst/>
          </a:prstGeom>
        </p:spPr>
      </p:pic>
      <p:pic>
        <p:nvPicPr>
          <p:cNvPr id="10" name="Click 1">
            <a:extLst>
              <a:ext uri="{FF2B5EF4-FFF2-40B4-BE49-F238E27FC236}">
                <a16:creationId xmlns:a16="http://schemas.microsoft.com/office/drawing/2014/main" id="{29D6D43E-7BE0-F74B-BCC1-3BFE08340E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385" y="1112907"/>
            <a:ext cx="8382000" cy="1117600"/>
          </a:xfrm>
          <a:prstGeom prst="rect">
            <a:avLst/>
          </a:prstGeom>
        </p:spPr>
      </p:pic>
      <p:pic>
        <p:nvPicPr>
          <p:cNvPr id="13" name="Click 3">
            <a:extLst>
              <a:ext uri="{FF2B5EF4-FFF2-40B4-BE49-F238E27FC236}">
                <a16:creationId xmlns:a16="http://schemas.microsoft.com/office/drawing/2014/main" id="{5DBCDFEB-8A54-6045-AD0A-CB045B4A80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3385" y="2442981"/>
            <a:ext cx="8382000" cy="698500"/>
          </a:xfrm>
          <a:prstGeom prst="rect">
            <a:avLst/>
          </a:prstGeom>
        </p:spPr>
      </p:pic>
      <p:pic>
        <p:nvPicPr>
          <p:cNvPr id="15" name="Click 4">
            <a:extLst>
              <a:ext uri="{FF2B5EF4-FFF2-40B4-BE49-F238E27FC236}">
                <a16:creationId xmlns:a16="http://schemas.microsoft.com/office/drawing/2014/main" id="{F30FDBB1-750E-0B46-A184-F790E989AD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3385" y="3124611"/>
            <a:ext cx="8382000" cy="317500"/>
          </a:xfrm>
          <a:prstGeom prst="rect">
            <a:avLst/>
          </a:prstGeom>
        </p:spPr>
      </p:pic>
      <p:pic>
        <p:nvPicPr>
          <p:cNvPr id="17" name="Click 5">
            <a:extLst>
              <a:ext uri="{FF2B5EF4-FFF2-40B4-BE49-F238E27FC236}">
                <a16:creationId xmlns:a16="http://schemas.microsoft.com/office/drawing/2014/main" id="{2F592A34-D6EE-5F47-A322-C84E405524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3385" y="3394824"/>
            <a:ext cx="8382000" cy="685800"/>
          </a:xfrm>
          <a:prstGeom prst="rect">
            <a:avLst/>
          </a:prstGeom>
        </p:spPr>
      </p:pic>
      <p:pic>
        <p:nvPicPr>
          <p:cNvPr id="21" name="Click 6">
            <a:extLst>
              <a:ext uri="{FF2B5EF4-FFF2-40B4-BE49-F238E27FC236}">
                <a16:creationId xmlns:a16="http://schemas.microsoft.com/office/drawing/2014/main" id="{C530FA3D-5B6D-C145-90B0-49B3BB56624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3705" y="4068498"/>
            <a:ext cx="8356600" cy="1485900"/>
          </a:xfrm>
          <a:prstGeom prst="rect">
            <a:avLst/>
          </a:prstGeom>
        </p:spPr>
      </p:pic>
      <p:sp>
        <p:nvSpPr>
          <p:cNvPr id="12" name="Slide Number">
            <a:extLst>
              <a:ext uri="{FF2B5EF4-FFF2-40B4-BE49-F238E27FC236}">
                <a16:creationId xmlns:a16="http://schemas.microsoft.com/office/drawing/2014/main" id="{444E086B-7769-E445-B811-DE9E116F9957}"/>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37</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2743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9" name="Section divider"/>
          <p:cNvSpPr txBox="1">
            <a:spLocks noGrp="1"/>
          </p:cNvSpPr>
          <p:nvPr>
            <p:ph type="title"/>
          </p:nvPr>
        </p:nvSpPr>
        <p:spPr/>
        <p:txBody>
          <a:bodyPr/>
          <a:lstStyle/>
          <a:p>
            <a:r>
              <a:rPr lang="en-US" dirty="0">
                <a:latin typeface="Arial" panose="020B0604020202020204" pitchFamily="34" charset="0"/>
              </a:rPr>
              <a:t>Appendix</a:t>
            </a:r>
          </a:p>
        </p:txBody>
      </p:sp>
      <p:sp>
        <p:nvSpPr>
          <p:cNvPr id="880" name="Slide Number"/>
          <p:cNvSpPr txBox="1">
            <a:spLocks noGrp="1"/>
          </p:cNvSpPr>
          <p:nvPr>
            <p:ph type="sldNum" sz="quarter" idx="2"/>
          </p:nvPr>
        </p:nvSpPr>
        <p:spPr/>
        <p:txBody>
          <a:bodyPr/>
          <a:lstStyle/>
          <a:p>
            <a:fld id="{86CB4B4D-7CA3-9044-876B-883B54F8677D}" type="slidenum">
              <a:rPr lang="en-US" sz="1000" smtClean="0"/>
              <a:pPr/>
              <a:t>38</a:t>
            </a:fld>
            <a:endParaRPr lang="en-US" sz="1000" dirty="0"/>
          </a:p>
        </p:txBody>
      </p:sp>
    </p:spTree>
    <p:extLst>
      <p:ext uri="{BB962C8B-B14F-4D97-AF65-F5344CB8AC3E}">
        <p14:creationId xmlns:p14="http://schemas.microsoft.com/office/powerpoint/2010/main" val="2140444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latin typeface="Arial" panose="020B0604020202020204" pitchFamily="34" charset="0"/>
              </a:rPr>
              <a:t>American Funds investment results</a:t>
            </a:r>
          </a:p>
        </p:txBody>
      </p:sp>
      <p:sp>
        <p:nvSpPr>
          <p:cNvPr id="13" name="Footer Placeholder 12"/>
          <p:cNvSpPr>
            <a:spLocks noGrp="1"/>
          </p:cNvSpPr>
          <p:nvPr>
            <p:ph type="ftr" sz="quarter" idx="10"/>
          </p:nvPr>
        </p:nvSpPr>
        <p:spPr>
          <a:xfrm>
            <a:off x="428624" y="4262640"/>
            <a:ext cx="8323490" cy="1986306"/>
          </a:xfrm>
        </p:spPr>
        <p:txBody>
          <a:bodyPr/>
          <a:lstStyle/>
          <a:p>
            <a:pPr marL="55563" indent="-55563"/>
            <a:r>
              <a:rPr lang="en-US" baseline="30000" dirty="0">
                <a:latin typeface="Arial" panose="020B0604020202020204" pitchFamily="34" charset="0"/>
              </a:rPr>
              <a:t>1</a:t>
            </a:r>
            <a:r>
              <a:rPr lang="en-US" dirty="0">
                <a:latin typeface="Arial" panose="020B0604020202020204" pitchFamily="34" charset="0"/>
              </a:rPr>
              <a:t>Fund inception date was March 18, 2016. Investment results reflect reimbursements, without which the results would have been lower. The investment adviser is currently reimbursing a portion of other expenses for American Funds Strategic Bond Fund. This reimbursement will be in effect through at least March 1, 2020. The adviser may elect at its discretion to extend, modify or terminate the reimbursement at that time. Please see the fund’s most recent prospectus for details. </a:t>
            </a:r>
          </a:p>
          <a:p>
            <a:pPr marL="55563" indent="-55563"/>
            <a:r>
              <a:rPr lang="en-US" baseline="30000" dirty="0">
                <a:latin typeface="Arial" panose="020B0604020202020204" pitchFamily="34" charset="0"/>
              </a:rPr>
              <a:t>2</a:t>
            </a:r>
            <a:r>
              <a:rPr lang="en-US" dirty="0">
                <a:latin typeface="Arial" panose="020B0604020202020204" pitchFamily="34" charset="0"/>
              </a:rPr>
              <a:t>Fund inception date was April 22, 2016. Investment results reflect reimbursements, without which the results would have been lower. The investment adviser is currently reimbursing a portion of other expenses for American Funds Emerging Markets Bond Fund. This reimbursement will be in effect through at least March 1, 2020. The adviser may elect at its discretion to extend, modify or terminate the reimbursement at that time. Please see the fund’s most recent prospectus for details. </a:t>
            </a:r>
          </a:p>
          <a:p>
            <a:r>
              <a:rPr lang="en-US" dirty="0">
                <a:latin typeface="Arial" panose="020B0604020202020204" pitchFamily="34" charset="0"/>
              </a:rPr>
              <a:t>The SEC yield reflects the rate at which the fund is earning income on its current portfolio of securities, while the distribution rate reflects the fund’s past dividends paid to shareholders. Accordingly, the fund’s SEC yield and distribution rate may differ. Annualized 30-day yield is calculated in accordance with the SEC formula. We offer a range of share classes designed to meet the needs of retirement plan sponsors and participants. The different share classes incorporate varying levels of advisor compensation and service provider payments. Class F-2 shares were first offered on August 1, 2008. Class F-2 share results prior to the date of first sale are hypothetical based on Class A share results without a sales charge, adjusted for typical estimated expenses. Please see americanfunds.com for more information on specific expense adjustments and the actual dates of first sale.</a:t>
            </a:r>
            <a:br>
              <a:rPr lang="en-US" dirty="0">
                <a:latin typeface="Arial" panose="020B0604020202020204" pitchFamily="34" charset="0"/>
              </a:rPr>
            </a:br>
            <a:r>
              <a:rPr lang="en-US" dirty="0">
                <a:latin typeface="Arial" panose="020B0604020202020204" pitchFamily="34" charset="0"/>
              </a:rPr>
              <a:t>Investment results assume all distributions are reinvested and reflect applicable fees and expenses. Expense ratios are as of each fund’s prospectus available at the time of publication. When applicable, investment results reflect fee waivers and/or expense reimbursements, without which results would have been lower. Please see americanfunds.com for more information. </a:t>
            </a:r>
          </a:p>
          <a:p>
            <a:r>
              <a:rPr lang="en-US" dirty="0">
                <a:latin typeface="Arial" panose="020B0604020202020204" pitchFamily="34" charset="0"/>
              </a:rPr>
              <a:t>Sources: Bloomberg Index Services, Ltd., Morningstar, Standard and Poor’s. </a:t>
            </a:r>
          </a:p>
        </p:txBody>
      </p:sp>
      <p:sp>
        <p:nvSpPr>
          <p:cNvPr id="8" name="Text Box 11"/>
          <p:cNvSpPr txBox="1">
            <a:spLocks noChangeArrowheads="1"/>
          </p:cNvSpPr>
          <p:nvPr/>
        </p:nvSpPr>
        <p:spPr bwMode="auto">
          <a:xfrm>
            <a:off x="428623" y="1114081"/>
            <a:ext cx="8323491"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9pPr>
          </a:lstStyle>
          <a:p>
            <a:pPr algn="l" eaLnBrk="1" hangingPunct="1">
              <a:spcBef>
                <a:spcPct val="0"/>
              </a:spcBef>
              <a:spcAft>
                <a:spcPct val="45000"/>
              </a:spcAft>
              <a:buFontTx/>
              <a:buNone/>
            </a:pPr>
            <a:r>
              <a:rPr lang="en-US" altLang="en-US" sz="1100" dirty="0">
                <a:solidFill>
                  <a:srgbClr val="666666"/>
                </a:solidFill>
                <a:latin typeface="Arial" panose="020B0604020202020204" pitchFamily="34" charset="0"/>
              </a:rPr>
              <a:t>Figures shown are past results for Class F-2 shares and are not predictive of results in future periods. Current and future results may be lower or higher than those shown. Share prices and returns will vary, so investors may lose money. Investing for short periods makes losses more likely. For current information and month-end results, visit americanfunds.com.</a:t>
            </a:r>
          </a:p>
        </p:txBody>
      </p:sp>
      <p:pic>
        <p:nvPicPr>
          <p:cNvPr id="3" name="Picture 2">
            <a:extLst>
              <a:ext uri="{FF2B5EF4-FFF2-40B4-BE49-F238E27FC236}">
                <a16:creationId xmlns:a16="http://schemas.microsoft.com/office/drawing/2014/main" id="{7A2024D3-B68E-EC49-A4F9-C3DB222422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195" y="1557976"/>
            <a:ext cx="8331200" cy="2768600"/>
          </a:xfrm>
          <a:prstGeom prst="rect">
            <a:avLst/>
          </a:prstGeom>
        </p:spPr>
      </p:pic>
      <p:sp>
        <p:nvSpPr>
          <p:cNvPr id="6" name="Slide Number">
            <a:extLst>
              <a:ext uri="{FF2B5EF4-FFF2-40B4-BE49-F238E27FC236}">
                <a16:creationId xmlns:a16="http://schemas.microsoft.com/office/drawing/2014/main" id="{70849B6A-F999-D64E-AA6C-CF19D79E4C64}"/>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39</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5368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latin typeface="Arial" panose="020B0604020202020204" pitchFamily="34" charset="0"/>
              </a:rPr>
              <a:t>Pursuing durable outcomes for investors</a:t>
            </a:r>
          </a:p>
        </p:txBody>
      </p:sp>
      <p:sp>
        <p:nvSpPr>
          <p:cNvPr id="13" name="Footer Placeholder 12"/>
          <p:cNvSpPr>
            <a:spLocks noGrp="1"/>
          </p:cNvSpPr>
          <p:nvPr>
            <p:ph type="ftr" sz="quarter" idx="10"/>
          </p:nvPr>
        </p:nvSpPr>
        <p:spPr/>
        <p:txBody>
          <a:bodyPr/>
          <a:lstStyle/>
          <a:p>
            <a:pPr marL="61913" indent="-61913"/>
            <a:r>
              <a:rPr lang="en-US" baseline="30000" dirty="0"/>
              <a:t>1</a:t>
            </a:r>
            <a:r>
              <a:rPr lang="en-US" dirty="0"/>
              <a:t> As of March 31, 2019.</a:t>
            </a:r>
          </a:p>
          <a:p>
            <a:pPr marL="61913" indent="-61913"/>
            <a:r>
              <a:rPr lang="en-US" baseline="30000" dirty="0"/>
              <a:t>2</a:t>
            </a:r>
            <a:r>
              <a:rPr lang="en-US" dirty="0"/>
              <a:t> Sources: Lipper and Morningstar. Based on the F-2 share class data as of 12/31/18. 13 out of 17 American Funds fixed income funds had expense ratios below the average for their respective Lipper categories, based on institutional load funds, excluding funds of funds, for the most recent fiscal year-ends available.</a:t>
            </a:r>
          </a:p>
          <a:p>
            <a:pPr marL="61913" indent="-61913"/>
            <a:r>
              <a:rPr lang="en-US" baseline="30000" dirty="0"/>
              <a:t>3 </a:t>
            </a:r>
            <a:r>
              <a:rPr lang="en-US" dirty="0"/>
              <a:t>Data as of 12/31/18. Based on one-, three-, five- and seven-year return data of Class F-2 shares for taxable and tax-exempt bond funds. Peer group is defined as the Morningstar category for each fund. The majority of funds’ total return and Morningstar risk-adjusted return outpaced their peer group medians. </a:t>
            </a:r>
          </a:p>
          <a:p>
            <a:pPr marL="61913" indent="-61913"/>
            <a:r>
              <a:rPr lang="en-US" baseline="30000" dirty="0"/>
              <a:t>4 </a:t>
            </a:r>
            <a:r>
              <a:rPr lang="en-US" dirty="0"/>
              <a:t>Data as of 3/31/19. Standard &amp; Poor’s 500 Composite Index was used as an equity market proxy. Correlation based on monthly total returns in USD.</a:t>
            </a:r>
          </a:p>
          <a:p>
            <a:pPr marL="61913" indent="-61913"/>
            <a:r>
              <a:rPr lang="en-US" baseline="30000" dirty="0"/>
              <a:t>5 </a:t>
            </a:r>
            <a:r>
              <a:rPr lang="en-US" dirty="0"/>
              <a:t>Data from Morningstar. Periods of equity volatility were defined as the most recent market corrections when price declines of 10% or more (without dividends reinvested) occurred in the unmanaged S&amp;P 500 with 50% recovery between declines. The returns of the fund and index are based on total returns.</a:t>
            </a:r>
          </a:p>
        </p:txBody>
      </p:sp>
      <p:sp>
        <p:nvSpPr>
          <p:cNvPr id="5" name="Text Placeholder 4"/>
          <p:cNvSpPr>
            <a:spLocks noGrp="1"/>
          </p:cNvSpPr>
          <p:nvPr>
            <p:ph type="body" sz="quarter" idx="15"/>
          </p:nvPr>
        </p:nvSpPr>
        <p:spPr/>
        <p:txBody>
          <a:bodyPr/>
          <a:lstStyle/>
          <a:p>
            <a:r>
              <a:rPr lang="en-US" dirty="0">
                <a:latin typeface="Arial" panose="020B0604020202020204" pitchFamily="34" charset="0"/>
                <a:cs typeface="Arial" panose="020B0604020202020204" pitchFamily="34" charset="0"/>
              </a:rPr>
              <a:t>Our focus on long-term client outcomes and downside protection has led to strong relative results</a:t>
            </a:r>
          </a:p>
          <a:p>
            <a:endParaRPr lang="en-US"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EB7A4EFC-5E24-0745-9ADD-F906BA7E24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625" y="1805575"/>
            <a:ext cx="8331200" cy="3175000"/>
          </a:xfrm>
          <a:prstGeom prst="rect">
            <a:avLst/>
          </a:prstGeom>
        </p:spPr>
      </p:pic>
      <p:sp>
        <p:nvSpPr>
          <p:cNvPr id="6" name="Slide Number">
            <a:extLst>
              <a:ext uri="{FF2B5EF4-FFF2-40B4-BE49-F238E27FC236}">
                <a16:creationId xmlns:a16="http://schemas.microsoft.com/office/drawing/2014/main" id="{6FB61A0E-E591-E146-99DF-A4E6144B50FA}"/>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4</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8022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latin typeface="Arial" panose="020B0604020202020204" pitchFamily="34" charset="0"/>
              </a:rPr>
              <a:t>American Funds investment results</a:t>
            </a:r>
          </a:p>
        </p:txBody>
      </p:sp>
      <p:sp>
        <p:nvSpPr>
          <p:cNvPr id="13" name="Footer Placeholder 12"/>
          <p:cNvSpPr>
            <a:spLocks noGrp="1"/>
          </p:cNvSpPr>
          <p:nvPr>
            <p:ph type="ftr" sz="quarter" idx="10"/>
          </p:nvPr>
        </p:nvSpPr>
        <p:spPr>
          <a:xfrm>
            <a:off x="428624" y="5023104"/>
            <a:ext cx="8284464" cy="1225842"/>
          </a:xfrm>
        </p:spPr>
        <p:txBody>
          <a:bodyPr/>
          <a:lstStyle/>
          <a:p>
            <a:r>
              <a:rPr lang="en-US" dirty="0">
                <a:latin typeface="Arial" panose="020B0604020202020204" pitchFamily="34" charset="0"/>
              </a:rPr>
              <a:t>Investment results assume all distributions are reinvested and reflect applicable fees and expenses. Expense ratios are as of each fund’s prospectus available at the time of publication. When applicable, investment results reflect fee waivers and/or expense reimbursements, without which results would have been lower. Please see americanfunds.com for more information.</a:t>
            </a:r>
          </a:p>
          <a:p>
            <a:r>
              <a:rPr lang="en-US" dirty="0">
                <a:latin typeface="Arial" panose="020B0604020202020204" pitchFamily="34" charset="0"/>
              </a:rPr>
              <a:t>The pretax yield that a taxable bond would need to be equal to that of a tax-free municipal bond. Tax-equivalent yield = tax-free municipal bond yield / 1 – tax rate. (Based on a federal marginal tax rate of 37%, the top 2019 rate. In addition, we have applied the 3.8% Medicare tax.)</a:t>
            </a:r>
          </a:p>
          <a:p>
            <a:r>
              <a:rPr lang="en-US" dirty="0">
                <a:latin typeface="Arial" panose="020B0604020202020204" pitchFamily="34" charset="0"/>
              </a:rPr>
              <a:t>The SEC yield reflects the rate at which the fund is earning income on its current portfolio of securities, while the distribution rate reflects the fund’s past dividends paid to shareholders. Accordingly, the fund’s SEC yield and distribution rate may differ. Annualized 30-day yield is calculated in accordance with the SEC formula. We offer a range of share classes designed to meet the needs of retirement plan sponsors and participants. The different share classes incorporate varying levels of advisor compensation and service provider payments.</a:t>
            </a:r>
          </a:p>
        </p:txBody>
      </p:sp>
      <p:sp>
        <p:nvSpPr>
          <p:cNvPr id="8" name="Text Box 11"/>
          <p:cNvSpPr txBox="1">
            <a:spLocks noChangeArrowheads="1"/>
          </p:cNvSpPr>
          <p:nvPr/>
        </p:nvSpPr>
        <p:spPr bwMode="auto">
          <a:xfrm>
            <a:off x="428626" y="1308328"/>
            <a:ext cx="8286750"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a:buChar char="•"/>
              <a:defRPr sz="2000" b="1">
                <a:solidFill>
                  <a:srgbClr val="000000"/>
                </a:solidFill>
                <a:latin typeface="AvenirNext LT Com Regular" panose="020B0503020202020204" pitchFamily="34" charset="0"/>
                <a:cs typeface="Arial" panose="020B0604020202020204" pitchFamily="34" charset="0"/>
              </a:defRPr>
            </a:lvl9pPr>
          </a:lstStyle>
          <a:p>
            <a:pPr algn="l" eaLnBrk="1" hangingPunct="1">
              <a:spcBef>
                <a:spcPct val="0"/>
              </a:spcBef>
              <a:spcAft>
                <a:spcPct val="45000"/>
              </a:spcAft>
              <a:buFontTx/>
              <a:buNone/>
            </a:pPr>
            <a:r>
              <a:rPr lang="en-US" altLang="en-US" sz="1100" dirty="0">
                <a:solidFill>
                  <a:srgbClr val="666666"/>
                </a:solidFill>
                <a:latin typeface="Arial" panose="020B0604020202020204" pitchFamily="34" charset="0"/>
              </a:rPr>
              <a:t>Figures shown are past results for Class F-2 shares and are not predictive of results in future periods. Current and future results may be lower or higher than those shown. Share prices and returns will vary, so investors may lose money. Investing for short periods makes losses more likely. For current information and month-end results, visit americanfunds.com.</a:t>
            </a:r>
          </a:p>
        </p:txBody>
      </p:sp>
      <p:pic>
        <p:nvPicPr>
          <p:cNvPr id="3" name="Picture 2">
            <a:extLst>
              <a:ext uri="{FF2B5EF4-FFF2-40B4-BE49-F238E27FC236}">
                <a16:creationId xmlns:a16="http://schemas.microsoft.com/office/drawing/2014/main" id="{CC754DC8-0184-6C45-9B96-21CA55E09D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256" y="1924946"/>
            <a:ext cx="8343900" cy="2628900"/>
          </a:xfrm>
          <a:prstGeom prst="rect">
            <a:avLst/>
          </a:prstGeom>
        </p:spPr>
      </p:pic>
      <p:sp>
        <p:nvSpPr>
          <p:cNvPr id="6" name="Slide Number">
            <a:extLst>
              <a:ext uri="{FF2B5EF4-FFF2-40B4-BE49-F238E27FC236}">
                <a16:creationId xmlns:a16="http://schemas.microsoft.com/office/drawing/2014/main" id="{8E0DC5AC-DE5B-CC47-B46F-4EDBABAFAD7F}"/>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40</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0998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9" name="Section divider"/>
          <p:cNvSpPr txBox="1">
            <a:spLocks noGrp="1"/>
          </p:cNvSpPr>
          <p:nvPr>
            <p:ph type="title"/>
          </p:nvPr>
        </p:nvSpPr>
        <p:spPr/>
        <p:txBody>
          <a:bodyPr/>
          <a:lstStyle/>
          <a:p>
            <a:r>
              <a:rPr lang="en-US" dirty="0">
                <a:latin typeface="Arial" panose="020B0604020202020204" pitchFamily="34" charset="0"/>
              </a:rPr>
              <a:t>Thank you.</a:t>
            </a:r>
          </a:p>
        </p:txBody>
      </p:sp>
      <p:sp>
        <p:nvSpPr>
          <p:cNvPr id="4" name="Slide Number">
            <a:extLst>
              <a:ext uri="{FF2B5EF4-FFF2-40B4-BE49-F238E27FC236}">
                <a16:creationId xmlns:a16="http://schemas.microsoft.com/office/drawing/2014/main" id="{C69C36CB-FA7D-C64F-81FD-DE8C2FB44065}"/>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solidFill>
                  <a:schemeClr val="bg1"/>
                </a:solidFill>
                <a:latin typeface="Arial" panose="020B0604020202020204" pitchFamily="34" charset="0"/>
                <a:cs typeface="Arial" panose="020B0604020202020204" pitchFamily="34" charset="0"/>
              </a:rPr>
              <a:pPr algn="l"/>
              <a:t>41</a:t>
            </a:fld>
            <a:endParaRPr lang="en-US" sz="1000" dirty="0">
              <a:solidFill>
                <a:schemeClr val="bg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CFB5AD1F-A3EC-0E4C-9450-3908C45FB9FA}"/>
              </a:ext>
            </a:extLst>
          </p:cNvPr>
          <p:cNvSpPr txBox="1"/>
          <p:nvPr/>
        </p:nvSpPr>
        <p:spPr>
          <a:xfrm>
            <a:off x="8645236" y="6423471"/>
            <a:ext cx="0" cy="0"/>
          </a:xfrm>
          <a:prstGeom prst="rect">
            <a:avLst/>
          </a:prstGeom>
          <a:ln w="12700">
            <a:miter lim="400000"/>
          </a:ln>
        </p:spPr>
        <p:txBody>
          <a:bodyPr wrap="none" lIns="0" tIns="0" rIns="0" bIns="0" rtlCol="0">
            <a:noAutofit/>
          </a:bodyPr>
          <a:lstStyle/>
          <a:p>
            <a:endParaRPr lang="en-US" sz="1400" b="1" dirty="0" err="1">
              <a:solidFill>
                <a:schemeClr val="tx1"/>
              </a:solidFill>
              <a:latin typeface="+mn-lt"/>
            </a:endParaRPr>
          </a:p>
        </p:txBody>
      </p:sp>
    </p:spTree>
    <p:extLst>
      <p:ext uri="{BB962C8B-B14F-4D97-AF65-F5344CB8AC3E}">
        <p14:creationId xmlns:p14="http://schemas.microsoft.com/office/powerpoint/2010/main" val="3484927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Important information</a:t>
            </a:r>
          </a:p>
        </p:txBody>
      </p:sp>
      <p:sp>
        <p:nvSpPr>
          <p:cNvPr id="9" name="Text Box 5"/>
          <p:cNvSpPr txBox="1">
            <a:spLocks noChangeArrowheads="1"/>
          </p:cNvSpPr>
          <p:nvPr/>
        </p:nvSpPr>
        <p:spPr bwMode="auto">
          <a:xfrm>
            <a:off x="428624" y="2151960"/>
            <a:ext cx="8286155"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91440" anchor="ctr">
            <a:sp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9pPr>
          </a:lstStyle>
          <a:p>
            <a:pPr algn="l" eaLnBrk="1" hangingPunct="1">
              <a:spcBef>
                <a:spcPct val="0"/>
              </a:spcBef>
              <a:spcAft>
                <a:spcPct val="45000"/>
              </a:spcAft>
              <a:buFontTx/>
              <a:buNone/>
            </a:pPr>
            <a:r>
              <a:rPr lang="en-US" altLang="en-US" dirty="0">
                <a:latin typeface="Arial" panose="020B0604020202020204" pitchFamily="34" charset="0"/>
              </a:rPr>
              <a:t>Investors should carefully consider investment objectives, risks, charges and expenses. This and other important information is contained in the fund prospectuses and summary prospectuses, which can be obtained from a financial professional and should be read carefully before investing. This material must be preceded or accompanied by a summary prospectus or prospectus for the funds being offered.</a:t>
            </a:r>
          </a:p>
        </p:txBody>
      </p:sp>
      <p:sp>
        <p:nvSpPr>
          <p:cNvPr id="4" name="Slide Number">
            <a:extLst>
              <a:ext uri="{FF2B5EF4-FFF2-40B4-BE49-F238E27FC236}">
                <a16:creationId xmlns:a16="http://schemas.microsoft.com/office/drawing/2014/main" id="{A9C01512-642D-D945-8A82-295136B3B512}"/>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42</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2382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Important information</a:t>
            </a:r>
          </a:p>
        </p:txBody>
      </p:sp>
      <p:sp>
        <p:nvSpPr>
          <p:cNvPr id="6" name="Text Box 4"/>
          <p:cNvSpPr txBox="1">
            <a:spLocks noChangeArrowheads="1"/>
          </p:cNvSpPr>
          <p:nvPr/>
        </p:nvSpPr>
        <p:spPr bwMode="auto">
          <a:xfrm>
            <a:off x="428625" y="1347421"/>
            <a:ext cx="8286750" cy="2563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9pPr>
          </a:lstStyle>
          <a:p>
            <a:pPr algn="l" eaLnBrk="1" hangingPunct="1">
              <a:spcBef>
                <a:spcPct val="0"/>
              </a:spcBef>
              <a:spcAft>
                <a:spcPct val="45000"/>
              </a:spcAft>
              <a:buFontTx/>
              <a:buNone/>
            </a:pPr>
            <a:r>
              <a:rPr lang="en-US" altLang="en-US" sz="1400" b="0" dirty="0">
                <a:latin typeface="Arial" panose="020B0604020202020204" pitchFamily="34" charset="0"/>
              </a:rPr>
              <a:t>If used after June 30, 2019, this material must be accompanied by the current American Funds quarterly statistical update.</a:t>
            </a:r>
          </a:p>
          <a:p>
            <a:pPr algn="l" eaLnBrk="1" hangingPunct="1">
              <a:spcBef>
                <a:spcPct val="0"/>
              </a:spcBef>
              <a:spcAft>
                <a:spcPct val="45000"/>
              </a:spcAft>
              <a:buFontTx/>
              <a:buNone/>
            </a:pPr>
            <a:r>
              <a:rPr lang="en-US" altLang="en-US" sz="1400" b="0" dirty="0">
                <a:latin typeface="Arial" panose="020B0604020202020204" pitchFamily="34" charset="0"/>
              </a:rPr>
              <a:t>Statements attributed to an individual represent the opinions of that individual as of the date published and do not necessarily reflect the opinions of Capital Group or its affiliates. This information is intended to highlight issues and not to be comprehensive or to provide advice.</a:t>
            </a:r>
          </a:p>
          <a:p>
            <a:pPr algn="l">
              <a:spcBef>
                <a:spcPct val="0"/>
              </a:spcBef>
              <a:spcAft>
                <a:spcPct val="45000"/>
              </a:spcAft>
              <a:buNone/>
            </a:pPr>
            <a:r>
              <a:rPr lang="en-US" altLang="en-US" sz="1400" b="0" dirty="0">
                <a:latin typeface="Arial" panose="020B0604020202020204" pitchFamily="34" charset="0"/>
              </a:rPr>
              <a:t>Bond ratings, which typically range from AAA/</a:t>
            </a:r>
            <a:r>
              <a:rPr lang="en-US" altLang="en-US" sz="1400" b="0" dirty="0" err="1">
                <a:latin typeface="Arial" panose="020B0604020202020204" pitchFamily="34" charset="0"/>
              </a:rPr>
              <a:t>Aaa</a:t>
            </a:r>
            <a:r>
              <a:rPr lang="en-US" altLang="en-US" sz="1400" b="0" dirty="0">
                <a:latin typeface="Arial" panose="020B0604020202020204" pitchFamily="34" charset="0"/>
              </a:rPr>
              <a:t> (highest) to D (lowest), are assigned by credit rating agencies such as Standard &amp; Poor's, Moody's and/or Fitch, as an indication of an issuer's creditworthiness. If agency ratings differ, the security will be considered to have received the lowest of those ratings, consistent with the fund's investment policies. Securities in the Unrated category have not been rated by a rating agency; however, the investment adviser performs its own credit analysis and assigns comparable ratings that are used for compliance with fund investment policies.</a:t>
            </a:r>
          </a:p>
        </p:txBody>
      </p:sp>
      <p:sp>
        <p:nvSpPr>
          <p:cNvPr id="4" name="Slide Number">
            <a:extLst>
              <a:ext uri="{FF2B5EF4-FFF2-40B4-BE49-F238E27FC236}">
                <a16:creationId xmlns:a16="http://schemas.microsoft.com/office/drawing/2014/main" id="{349EE0E0-DEC7-8844-8629-1B6D0D230E9C}"/>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43</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7099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Important information</a:t>
            </a:r>
          </a:p>
        </p:txBody>
      </p:sp>
      <p:sp>
        <p:nvSpPr>
          <p:cNvPr id="4" name="Text Box 4"/>
          <p:cNvSpPr txBox="1">
            <a:spLocks noChangeArrowheads="1"/>
          </p:cNvSpPr>
          <p:nvPr/>
        </p:nvSpPr>
        <p:spPr bwMode="auto">
          <a:xfrm>
            <a:off x="428625" y="1349449"/>
            <a:ext cx="8286750" cy="299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9pPr>
          </a:lstStyle>
          <a:p>
            <a:pPr algn="l" eaLnBrk="1" hangingPunct="1">
              <a:spcBef>
                <a:spcPct val="0"/>
              </a:spcBef>
              <a:spcAft>
                <a:spcPct val="45000"/>
              </a:spcAft>
              <a:buFontTx/>
              <a:buNone/>
            </a:pPr>
            <a:r>
              <a:rPr lang="en-US" altLang="en-US" sz="1400" b="0" dirty="0">
                <a:latin typeface="Arial" panose="020B0604020202020204" pitchFamily="34" charset="0"/>
              </a:rPr>
              <a:t>Investment allocations may not achieve fund objectives. There are expenses associated with the underlying funds in addition to fund-of-funds expenses. The funds' risks are directly related to the risks of the underlying funds as described below.</a:t>
            </a:r>
          </a:p>
          <a:p>
            <a:pPr algn="l" eaLnBrk="1" hangingPunct="1">
              <a:spcBef>
                <a:spcPct val="0"/>
              </a:spcBef>
              <a:spcAft>
                <a:spcPct val="45000"/>
              </a:spcAft>
              <a:buFontTx/>
              <a:buNone/>
            </a:pPr>
            <a:r>
              <a:rPr lang="en-US" altLang="en-US" sz="1400" b="0" dirty="0">
                <a:latin typeface="Arial" panose="020B0604020202020204" pitchFamily="34" charset="0"/>
              </a:rPr>
              <a:t>Investing outside the United States involves risks, such as currency fluctuations, periods of illiquidity and price volatility, as more fully described in the prospectus. These risks may be heightened in connection with investments in developing countries. The return of principal for bond funds and for funds with significant underlying bond holdings is not guaranteed. Fund shares are subject to the same interest rate, inflation and credit risks associated with the underlying bond holdings. Investments in mortgage-related securities involve additional risks, such as prepayment risk, as more fully described in the prospectus. Higher yielding, higher risk bonds can fluctuate in price more than investment-grade bonds, so investors should maintain a long-term perspective. </a:t>
            </a:r>
          </a:p>
          <a:p>
            <a:pPr algn="l" eaLnBrk="1" hangingPunct="1">
              <a:spcBef>
                <a:spcPct val="0"/>
              </a:spcBef>
              <a:spcAft>
                <a:spcPct val="45000"/>
              </a:spcAft>
              <a:buFontTx/>
              <a:buNone/>
            </a:pPr>
            <a:r>
              <a:rPr lang="en-US" altLang="en-US" sz="1400" b="0" dirty="0">
                <a:latin typeface="Arial" panose="020B0604020202020204" pitchFamily="34" charset="0"/>
              </a:rPr>
              <a:t>The use of derivatives involves a variety of risks, which may be different from, or greater than, the risks associated with investing in traditional cash securities, such as stocks and bonds.</a:t>
            </a:r>
          </a:p>
        </p:txBody>
      </p:sp>
      <p:sp>
        <p:nvSpPr>
          <p:cNvPr id="5" name="Slide Number">
            <a:extLst>
              <a:ext uri="{FF2B5EF4-FFF2-40B4-BE49-F238E27FC236}">
                <a16:creationId xmlns:a16="http://schemas.microsoft.com/office/drawing/2014/main" id="{DD9BFC88-057D-6548-B6B1-068446327918}"/>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44</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9093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Important information</a:t>
            </a:r>
          </a:p>
        </p:txBody>
      </p:sp>
      <p:sp>
        <p:nvSpPr>
          <p:cNvPr id="4" name="Text Box 4"/>
          <p:cNvSpPr txBox="1">
            <a:spLocks noChangeArrowheads="1"/>
          </p:cNvSpPr>
          <p:nvPr/>
        </p:nvSpPr>
        <p:spPr bwMode="auto">
          <a:xfrm>
            <a:off x="428625" y="1349449"/>
            <a:ext cx="8286750" cy="2682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9pPr>
          </a:lstStyle>
          <a:p>
            <a:pPr algn="l" hangingPunct="1">
              <a:spcBef>
                <a:spcPct val="0"/>
              </a:spcBef>
              <a:spcAft>
                <a:spcPct val="45000"/>
              </a:spcAft>
              <a:buNone/>
            </a:pPr>
            <a:r>
              <a:rPr lang="en-US" altLang="en-US" sz="1400" dirty="0">
                <a:latin typeface="Arial" panose="020B0604020202020204" pitchFamily="34" charset="0"/>
              </a:rPr>
              <a:t>Related performance disclosure</a:t>
            </a:r>
          </a:p>
          <a:p>
            <a:pPr algn="l" hangingPunct="1">
              <a:spcBef>
                <a:spcPct val="0"/>
              </a:spcBef>
              <a:spcAft>
                <a:spcPct val="45000"/>
              </a:spcAft>
              <a:buNone/>
            </a:pPr>
            <a:r>
              <a:rPr lang="en-US" altLang="en-US" sz="1400" b="0" dirty="0">
                <a:latin typeface="Arial" panose="020B0604020202020204" pitchFamily="34" charset="0"/>
              </a:rPr>
              <a:t>Emerging market debt correlation on slides 34 and 35 is calculated using composite investment results based on the historical results of American Funds Emerging Markets Bond Fund ("the fund") and all other accounts (the “other accounts”) managed by Capital Research and Management Company, the investment adviser to the fund, and its affiliates with investment objectives, policies, strategies and risks substantially similar to those of the fund. The current composition of the management team of the other accounts is substantially the same as the composition of the fund’s management team, but the composition of the management team of the other accounts has changed over time. The composite correlation is provided to illustrate the past performance of the investment adviser and its affiliates in managing the composite as measured against an appropriate index. The composite correlation does not represent the historical results of the fund and should not be interpreted as indicative of the future results of the fund or the investment adviser or be considered a substitute for the fund’s investment results. </a:t>
            </a:r>
          </a:p>
        </p:txBody>
      </p:sp>
      <p:sp>
        <p:nvSpPr>
          <p:cNvPr id="5" name="Slide Number">
            <a:extLst>
              <a:ext uri="{FF2B5EF4-FFF2-40B4-BE49-F238E27FC236}">
                <a16:creationId xmlns:a16="http://schemas.microsoft.com/office/drawing/2014/main" id="{3AA17FCE-97F9-E646-AA67-055D6071CF66}"/>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45</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9793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Important information</a:t>
            </a:r>
          </a:p>
        </p:txBody>
      </p:sp>
      <p:sp>
        <p:nvSpPr>
          <p:cNvPr id="4" name="Text Box 4"/>
          <p:cNvSpPr txBox="1">
            <a:spLocks noChangeArrowheads="1"/>
          </p:cNvSpPr>
          <p:nvPr/>
        </p:nvSpPr>
        <p:spPr bwMode="auto">
          <a:xfrm>
            <a:off x="428625" y="1349449"/>
            <a:ext cx="8286750" cy="3328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9pPr>
          </a:lstStyle>
          <a:p>
            <a:pPr algn="l" hangingPunct="1">
              <a:spcBef>
                <a:spcPct val="0"/>
              </a:spcBef>
              <a:spcAft>
                <a:spcPct val="45000"/>
              </a:spcAft>
              <a:buNone/>
            </a:pPr>
            <a:r>
              <a:rPr lang="en-US" altLang="en-US" sz="1400" dirty="0">
                <a:latin typeface="Arial" panose="020B0604020202020204" pitchFamily="34" charset="0"/>
              </a:rPr>
              <a:t>Related performance disclosure</a:t>
            </a:r>
          </a:p>
          <a:p>
            <a:pPr algn="l" hangingPunct="1">
              <a:spcBef>
                <a:spcPct val="0"/>
              </a:spcBef>
              <a:spcAft>
                <a:spcPct val="45000"/>
              </a:spcAft>
              <a:buNone/>
            </a:pPr>
            <a:r>
              <a:rPr lang="en-US" altLang="en-US" sz="1400" b="0" dirty="0">
                <a:latin typeface="Arial" panose="020B0604020202020204" pitchFamily="34" charset="0"/>
              </a:rPr>
              <a:t>Emerging markets debt correlation to the S&amp;P 500 on slides 34 and 35 is shown net of the highest management fees (0.60%), in each case in effect as of the date of the fund’s prospectus for any account in the composite that is offered to U.S. investors. All returns used in the calculation of composite results are asset-weighted and reflect the reinvestment (net of foreign withholding taxes) of dividends, interest and other earnings. Withholding tax rates apply primarily to U.S. investors. All returns used in the calculation of composite results reflect the deduction of brokerage commissions and execution costs paid by the accounts, and are before federal and state income taxes. The other accounts that are included in the composite are not subject to certain investment limitations, diversification requirements and other restrictions imposed by the Investment Company Act of 1940 and the Internal Revenue Code of 1986, which, if applicable, might have adversely affected the results of the other accounts. Unlike the fund’s 80% investment minimum in bonds and other debt securities, which was adopted by the fund to comply with rule 35d-1 under the Investment Company Act of 1940, the other accounts have policies to invest at least 50–80% of their assets in such securities. However, in practice the other accounts have generally invested at least 80% of their assets in bonds and other debt securities. </a:t>
            </a:r>
          </a:p>
        </p:txBody>
      </p:sp>
      <p:sp>
        <p:nvSpPr>
          <p:cNvPr id="5" name="Slide Number">
            <a:extLst>
              <a:ext uri="{FF2B5EF4-FFF2-40B4-BE49-F238E27FC236}">
                <a16:creationId xmlns:a16="http://schemas.microsoft.com/office/drawing/2014/main" id="{67A0E689-95EB-F343-9922-4ABC9727CC04}"/>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46</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3159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Important information</a:t>
            </a:r>
          </a:p>
        </p:txBody>
      </p:sp>
      <p:sp>
        <p:nvSpPr>
          <p:cNvPr id="4" name="Text Box 4"/>
          <p:cNvSpPr txBox="1">
            <a:spLocks noChangeArrowheads="1"/>
          </p:cNvSpPr>
          <p:nvPr/>
        </p:nvSpPr>
        <p:spPr bwMode="auto">
          <a:xfrm>
            <a:off x="437416" y="1342292"/>
            <a:ext cx="8286154" cy="4190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9pPr>
          </a:lstStyle>
          <a:p>
            <a:pPr algn="l" hangingPunct="1">
              <a:spcBef>
                <a:spcPct val="0"/>
              </a:spcBef>
              <a:spcAft>
                <a:spcPct val="45000"/>
              </a:spcAft>
              <a:buNone/>
            </a:pPr>
            <a:r>
              <a:rPr lang="en-US" altLang="en-US" sz="1400" b="0" dirty="0">
                <a:latin typeface="Arial" panose="020B0604020202020204" pitchFamily="34" charset="0"/>
              </a:rPr>
              <a:t>Bloomberg</a:t>
            </a:r>
            <a:r>
              <a:rPr lang="en-US" altLang="en-US" sz="1400" b="0" baseline="30000" dirty="0">
                <a:latin typeface="Arial" panose="020B0604020202020204" pitchFamily="34" charset="0"/>
              </a:rPr>
              <a:t>®</a:t>
            </a:r>
            <a:r>
              <a:rPr lang="en-US" altLang="en-US" sz="1400" b="0" dirty="0">
                <a:latin typeface="Arial" panose="020B0604020202020204" pitchFamily="34" charset="0"/>
              </a:rPr>
              <a:t> is a trademark of Bloomberg Finance L.P. (collectively with its affiliates, “Bloomberg”). Barclays</a:t>
            </a:r>
            <a:r>
              <a:rPr lang="en-US" altLang="en-US" sz="1400" b="0" baseline="30000" dirty="0">
                <a:latin typeface="Arial" panose="020B0604020202020204" pitchFamily="34" charset="0"/>
              </a:rPr>
              <a:t>®</a:t>
            </a:r>
            <a:r>
              <a:rPr lang="en-US" altLang="en-US" sz="1400" b="0" dirty="0">
                <a:latin typeface="Arial" panose="020B0604020202020204" pitchFamily="34" charset="0"/>
              </a:rPr>
              <a:t> is a trademark of Barclays Bank Plc (collectively with its affiliates, “Barclays”), used under license. Neither Bloomberg nor Barclays approves or endorses this material, guarantees the accuracy or completeness of any information herein and, to the maximum extent allowed by law, neither shall have any liability or responsibility for injury or damages arising in connection therewith.</a:t>
            </a:r>
          </a:p>
          <a:p>
            <a:pPr algn="l">
              <a:spcBef>
                <a:spcPct val="0"/>
              </a:spcBef>
              <a:spcAft>
                <a:spcPct val="45000"/>
              </a:spcAft>
              <a:buNone/>
            </a:pPr>
            <a:r>
              <a:rPr lang="en-US" altLang="en-US" sz="1400" b="0" dirty="0">
                <a:latin typeface="Arial" panose="020B0604020202020204" pitchFamily="34" charset="0"/>
              </a:rPr>
              <a:t>Bloomberg Barclays U.S. Government/Credit 1-7 Years ex BBB Index is a market-value weighted index that tracks the total return results of fixed-rate, publicly placed, dollar-denominated obligations issued by the U.S. Treasury, U.S. government agencies, quasi-federal corporations, corporate or foreign debt guaranteed by the U.S. government, and U.S. corporate and foreign debentures and secured notes that meet specified maturity, liquidity and quality requirements, with maturities of one to seven years, excluding BBB-rated securities. Bloomberg Barclays U.S. Aggregate Index represents the U.S. investment-grade fixed-rate bond market. Bloomberg Barclays Municipal Short-Intermediate 1-10 Years Index is a market-value-weighted index that includes investment-grade tax-exempt bonds with maturities of one to 10 years. Bloomberg Barclays Municipal Bond Index is a market-value-weighted index designed to represent the long-term investment-grade tax-exempt bond market. Bloomberg Barclays U.S. Corporate High Yield Index covers the universe of fixed-rate, non-investment-grade debt. The Bloomberg Barclays U.S. Treasury Index measures U.S. dollar-denominated, fixed-rate, nominal debt issued by the U.S. Treasury. Bloomberg Barclays Global Aggregate Index represents the global investment-grade fixed income markets. </a:t>
            </a:r>
          </a:p>
        </p:txBody>
      </p:sp>
      <p:sp>
        <p:nvSpPr>
          <p:cNvPr id="5" name="Slide Number">
            <a:extLst>
              <a:ext uri="{FF2B5EF4-FFF2-40B4-BE49-F238E27FC236}">
                <a16:creationId xmlns:a16="http://schemas.microsoft.com/office/drawing/2014/main" id="{7247C094-D2EC-4242-AC3F-73978E269B3E}"/>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47</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7746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Important information</a:t>
            </a:r>
          </a:p>
        </p:txBody>
      </p:sp>
      <p:sp>
        <p:nvSpPr>
          <p:cNvPr id="4" name="Text Box 4"/>
          <p:cNvSpPr txBox="1">
            <a:spLocks noChangeArrowheads="1"/>
          </p:cNvSpPr>
          <p:nvPr/>
        </p:nvSpPr>
        <p:spPr bwMode="auto">
          <a:xfrm>
            <a:off x="437418" y="1342292"/>
            <a:ext cx="8277958" cy="4124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9pPr>
          </a:lstStyle>
          <a:p>
            <a:pPr algn="l">
              <a:spcBef>
                <a:spcPct val="0"/>
              </a:spcBef>
              <a:spcAft>
                <a:spcPts val="864"/>
              </a:spcAft>
              <a:buNone/>
            </a:pPr>
            <a:r>
              <a:rPr lang="en-US" altLang="en-US" sz="1400" b="0" dirty="0">
                <a:latin typeface="Arial" panose="020B0604020202020204" pitchFamily="34" charset="0"/>
              </a:rPr>
              <a:t>The Standard &amp; Poor’s 500 Composite Index is a product of S&amp;P Dow Jones Indices LLC and/or its affiliates and has been licensed for use by Capital Group. Copyright © 2019 S&amp;P Dow Jones Indices LLC, a division of S&amp;P Global, and/or its affiliates. All rights reserved. Redistribution or reproduction in whole or in part are prohibited without written permission of S&amp;P Dow Jones Indices LLC.</a:t>
            </a:r>
          </a:p>
          <a:p>
            <a:pPr algn="l" eaLnBrk="1" hangingPunct="1">
              <a:spcBef>
                <a:spcPct val="0"/>
              </a:spcBef>
              <a:spcAft>
                <a:spcPts val="864"/>
              </a:spcAft>
              <a:buFontTx/>
              <a:buNone/>
            </a:pPr>
            <a:r>
              <a:rPr lang="en-US" altLang="en-US" sz="1400" b="0" dirty="0">
                <a:latin typeface="Arial" panose="020B0604020202020204" pitchFamily="34" charset="0"/>
              </a:rPr>
              <a:t>We offer a range of share classes designed to meet the needs of retirement plan sponsors and participants. The different share classes incorporate varying levels of advisor compensation and service provider payments. T</a:t>
            </a:r>
            <a:r>
              <a:rPr lang="en-US" sz="1400" b="0" dirty="0">
                <a:latin typeface="Arial" panose="020B0604020202020204" pitchFamily="34" charset="0"/>
              </a:rPr>
              <a:t>he market indexes are unmanaged and, therefore, have no expenses. Investors cannot invest directly in an index. There have been periods when the fund has lagged the index.</a:t>
            </a:r>
          </a:p>
          <a:p>
            <a:pPr algn="l">
              <a:spcBef>
                <a:spcPct val="0"/>
              </a:spcBef>
              <a:spcAft>
                <a:spcPts val="864"/>
              </a:spcAft>
              <a:buNone/>
            </a:pPr>
            <a:r>
              <a:rPr lang="en-US" altLang="en-US" sz="1400" b="0" dirty="0">
                <a:latin typeface="Arial" panose="020B0604020202020204" pitchFamily="34" charset="0"/>
              </a:rPr>
              <a:t>Income from municipal bonds may be subject to state or local income taxes and/or the federal alternative minimum tax. Certain other income, as well as capital gain distributions, may be taxable. </a:t>
            </a:r>
          </a:p>
          <a:p>
            <a:pPr algn="l">
              <a:spcBef>
                <a:spcPct val="0"/>
              </a:spcBef>
              <a:spcAft>
                <a:spcPts val="864"/>
              </a:spcAft>
              <a:buNone/>
            </a:pPr>
            <a:r>
              <a:rPr lang="en-US" altLang="en-US" sz="1400" b="0" dirty="0">
                <a:latin typeface="Arial" panose="020B0604020202020204" pitchFamily="34" charset="0"/>
              </a:rPr>
              <a:t>Although the target date funds are managed for investors on a projected retirement date time frame, the fund's allocation strategy does not guarantee that investors' retirement goals will be met. American Funds investment professionals manage the Target Date Fund's portfolio, moving it from a more growth-oriented strategy to a more income-oriented focus as the fund gets closer to its target date. The target date is the year in which an investor is assumed to retire and begin taking withdrawals. Investment professionals continue to manage each fund for 30 years after it reaches its target date. </a:t>
            </a:r>
          </a:p>
          <a:p>
            <a:pPr algn="l">
              <a:spcBef>
                <a:spcPct val="0"/>
              </a:spcBef>
              <a:spcAft>
                <a:spcPts val="864"/>
              </a:spcAft>
              <a:buNone/>
            </a:pPr>
            <a:r>
              <a:rPr lang="en-US" altLang="en-US" sz="1400" b="0" dirty="0">
                <a:latin typeface="Arial" panose="020B0604020202020204" pitchFamily="34" charset="0"/>
              </a:rPr>
              <a:t>Securities offered through American Funds Distributors, Inc. </a:t>
            </a:r>
          </a:p>
        </p:txBody>
      </p:sp>
      <p:sp>
        <p:nvSpPr>
          <p:cNvPr id="5" name="Slide Number">
            <a:extLst>
              <a:ext uri="{FF2B5EF4-FFF2-40B4-BE49-F238E27FC236}">
                <a16:creationId xmlns:a16="http://schemas.microsoft.com/office/drawing/2014/main" id="{776FE7DB-9C32-954F-AB29-D724958934B2}"/>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48</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9351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Important information</a:t>
            </a:r>
          </a:p>
        </p:txBody>
      </p:sp>
      <p:sp>
        <p:nvSpPr>
          <p:cNvPr id="4" name="Text Box 4"/>
          <p:cNvSpPr txBox="1">
            <a:spLocks noChangeArrowheads="1"/>
          </p:cNvSpPr>
          <p:nvPr/>
        </p:nvSpPr>
        <p:spPr bwMode="auto">
          <a:xfrm>
            <a:off x="437416" y="1342292"/>
            <a:ext cx="8277959" cy="251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9pPr>
          </a:lstStyle>
          <a:p>
            <a:pPr algn="l" eaLnBrk="1" hangingPunct="1">
              <a:spcBef>
                <a:spcPct val="0"/>
              </a:spcBef>
              <a:spcAft>
                <a:spcPts val="400"/>
              </a:spcAft>
              <a:buFontTx/>
              <a:buNone/>
            </a:pPr>
            <a:r>
              <a:rPr lang="en-US" altLang="en-US" sz="1400" dirty="0">
                <a:latin typeface="Arial" panose="020B0604020202020204" pitchFamily="34" charset="0"/>
              </a:rPr>
              <a:t>Methodology for calculation of tax-equivalent yield: </a:t>
            </a:r>
          </a:p>
          <a:p>
            <a:pPr algn="l" eaLnBrk="1" hangingPunct="1">
              <a:spcBef>
                <a:spcPct val="0"/>
              </a:spcBef>
              <a:spcAft>
                <a:spcPct val="45000"/>
              </a:spcAft>
              <a:buFontTx/>
              <a:buNone/>
            </a:pPr>
            <a:r>
              <a:rPr lang="en-US" altLang="en-US" sz="1400" b="0" dirty="0">
                <a:latin typeface="Arial" panose="020B0604020202020204" pitchFamily="34" charset="0"/>
              </a:rPr>
              <a:t>Based on 2019 federal tax rates. Taxable equivalent rate assumptions are based on a federal marginal tax rate of 37%, the top 2019 rate. In addition, we have applied the 3.8% Medicare tax. Thus taxpayers in the highest tax bracket will face a combined 40.8% marginal tax rate on their investment income. The federal rates do not include an adjustment for the loss of personal exemptions and the phase-out of itemized deductions that are applicable to certain taxable income levels.</a:t>
            </a:r>
          </a:p>
          <a:p>
            <a:pPr algn="l">
              <a:spcBef>
                <a:spcPct val="0"/>
              </a:spcBef>
              <a:spcAft>
                <a:spcPct val="45000"/>
              </a:spcAft>
              <a:buNone/>
            </a:pPr>
            <a:r>
              <a:rPr lang="en-US" altLang="en-US" sz="1400" b="0" dirty="0">
                <a:latin typeface="Arial" panose="020B0604020202020204" pitchFamily="34" charset="0"/>
              </a:rPr>
              <a:t>© 2019 Morningstar, Inc. All rights reserved. The information contained herein: (1) is proprietary to Morningstar and/or its content providers; (2) may not be copied or distributed; and (3) is not warranted to be accurate, complete or timely. Neither Morningstar nor its content providers are responsible for any damages or losses arising from any use of this information. Past performance is no guarantee of future results.</a:t>
            </a:r>
          </a:p>
        </p:txBody>
      </p:sp>
      <p:sp>
        <p:nvSpPr>
          <p:cNvPr id="5" name="Slide Number">
            <a:extLst>
              <a:ext uri="{FF2B5EF4-FFF2-40B4-BE49-F238E27FC236}">
                <a16:creationId xmlns:a16="http://schemas.microsoft.com/office/drawing/2014/main" id="{8EDF3EB4-1EB3-CB42-A652-C6A6E2A8D362}"/>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latin typeface="Arial" panose="020B0604020202020204" pitchFamily="34" charset="0"/>
                <a:cs typeface="Arial" panose="020B0604020202020204" pitchFamily="34" charset="0"/>
              </a:rPr>
              <a:pPr algn="l"/>
              <a:t>49</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4587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True diversification</a:t>
            </a:r>
          </a:p>
        </p:txBody>
      </p:sp>
      <p:sp>
        <p:nvSpPr>
          <p:cNvPr id="13" name="Footer Placeholder 12"/>
          <p:cNvSpPr>
            <a:spLocks noGrp="1"/>
          </p:cNvSpPr>
          <p:nvPr>
            <p:ph type="ftr" sz="quarter" idx="10"/>
          </p:nvPr>
        </p:nvSpPr>
        <p:spPr/>
        <p:txBody>
          <a:bodyPr/>
          <a:lstStyle/>
          <a:p>
            <a:r>
              <a:rPr lang="en-US" dirty="0"/>
              <a:t>Source: Morningstar. Data as of 3/31/19. Based on results of Class F-2 shares. Three-year correlation measured against peer median using monthly return data and standard compounding method. Tax-exempt funds not included. Categorically they are not correlated with equity and have shown less than 0.1% correlation.</a:t>
            </a:r>
          </a:p>
        </p:txBody>
      </p:sp>
      <p:sp>
        <p:nvSpPr>
          <p:cNvPr id="12" name="Text Placeholder 11"/>
          <p:cNvSpPr>
            <a:spLocks noGrp="1"/>
          </p:cNvSpPr>
          <p:nvPr>
            <p:ph type="body" sz="quarter" idx="15"/>
          </p:nvPr>
        </p:nvSpPr>
        <p:spPr/>
        <p:txBody>
          <a:bodyPr/>
          <a:lstStyle/>
          <a:p>
            <a:r>
              <a:rPr lang="en-US" dirty="0"/>
              <a:t>Bond funds behaving like bond funds</a:t>
            </a:r>
          </a:p>
        </p:txBody>
      </p:sp>
      <p:sp>
        <p:nvSpPr>
          <p:cNvPr id="8" name="Rectangle 21"/>
          <p:cNvSpPr>
            <a:spLocks noChangeArrowheads="1"/>
          </p:cNvSpPr>
          <p:nvPr/>
        </p:nvSpPr>
        <p:spPr bwMode="auto">
          <a:xfrm>
            <a:off x="428625" y="1686719"/>
            <a:ext cx="794142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50000"/>
              </a:spcBef>
              <a:buChar char="•"/>
              <a:defRPr sz="2000" b="1">
                <a:solidFill>
                  <a:srgbClr val="000000"/>
                </a:solidFill>
                <a:latin typeface="AvenirNext LT Com Regular" panose="020B0503020202020204" pitchFamily="34" charset="0"/>
                <a:cs typeface="Arial" panose="020B0604020202020204" pitchFamily="34" charset="0"/>
              </a:defRPr>
            </a:lvl1pPr>
            <a:lvl2pPr marL="742950" indent="-285750">
              <a:spcBef>
                <a:spcPct val="50000"/>
              </a:spcBef>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2pPr>
            <a:lvl3pPr marL="1143000" indent="-228600">
              <a:spcBef>
                <a:spcPct val="50000"/>
              </a:spcBef>
              <a:buSzPct val="90000"/>
              <a:buChar char="•"/>
              <a:defRPr sz="2000" b="1">
                <a:solidFill>
                  <a:srgbClr val="000000"/>
                </a:solidFill>
                <a:latin typeface="AvenirNext LT Com Regular" panose="020B0503020202020204" pitchFamily="34" charset="0"/>
                <a:cs typeface="Arial" panose="020B0604020202020204" pitchFamily="34" charset="0"/>
              </a:defRPr>
            </a:lvl3pPr>
            <a:lvl4pPr marL="1600200" indent="-228600">
              <a:spcBef>
                <a:spcPct val="50000"/>
              </a:spcBef>
              <a:buSzPct val="9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4pPr>
            <a:lvl5pPr marL="2057400" indent="-228600">
              <a:spcBef>
                <a:spcPct val="50000"/>
              </a:spcBef>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5pPr>
            <a:lvl6pPr marL="25146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6pPr>
            <a:lvl7pPr marL="29718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7pPr>
            <a:lvl8pPr marL="34290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8pPr>
            <a:lvl9pPr marL="3886200" indent="-228600" eaLnBrk="0" fontAlgn="base" hangingPunct="0">
              <a:spcBef>
                <a:spcPct val="50000"/>
              </a:spcBef>
              <a:spcAft>
                <a:spcPct val="0"/>
              </a:spcAft>
              <a:buSzPct val="80000"/>
              <a:buFont typeface="AvenirNext LT Pro Regular" pitchFamily="34" charset="0"/>
              <a:buChar char="•"/>
              <a:defRPr sz="2000" b="1">
                <a:solidFill>
                  <a:srgbClr val="000000"/>
                </a:solidFill>
                <a:latin typeface="AvenirNext LT Com Regular" panose="020B0503020202020204" pitchFamily="34" charset="0"/>
                <a:cs typeface="Arial" panose="020B0604020202020204" pitchFamily="34" charset="0"/>
              </a:defRPr>
            </a:lvl9pPr>
          </a:lstStyle>
          <a:p>
            <a:pPr algn="l" fontAlgn="base">
              <a:spcBef>
                <a:spcPct val="0"/>
              </a:spcBef>
              <a:spcAft>
                <a:spcPct val="0"/>
              </a:spcAft>
              <a:buFontTx/>
              <a:buNone/>
            </a:pPr>
            <a:r>
              <a:rPr lang="en-US" altLang="en-US" sz="1400" dirty="0">
                <a:solidFill>
                  <a:srgbClr val="7D726D"/>
                </a:solidFill>
                <a:latin typeface="Arial" panose="020B0604020202020204" pitchFamily="34" charset="0"/>
              </a:rPr>
              <a:t>Low correlation to the S&amp;P 500 Composite Index — three-year period</a:t>
            </a:r>
          </a:p>
        </p:txBody>
      </p:sp>
      <p:sp>
        <p:nvSpPr>
          <p:cNvPr id="2" name="TextBox 1">
            <a:extLst>
              <a:ext uri="{FF2B5EF4-FFF2-40B4-BE49-F238E27FC236}">
                <a16:creationId xmlns:a16="http://schemas.microsoft.com/office/drawing/2014/main" id="{873F73A2-6DC2-2149-9400-C893643168B4}"/>
              </a:ext>
            </a:extLst>
          </p:cNvPr>
          <p:cNvSpPr txBox="1"/>
          <p:nvPr/>
        </p:nvSpPr>
        <p:spPr>
          <a:xfrm>
            <a:off x="-902208" y="1633728"/>
            <a:ext cx="0" cy="0"/>
          </a:xfrm>
          <a:prstGeom prst="rect">
            <a:avLst/>
          </a:prstGeom>
          <a:ln w="12700">
            <a:miter lim="400000"/>
          </a:ln>
        </p:spPr>
        <p:txBody>
          <a:bodyPr wrap="none" lIns="0" tIns="0" rIns="0" bIns="0" rtlCol="0">
            <a:noAutofit/>
          </a:bodyPr>
          <a:lstStyle/>
          <a:p>
            <a:endParaRPr lang="en-US" sz="1400" b="1" dirty="0" err="1">
              <a:solidFill>
                <a:schemeClr val="tx1"/>
              </a:solidFill>
              <a:latin typeface="+mn-lt"/>
            </a:endParaRPr>
          </a:p>
        </p:txBody>
      </p:sp>
      <p:sp>
        <p:nvSpPr>
          <p:cNvPr id="9" name="Slide Number">
            <a:extLst>
              <a:ext uri="{FF2B5EF4-FFF2-40B4-BE49-F238E27FC236}">
                <a16:creationId xmlns:a16="http://schemas.microsoft.com/office/drawing/2014/main" id="{7DE83F9F-2E76-EC49-B706-B91762D108BE}"/>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pPr algn="l"/>
              <a:t>5</a:t>
            </a:fld>
            <a:endParaRPr lang="en-US" sz="1000" dirty="0"/>
          </a:p>
        </p:txBody>
      </p:sp>
      <p:pic>
        <p:nvPicPr>
          <p:cNvPr id="5" name="Picture 4">
            <a:extLst>
              <a:ext uri="{FF2B5EF4-FFF2-40B4-BE49-F238E27FC236}">
                <a16:creationId xmlns:a16="http://schemas.microsoft.com/office/drawing/2014/main" id="{51CC5B2B-0FD6-574E-89CB-D04C57BC27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471" y="2004041"/>
            <a:ext cx="8648700" cy="3416300"/>
          </a:xfrm>
          <a:prstGeom prst="rect">
            <a:avLst/>
          </a:prstGeom>
        </p:spPr>
      </p:pic>
    </p:spTree>
    <p:extLst>
      <p:ext uri="{BB962C8B-B14F-4D97-AF65-F5344CB8AC3E}">
        <p14:creationId xmlns:p14="http://schemas.microsoft.com/office/powerpoint/2010/main" val="516161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60EB2C-871D-CC46-9944-FE9E109880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33500"/>
            <a:ext cx="9144000" cy="5541264"/>
          </a:xfrm>
          <a:prstGeom prst="rect">
            <a:avLst/>
          </a:prstGeom>
        </p:spPr>
      </p:pic>
      <p:sp>
        <p:nvSpPr>
          <p:cNvPr id="680" name="Slide Number"/>
          <p:cNvSpPr txBox="1">
            <a:spLocks noGrp="1"/>
          </p:cNvSpPr>
          <p:nvPr>
            <p:ph type="sldNum" sz="quarter" idx="4294967295"/>
          </p:nvPr>
        </p:nvSpPr>
        <p:spPr>
          <a:xfrm>
            <a:off x="8181643" y="6400801"/>
            <a:ext cx="533735" cy="126509"/>
          </a:xfrm>
        </p:spPr>
        <p:txBody>
          <a:bodyPr/>
          <a:lstStyle/>
          <a:p>
            <a:fld id="{86CB4B4D-7CA3-9044-876B-883B54F8677D}" type="slidenum">
              <a:rPr lang="en-US" smtClean="0"/>
              <a:pPr/>
              <a:t>50</a:t>
            </a:fld>
            <a:endParaRPr lang="en-US" dirty="0"/>
          </a:p>
        </p:txBody>
      </p:sp>
      <p:sp>
        <p:nvSpPr>
          <p:cNvPr id="13" name="Title 1">
            <a:extLst>
              <a:ext uri="{FF2B5EF4-FFF2-40B4-BE49-F238E27FC236}">
                <a16:creationId xmlns:a16="http://schemas.microsoft.com/office/drawing/2014/main" id="{BA219824-6611-AD40-A39E-B18ACCB4E11F}"/>
              </a:ext>
            </a:extLst>
          </p:cNvPr>
          <p:cNvSpPr txBox="1">
            <a:spLocks/>
          </p:cNvSpPr>
          <p:nvPr/>
        </p:nvSpPr>
        <p:spPr>
          <a:xfrm>
            <a:off x="5462878" y="2567979"/>
            <a:ext cx="4591050" cy="1500382"/>
          </a:xfrm>
          <a:prstGeom prst="rect">
            <a:avLst/>
          </a:prstGeom>
          <a:extLst>
            <a:ext uri="{C572A759-6A51-4108-AA02-DFA0A04FC94B}">
              <ma14:wrappingTextBoxFlag xmlns:ma14="http://schemas.microsoft.com/office/mac/drawingml/2011/main" xmlns="" val="1"/>
            </a:ext>
          </a:extLst>
        </p:spPr>
        <p:txBody>
          <a:bodyPr lIns="137160" tIns="137160" rIns="137160" bIns="137160" anchor="t" anchorCtr="0"/>
          <a:lstStyle>
            <a:lvl1pPr marL="0" marR="0" indent="0" algn="l" defTabSz="228600" rtl="0" eaLnBrk="1" latinLnBrk="0" hangingPunct="1">
              <a:lnSpc>
                <a:spcPct val="95000"/>
              </a:lnSpc>
              <a:spcBef>
                <a:spcPts val="0"/>
              </a:spcBef>
              <a:spcAft>
                <a:spcPts val="0"/>
              </a:spcAft>
              <a:buClrTx/>
              <a:buSzTx/>
              <a:buFontTx/>
              <a:buNone/>
              <a:tabLst>
                <a:tab pos="476250" algn="l"/>
              </a:tabLst>
              <a:defRPr kumimoji="0" sz="3600" b="1" i="0" u="none" strike="noStrike" cap="none" spc="-36" normalizeH="0" baseline="0">
                <a:ln>
                  <a:noFill/>
                </a:ln>
                <a:solidFill>
                  <a:schemeClr val="accent1"/>
                </a:solidFill>
                <a:effectLst/>
                <a:uFillTx/>
                <a:latin typeface="AvenirNext LT Com Regular" panose="020B0503020202020204" pitchFamily="34" charset="0"/>
                <a:ea typeface="+mn-ea"/>
                <a:cs typeface="+mn-cs"/>
                <a:sym typeface="Avenir 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9pPr>
          </a:lstStyle>
          <a:p>
            <a:r>
              <a:rPr lang="en-US" sz="1500" dirty="0">
                <a:solidFill>
                  <a:schemeClr val="bg1"/>
                </a:solidFill>
                <a:latin typeface="Arial" panose="020B0604020202020204" pitchFamily="34" charset="0"/>
                <a:cs typeface="Arial" panose="020B0604020202020204" pitchFamily="34" charset="0"/>
              </a:rPr>
              <a:t>FIXED INCOME</a:t>
            </a:r>
          </a:p>
          <a:p>
            <a:r>
              <a:rPr lang="en-US" sz="3300" dirty="0">
                <a:solidFill>
                  <a:schemeClr val="bg1"/>
                </a:solidFill>
                <a:latin typeface="Arial" panose="020B0604020202020204" pitchFamily="34" charset="0"/>
                <a:cs typeface="Arial" panose="020B0604020202020204" pitchFamily="34" charset="0"/>
              </a:rPr>
              <a:t>Realities, </a:t>
            </a:r>
          </a:p>
          <a:p>
            <a:r>
              <a:rPr lang="en-US" sz="3300" dirty="0">
                <a:solidFill>
                  <a:schemeClr val="bg1"/>
                </a:solidFill>
                <a:latin typeface="Arial" panose="020B0604020202020204" pitchFamily="34" charset="0"/>
                <a:cs typeface="Arial" panose="020B0604020202020204" pitchFamily="34" charset="0"/>
              </a:rPr>
              <a:t>myths and </a:t>
            </a:r>
          </a:p>
          <a:p>
            <a:r>
              <a:rPr lang="en-US" sz="3300" dirty="0">
                <a:solidFill>
                  <a:schemeClr val="bg1"/>
                </a:solidFill>
                <a:latin typeface="Arial" panose="020B0604020202020204" pitchFamily="34" charset="0"/>
                <a:cs typeface="Arial" panose="020B0604020202020204" pitchFamily="34" charset="0"/>
              </a:rPr>
              <a:t>actionable ideas</a:t>
            </a:r>
          </a:p>
        </p:txBody>
      </p:sp>
      <p:sp>
        <p:nvSpPr>
          <p:cNvPr id="14" name="© The Capital Group Companies, Inc.">
            <a:extLst>
              <a:ext uri="{FF2B5EF4-FFF2-40B4-BE49-F238E27FC236}">
                <a16:creationId xmlns:a16="http://schemas.microsoft.com/office/drawing/2014/main" id="{7F8EBA79-B682-8644-BAB8-39DED85B8A3B}"/>
              </a:ext>
            </a:extLst>
          </p:cNvPr>
          <p:cNvSpPr txBox="1"/>
          <p:nvPr/>
        </p:nvSpPr>
        <p:spPr>
          <a:xfrm>
            <a:off x="428625" y="6085162"/>
            <a:ext cx="1484381" cy="94898"/>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600" dirty="0">
                <a:latin typeface="Arial" panose="020B0604020202020204" pitchFamily="34" charset="0"/>
                <a:cs typeface="Arial" panose="020B0604020202020204" pitchFamily="34" charset="0"/>
              </a:rPr>
              <a:t>© 2019 Capital Group. All rights reserved. </a:t>
            </a:r>
            <a:endParaRPr sz="600" dirty="0">
              <a:latin typeface="Arial" panose="020B0604020202020204" pitchFamily="34" charset="0"/>
              <a:cs typeface="Arial" panose="020B0604020202020204" pitchFamily="34" charset="0"/>
            </a:endParaRPr>
          </a:p>
        </p:txBody>
      </p:sp>
      <p:sp>
        <p:nvSpPr>
          <p:cNvPr id="15" name="For financial professionals only. Not for use with the public.">
            <a:extLst>
              <a:ext uri="{FF2B5EF4-FFF2-40B4-BE49-F238E27FC236}">
                <a16:creationId xmlns:a16="http://schemas.microsoft.com/office/drawing/2014/main" id="{DD457C74-C40F-4744-84F8-ED8F6ADFEA2F}"/>
              </a:ext>
            </a:extLst>
          </p:cNvPr>
          <p:cNvSpPr txBox="1"/>
          <p:nvPr/>
        </p:nvSpPr>
        <p:spPr>
          <a:xfrm>
            <a:off x="428626" y="6184222"/>
            <a:ext cx="2053447" cy="94898"/>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sz="600" dirty="0">
                <a:latin typeface="Arial" panose="020B0604020202020204" pitchFamily="34" charset="0"/>
                <a:cs typeface="Arial" panose="020B0604020202020204" pitchFamily="34" charset="0"/>
              </a:rPr>
              <a:t>For financial professionals only. Not for use with the public.</a:t>
            </a:r>
          </a:p>
        </p:txBody>
      </p:sp>
      <p:sp>
        <p:nvSpPr>
          <p:cNvPr id="16" name="For financial professionals only. Not for use with the public.">
            <a:extLst>
              <a:ext uri="{FF2B5EF4-FFF2-40B4-BE49-F238E27FC236}">
                <a16:creationId xmlns:a16="http://schemas.microsoft.com/office/drawing/2014/main" id="{B9B17D56-B2E5-8041-9CD4-55BCF17D2BBB}"/>
              </a:ext>
            </a:extLst>
          </p:cNvPr>
          <p:cNvSpPr txBox="1"/>
          <p:nvPr/>
        </p:nvSpPr>
        <p:spPr>
          <a:xfrm>
            <a:off x="428626" y="5982360"/>
            <a:ext cx="1275990" cy="94898"/>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600" dirty="0">
                <a:latin typeface="Arial" panose="020B0604020202020204" pitchFamily="34" charset="0"/>
                <a:cs typeface="Arial" panose="020B0604020202020204" pitchFamily="34" charset="0"/>
              </a:rPr>
              <a:t>MFGEPO-059-0419O 10174s74380</a:t>
            </a:r>
          </a:p>
        </p:txBody>
      </p:sp>
      <p:sp>
        <p:nvSpPr>
          <p:cNvPr id="2" name="TextBox 1">
            <a:extLst>
              <a:ext uri="{FF2B5EF4-FFF2-40B4-BE49-F238E27FC236}">
                <a16:creationId xmlns:a16="http://schemas.microsoft.com/office/drawing/2014/main" id="{4628898E-7FDD-4B41-9119-82B840138EBB}"/>
              </a:ext>
            </a:extLst>
          </p:cNvPr>
          <p:cNvSpPr txBox="1"/>
          <p:nvPr/>
        </p:nvSpPr>
        <p:spPr>
          <a:xfrm>
            <a:off x="8069548" y="880110"/>
            <a:ext cx="65" cy="215444"/>
          </a:xfrm>
          <a:prstGeom prst="rect">
            <a:avLst/>
          </a:prstGeom>
          <a:ln w="12700">
            <a:miter lim="400000"/>
          </a:ln>
        </p:spPr>
        <p:txBody>
          <a:bodyPr wrap="none" lIns="0" tIns="0" rIns="0" bIns="0" rtlCol="0">
            <a:spAutoFit/>
          </a:bodyPr>
          <a:lstStyle/>
          <a:p>
            <a:endParaRPr lang="en-US" sz="1400" dirty="0" err="1">
              <a:latin typeface="+mn-lt"/>
            </a:endParaRPr>
          </a:p>
        </p:txBody>
      </p:sp>
      <p:sp>
        <p:nvSpPr>
          <p:cNvPr id="10" name="Rectangle 9">
            <a:extLst>
              <a:ext uri="{FF2B5EF4-FFF2-40B4-BE49-F238E27FC236}">
                <a16:creationId xmlns:a16="http://schemas.microsoft.com/office/drawing/2014/main" id="{58BD6DEA-0251-A54A-B912-71A40722C236}"/>
              </a:ext>
            </a:extLst>
          </p:cNvPr>
          <p:cNvSpPr/>
          <p:nvPr/>
        </p:nvSpPr>
        <p:spPr>
          <a:xfrm>
            <a:off x="3576181" y="5986939"/>
            <a:ext cx="5139197" cy="338554"/>
          </a:xfrm>
          <a:prstGeom prst="rect">
            <a:avLst/>
          </a:prstGeom>
        </p:spPr>
        <p:txBody>
          <a:bodyPr wrap="square">
            <a:spAutoFit/>
          </a:bodyPr>
          <a:lstStyle/>
          <a:p>
            <a:pPr algn="l">
              <a:spcBef>
                <a:spcPct val="0"/>
              </a:spcBef>
              <a:spcAft>
                <a:spcPct val="5000"/>
              </a:spcAft>
            </a:pPr>
            <a:r>
              <a:rPr lang="en-US" altLang="en-US" sz="800" b="1" dirty="0">
                <a:solidFill>
                  <a:schemeClr val="bg1"/>
                </a:solidFill>
                <a:latin typeface="Arial" panose="020B0604020202020204" pitchFamily="34" charset="0"/>
                <a:cs typeface="Arial" panose="020B0604020202020204" pitchFamily="34" charset="0"/>
              </a:rPr>
              <a:t>Figures are past results and are not predictive of results in future periods. Investments are not FDIC-insured, nor are they deposits of or guaranteed by a bank or any other entity, so they may lose value.</a:t>
            </a:r>
          </a:p>
        </p:txBody>
      </p:sp>
    </p:spTree>
    <p:extLst>
      <p:ext uri="{BB962C8B-B14F-4D97-AF65-F5344CB8AC3E}">
        <p14:creationId xmlns:p14="http://schemas.microsoft.com/office/powerpoint/2010/main" val="149175184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A process built on experience</a:t>
            </a:r>
          </a:p>
        </p:txBody>
      </p:sp>
      <p:sp>
        <p:nvSpPr>
          <p:cNvPr id="13" name="Footer Placeholder 12"/>
          <p:cNvSpPr>
            <a:spLocks noGrp="1"/>
          </p:cNvSpPr>
          <p:nvPr>
            <p:ph type="ftr" sz="quarter" idx="10"/>
          </p:nvPr>
        </p:nvSpPr>
        <p:spPr/>
        <p:txBody>
          <a:bodyPr/>
          <a:lstStyle/>
          <a:p>
            <a:r>
              <a:rPr lang="en-US" dirty="0"/>
              <a:t>Data as of March 31, 2019.</a:t>
            </a:r>
          </a:p>
          <a:p>
            <a:r>
              <a:rPr lang="en-US" dirty="0"/>
              <a:t>Trading includes traders, trading analysts and head of Global Fixed Income Trading.</a:t>
            </a:r>
          </a:p>
          <a:p>
            <a:r>
              <a:rPr lang="en-US" dirty="0"/>
              <a:t>Investment services professionals includes investment specialists and Investment Product Management associates.</a:t>
            </a:r>
          </a:p>
          <a:p>
            <a:r>
              <a:rPr lang="en-US" dirty="0"/>
              <a:t>Other fixed income professionals includes portfolio and derivatives strategists, research associates and business management.</a:t>
            </a:r>
          </a:p>
        </p:txBody>
      </p:sp>
      <p:sp>
        <p:nvSpPr>
          <p:cNvPr id="12" name="Text Placeholder 11"/>
          <p:cNvSpPr>
            <a:spLocks noGrp="1"/>
          </p:cNvSpPr>
          <p:nvPr>
            <p:ph type="body" sz="quarter" idx="15"/>
          </p:nvPr>
        </p:nvSpPr>
        <p:spPr/>
        <p:txBody>
          <a:bodyPr/>
          <a:lstStyle/>
          <a:p>
            <a:r>
              <a:rPr lang="en-US" dirty="0"/>
              <a:t>An experienced team of dedicated fixed income professionals</a:t>
            </a:r>
          </a:p>
        </p:txBody>
      </p:sp>
      <p:graphicFrame>
        <p:nvGraphicFramePr>
          <p:cNvPr id="8" name="Table 7"/>
          <p:cNvGraphicFramePr>
            <a:graphicFrameLocks noGrp="1" noChangeAspect="1"/>
          </p:cNvGraphicFramePr>
          <p:nvPr>
            <p:extLst>
              <p:ext uri="{D42A27DB-BD31-4B8C-83A1-F6EECF244321}">
                <p14:modId xmlns:p14="http://schemas.microsoft.com/office/powerpoint/2010/main" val="913681335"/>
              </p:ext>
            </p:extLst>
          </p:nvPr>
        </p:nvGraphicFramePr>
        <p:xfrm>
          <a:off x="457997" y="1413984"/>
          <a:ext cx="8255000" cy="3950208"/>
        </p:xfrm>
        <a:graphic>
          <a:graphicData uri="http://schemas.openxmlformats.org/drawingml/2006/table">
            <a:tbl>
              <a:tblPr>
                <a:tableStyleId>{5C22544A-7EE6-4342-B048-85BDC9FD1C3A}</a:tableStyleId>
              </a:tblPr>
              <a:tblGrid>
                <a:gridCol w="365760">
                  <a:extLst>
                    <a:ext uri="{9D8B030D-6E8A-4147-A177-3AD203B41FA5}">
                      <a16:colId xmlns:a16="http://schemas.microsoft.com/office/drawing/2014/main" val="20000"/>
                    </a:ext>
                  </a:extLst>
                </a:gridCol>
                <a:gridCol w="208280">
                  <a:extLst>
                    <a:ext uri="{9D8B030D-6E8A-4147-A177-3AD203B41FA5}">
                      <a16:colId xmlns:a16="http://schemas.microsoft.com/office/drawing/2014/main" val="20001"/>
                    </a:ext>
                  </a:extLst>
                </a:gridCol>
                <a:gridCol w="356616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274320">
                <a:tc>
                  <a:txBody>
                    <a:bodyPr/>
                    <a:lstStyle/>
                    <a:p>
                      <a:pPr algn="r"/>
                      <a:endParaRPr lang="en-US" sz="1000" b="1" dirty="0">
                        <a:solidFill>
                          <a:srgbClr val="009ADF"/>
                        </a:solidFill>
                        <a:latin typeface="AvenirNext LT Com Regular" panose="020B0503020202020204" pitchFamily="34" charset="0"/>
                      </a:endParaRPr>
                    </a:p>
                  </a:txBody>
                  <a:tcPr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noFill/>
                  </a:tcPr>
                </a:tc>
                <a:tc>
                  <a:txBody>
                    <a:bodyPr/>
                    <a:lstStyle/>
                    <a:p>
                      <a:endParaRPr lang="en-US" sz="1000" b="1" dirty="0">
                        <a:solidFill>
                          <a:srgbClr val="009ADF"/>
                        </a:solidFill>
                        <a:latin typeface="AvenirNext LT Com Regular" panose="020B0503020202020204"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noFill/>
                  </a:tcPr>
                </a:tc>
                <a:tc>
                  <a:txBody>
                    <a:bodyPr/>
                    <a:lstStyle/>
                    <a:p>
                      <a:endParaRPr lang="en-US" sz="1000" b="1" dirty="0">
                        <a:solidFill>
                          <a:srgbClr val="009ADF"/>
                        </a:solidFill>
                        <a:latin typeface="AvenirNext LT Com Regular" panose="020B0503020202020204"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noFill/>
                  </a:tcPr>
                </a:tc>
                <a:tc>
                  <a:txBody>
                    <a:bodyPr/>
                    <a:lstStyle/>
                    <a:p>
                      <a:pPr algn="r"/>
                      <a:endParaRPr lang="en-US" sz="1000" b="1" dirty="0">
                        <a:solidFill>
                          <a:srgbClr val="009ADF"/>
                        </a:solidFill>
                        <a:latin typeface="Arial" panose="020B0604020202020204" pitchFamily="34" charset="0"/>
                        <a:cs typeface="Arial" panose="020B0604020202020204"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solidFill>
                            <a:srgbClr val="000000"/>
                          </a:solidFill>
                          <a:latin typeface="Arial" panose="020B0604020202020204" pitchFamily="34" charset="0"/>
                          <a:cs typeface="Arial" panose="020B0604020202020204" pitchFamily="34" charset="0"/>
                        </a:rPr>
                        <a:t>          Average years of experience</a:t>
                      </a: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hMerge="1">
                  <a:txBody>
                    <a:bodyPr/>
                    <a:lstStyle/>
                    <a:p>
                      <a:pPr algn="r"/>
                      <a:endParaRPr lang="en-US" sz="1200" b="1" dirty="0">
                        <a:solidFill>
                          <a:srgbClr val="000000"/>
                        </a:solidFill>
                        <a:latin typeface="AvenirNext LT Com Regular" panose="020B0503020202020204" pitchFamily="34" charset="0"/>
                      </a:endParaRPr>
                    </a:p>
                  </a:txBody>
                  <a:tcPr marL="0" marR="0" marT="0"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0000"/>
                  </a:ext>
                </a:extLst>
              </a:tr>
              <a:tr h="274320">
                <a:tc>
                  <a:txBody>
                    <a:bodyPr/>
                    <a:lstStyle/>
                    <a:p>
                      <a:pPr algn="r"/>
                      <a:endParaRPr lang="en-US" sz="1000" b="1" dirty="0">
                        <a:solidFill>
                          <a:srgbClr val="009ADF"/>
                        </a:solidFill>
                        <a:latin typeface="AvenirNext LT Com Regular" panose="020B0503020202020204" pitchFamily="34" charset="0"/>
                      </a:endParaRPr>
                    </a:p>
                  </a:txBody>
                  <a:tcPr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endParaRPr lang="en-US" sz="1000" b="1" dirty="0">
                        <a:solidFill>
                          <a:srgbClr val="009ADF"/>
                        </a:solidFill>
                        <a:latin typeface="AvenirNext LT Com Regular" panose="020B0503020202020204"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endParaRPr lang="en-US" sz="1000" b="1" dirty="0">
                        <a:solidFill>
                          <a:srgbClr val="009ADF"/>
                        </a:solidFill>
                        <a:latin typeface="AvenirNext LT Com Regular" panose="020B0503020202020204"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r"/>
                      <a:r>
                        <a:rPr lang="en-US" sz="1000" b="1" dirty="0">
                          <a:solidFill>
                            <a:srgbClr val="009ADF"/>
                          </a:solidFill>
                          <a:latin typeface="Arial" panose="020B0604020202020204" pitchFamily="34" charset="0"/>
                          <a:cs typeface="Arial" panose="020B0604020202020204" pitchFamily="34" charset="0"/>
                        </a:rPr>
                        <a:t>Total</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r"/>
                      <a:r>
                        <a:rPr lang="en-US" sz="1000" b="1" dirty="0">
                          <a:solidFill>
                            <a:srgbClr val="7D726D"/>
                          </a:solidFill>
                          <a:latin typeface="Arial" panose="020B0604020202020204" pitchFamily="34" charset="0"/>
                          <a:cs typeface="Arial" panose="020B0604020202020204" pitchFamily="34" charset="0"/>
                        </a:rPr>
                        <a:t>In the industry</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r"/>
                      <a:r>
                        <a:rPr lang="en-US" sz="1000" b="1" dirty="0">
                          <a:solidFill>
                            <a:srgbClr val="7D726D"/>
                          </a:solidFill>
                          <a:latin typeface="Arial" panose="020B0604020202020204" pitchFamily="34" charset="0"/>
                          <a:cs typeface="Arial" panose="020B0604020202020204" pitchFamily="34" charset="0"/>
                        </a:rPr>
                        <a:t>With Capital Group</a:t>
                      </a:r>
                    </a:p>
                  </a:txBody>
                  <a:tcPr marL="0" marR="0" marT="0"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10001"/>
                  </a:ext>
                </a:extLst>
              </a:tr>
              <a:tr h="402336">
                <a:tc>
                  <a:txBody>
                    <a:bodyPr/>
                    <a:lstStyle/>
                    <a:p>
                      <a:pPr marL="0" algn="l" defTabSz="1005840" rtl="0" eaLnBrk="1" latinLnBrk="0" hangingPunct="1"/>
                      <a:endParaRPr lang="en-US" sz="1800" b="1" kern="1200" dirty="0">
                        <a:solidFill>
                          <a:srgbClr val="009CDC"/>
                        </a:solidFill>
                        <a:latin typeface="AvenirNext LT Com Regular" panose="020B0503020202020204" pitchFamily="34" charset="0"/>
                        <a:ea typeface="+mn-ea"/>
                        <a:cs typeface="+mn-cs"/>
                      </a:endParaRPr>
                    </a:p>
                  </a:txBody>
                  <a:tcPr marL="0" marR="0" marT="0"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8F8F8F"/>
                      </a:solidFill>
                      <a:prstDash val="solid"/>
                      <a:round/>
                      <a:headEnd type="none" w="med" len="med"/>
                      <a:tailEnd type="none" w="med" len="med"/>
                    </a:lnB>
                    <a:noFill/>
                  </a:tcPr>
                </a:tc>
                <a:tc>
                  <a:txBody>
                    <a:bodyPr/>
                    <a:lstStyle/>
                    <a:p>
                      <a:endParaRPr lang="en-US" sz="1800" b="1" dirty="0">
                        <a:solidFill>
                          <a:srgbClr val="009ADF"/>
                        </a:solidFill>
                        <a:latin typeface="AvenirNext LT Com Regular" panose="020B0503020202020204" pitchFamily="34" charset="0"/>
                      </a:endParaRP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8F8F8F"/>
                      </a:solidFill>
                      <a:prstDash val="solid"/>
                      <a:round/>
                      <a:headEnd type="none" w="med" len="med"/>
                      <a:tailEnd type="none" w="med" len="med"/>
                    </a:lnB>
                    <a:noFill/>
                  </a:tcPr>
                </a:tc>
                <a:tc>
                  <a:txBody>
                    <a:bodyPr/>
                    <a:lstStyle/>
                    <a:p>
                      <a:pPr algn="l"/>
                      <a:r>
                        <a:rPr lang="en-US" sz="1400" b="1" dirty="0">
                          <a:solidFill>
                            <a:schemeClr val="tx2"/>
                          </a:solidFill>
                          <a:latin typeface="Arial" panose="020B0604020202020204" pitchFamily="34" charset="0"/>
                          <a:cs typeface="Arial" panose="020B0604020202020204" pitchFamily="34" charset="0"/>
                        </a:rPr>
                        <a:t>Portfolio managers</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8F8F8F"/>
                      </a:solidFill>
                      <a:prstDash val="solid"/>
                      <a:round/>
                      <a:headEnd type="none" w="med" len="med"/>
                      <a:tailEnd type="none" w="med" len="med"/>
                    </a:lnB>
                    <a:noFill/>
                  </a:tcPr>
                </a:tc>
                <a:tc>
                  <a:txBody>
                    <a:bodyPr/>
                    <a:lstStyle/>
                    <a:p>
                      <a:pPr algn="r"/>
                      <a:r>
                        <a:rPr lang="en-US" sz="1800" b="1" dirty="0">
                          <a:solidFill>
                            <a:schemeClr val="tx2"/>
                          </a:solidFill>
                          <a:latin typeface="Arial" panose="020B0604020202020204" pitchFamily="34" charset="0"/>
                          <a:cs typeface="Arial" panose="020B0604020202020204" pitchFamily="34" charset="0"/>
                        </a:rPr>
                        <a:t>31</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r"/>
                      <a:r>
                        <a:rPr lang="en-US" sz="1800" b="1" dirty="0">
                          <a:solidFill>
                            <a:srgbClr val="7D726D"/>
                          </a:solidFill>
                          <a:latin typeface="Arial" panose="020B0604020202020204" pitchFamily="34" charset="0"/>
                          <a:cs typeface="Arial" panose="020B0604020202020204" pitchFamily="34" charset="0"/>
                        </a:rPr>
                        <a:t>25</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r"/>
                      <a:r>
                        <a:rPr lang="en-US" sz="1800" b="1" dirty="0">
                          <a:solidFill>
                            <a:srgbClr val="7D726D"/>
                          </a:solidFill>
                          <a:latin typeface="Arial" panose="020B0604020202020204" pitchFamily="34" charset="0"/>
                          <a:cs typeface="Arial" panose="020B0604020202020204" pitchFamily="34" charset="0"/>
                        </a:rPr>
                        <a:t>17</a:t>
                      </a:r>
                    </a:p>
                  </a:txBody>
                  <a:tcPr marL="0" marR="0" marT="0"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10002"/>
                  </a:ext>
                </a:extLst>
              </a:tr>
              <a:tr h="402336">
                <a:tc>
                  <a:txBody>
                    <a:bodyPr/>
                    <a:lstStyle/>
                    <a:p>
                      <a:pPr marL="0" algn="l" defTabSz="1005840" rtl="0" eaLnBrk="1" latinLnBrk="0" hangingPunct="1"/>
                      <a:endParaRPr lang="en-US" sz="1800" b="1" kern="1200" dirty="0">
                        <a:solidFill>
                          <a:srgbClr val="009CDC"/>
                        </a:solidFill>
                        <a:latin typeface="AvenirNext LT Com Regular" panose="020B0503020202020204" pitchFamily="34" charset="0"/>
                        <a:ea typeface="+mn-ea"/>
                        <a:cs typeface="+mn-cs"/>
                      </a:endParaRPr>
                    </a:p>
                  </a:txBody>
                  <a:tcPr marL="0" marR="0" marT="0"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8F8F8F"/>
                      </a:solidFill>
                      <a:prstDash val="solid"/>
                      <a:round/>
                      <a:headEnd type="none" w="med" len="med"/>
                      <a:tailEnd type="none" w="med" len="med"/>
                    </a:lnT>
                    <a:lnB w="6350" cap="flat" cmpd="sng" algn="ctr">
                      <a:solidFill>
                        <a:srgbClr val="8F8F8F"/>
                      </a:solidFill>
                      <a:prstDash val="solid"/>
                      <a:round/>
                      <a:headEnd type="none" w="med" len="med"/>
                      <a:tailEnd type="none" w="med" len="med"/>
                    </a:lnB>
                    <a:noFill/>
                  </a:tcPr>
                </a:tc>
                <a:tc>
                  <a:txBody>
                    <a:bodyPr/>
                    <a:lstStyle/>
                    <a:p>
                      <a:endParaRPr lang="en-US" sz="1800" b="1" dirty="0">
                        <a:solidFill>
                          <a:srgbClr val="009ADF"/>
                        </a:solidFill>
                        <a:latin typeface="AvenirNext LT Com Regular" panose="020B0503020202020204" pitchFamily="34" charset="0"/>
                      </a:endParaRP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8F8F8F"/>
                      </a:solidFill>
                      <a:prstDash val="solid"/>
                      <a:round/>
                      <a:headEnd type="none" w="med" len="med"/>
                      <a:tailEnd type="none" w="med" len="med"/>
                    </a:lnT>
                    <a:lnB w="6350" cap="flat" cmpd="sng" algn="ctr">
                      <a:solidFill>
                        <a:srgbClr val="8F8F8F"/>
                      </a:solidFill>
                      <a:prstDash val="solid"/>
                      <a:round/>
                      <a:headEnd type="none" w="med" len="med"/>
                      <a:tailEnd type="none" w="med" len="med"/>
                    </a:lnB>
                    <a:noFill/>
                  </a:tcPr>
                </a:tc>
                <a:tc>
                  <a:txBody>
                    <a:bodyPr/>
                    <a:lstStyle/>
                    <a:p>
                      <a:pPr algn="l"/>
                      <a:r>
                        <a:rPr lang="en-US" sz="1400" b="1" dirty="0">
                          <a:solidFill>
                            <a:schemeClr val="tx2"/>
                          </a:solidFill>
                          <a:latin typeface="Arial" panose="020B0604020202020204" pitchFamily="34" charset="0"/>
                          <a:cs typeface="Arial" panose="020B0604020202020204" pitchFamily="34" charset="0"/>
                        </a:rPr>
                        <a:t>Research analysts</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8F8F8F"/>
                      </a:solidFill>
                      <a:prstDash val="solid"/>
                      <a:round/>
                      <a:headEnd type="none" w="med" len="med"/>
                      <a:tailEnd type="none" w="med" len="med"/>
                    </a:lnT>
                    <a:lnB w="6350" cap="flat" cmpd="sng" algn="ctr">
                      <a:solidFill>
                        <a:srgbClr val="8F8F8F"/>
                      </a:solidFill>
                      <a:prstDash val="solid"/>
                      <a:round/>
                      <a:headEnd type="none" w="med" len="med"/>
                      <a:tailEnd type="none" w="med" len="med"/>
                    </a:lnB>
                    <a:noFill/>
                  </a:tcPr>
                </a:tc>
                <a:tc>
                  <a:txBody>
                    <a:bodyPr/>
                    <a:lstStyle/>
                    <a:p>
                      <a:pPr algn="r"/>
                      <a:r>
                        <a:rPr lang="en-US" sz="1800" b="1">
                          <a:solidFill>
                            <a:schemeClr val="tx2"/>
                          </a:solidFill>
                          <a:latin typeface="Arial" panose="020B0604020202020204" pitchFamily="34" charset="0"/>
                          <a:cs typeface="Arial" panose="020B0604020202020204" pitchFamily="34" charset="0"/>
                        </a:rPr>
                        <a:t>43</a:t>
                      </a:r>
                      <a:endParaRPr lang="en-US" sz="1800" b="1" dirty="0">
                        <a:solidFill>
                          <a:schemeClr val="tx2"/>
                        </a:solidFill>
                        <a:latin typeface="Arial" panose="020B0604020202020204" pitchFamily="34" charset="0"/>
                        <a:cs typeface="Arial" panose="020B0604020202020204" pitchFamily="34" charset="0"/>
                      </a:endParaRP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r"/>
                      <a:r>
                        <a:rPr lang="en-US" sz="1800" b="1" dirty="0">
                          <a:solidFill>
                            <a:srgbClr val="7D726D"/>
                          </a:solidFill>
                          <a:latin typeface="Arial" panose="020B0604020202020204" pitchFamily="34" charset="0"/>
                          <a:cs typeface="Arial" panose="020B0604020202020204" pitchFamily="34" charset="0"/>
                        </a:rPr>
                        <a:t>12</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r"/>
                      <a:r>
                        <a:rPr lang="en-US" sz="1800" b="1">
                          <a:solidFill>
                            <a:srgbClr val="7D726D"/>
                          </a:solidFill>
                          <a:latin typeface="Arial" panose="020B0604020202020204" pitchFamily="34" charset="0"/>
                          <a:cs typeface="Arial" panose="020B0604020202020204" pitchFamily="34" charset="0"/>
                        </a:rPr>
                        <a:t>5</a:t>
                      </a:r>
                      <a:endParaRPr lang="en-US" sz="1800" b="1" dirty="0">
                        <a:solidFill>
                          <a:srgbClr val="7D726D"/>
                        </a:solidFill>
                        <a:latin typeface="Arial" panose="020B0604020202020204" pitchFamily="34" charset="0"/>
                        <a:cs typeface="Arial" panose="020B0604020202020204" pitchFamily="34" charset="0"/>
                      </a:endParaRPr>
                    </a:p>
                  </a:txBody>
                  <a:tcPr marL="0" marR="0" marT="0"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10003"/>
                  </a:ext>
                </a:extLst>
              </a:tr>
              <a:tr h="402336">
                <a:tc>
                  <a:txBody>
                    <a:bodyPr/>
                    <a:lstStyle/>
                    <a:p>
                      <a:pPr marL="0" algn="l" defTabSz="1005840" rtl="0" eaLnBrk="1" latinLnBrk="0" hangingPunct="1"/>
                      <a:endParaRPr lang="en-US" sz="1800" b="1" kern="1200" dirty="0">
                        <a:solidFill>
                          <a:srgbClr val="009CDC"/>
                        </a:solidFill>
                        <a:latin typeface="AvenirNext LT Com Regular" panose="020B0503020202020204" pitchFamily="34" charset="0"/>
                        <a:ea typeface="+mn-ea"/>
                        <a:cs typeface="+mn-cs"/>
                      </a:endParaRPr>
                    </a:p>
                  </a:txBody>
                  <a:tcPr marL="0" marR="0" marT="0"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8F8F8F"/>
                      </a:solidFill>
                      <a:prstDash val="solid"/>
                      <a:round/>
                      <a:headEnd type="none" w="med" len="med"/>
                      <a:tailEnd type="none" w="med" len="med"/>
                    </a:lnT>
                    <a:lnB w="6350" cap="flat" cmpd="sng" algn="ctr">
                      <a:solidFill>
                        <a:srgbClr val="8F8F8F"/>
                      </a:solidFill>
                      <a:prstDash val="solid"/>
                      <a:round/>
                      <a:headEnd type="none" w="med" len="med"/>
                      <a:tailEnd type="none" w="med" len="med"/>
                    </a:lnB>
                    <a:noFill/>
                  </a:tcPr>
                </a:tc>
                <a:tc>
                  <a:txBody>
                    <a:bodyPr/>
                    <a:lstStyle/>
                    <a:p>
                      <a:endParaRPr lang="en-US" sz="1800" b="1" dirty="0">
                        <a:solidFill>
                          <a:srgbClr val="009ADF"/>
                        </a:solidFill>
                        <a:latin typeface="AvenirNext LT Com Regular" panose="020B0503020202020204" pitchFamily="34" charset="0"/>
                      </a:endParaRP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8F8F8F"/>
                      </a:solidFill>
                      <a:prstDash val="solid"/>
                      <a:round/>
                      <a:headEnd type="none" w="med" len="med"/>
                      <a:tailEnd type="none" w="med" len="med"/>
                    </a:lnT>
                    <a:lnB w="6350" cap="flat" cmpd="sng" algn="ctr">
                      <a:solidFill>
                        <a:srgbClr val="8F8F8F"/>
                      </a:solidFill>
                      <a:prstDash val="solid"/>
                      <a:round/>
                      <a:headEnd type="none" w="med" len="med"/>
                      <a:tailEnd type="none" w="med" len="med"/>
                    </a:lnB>
                    <a:noFill/>
                  </a:tcPr>
                </a:tc>
                <a:tc>
                  <a:txBody>
                    <a:bodyPr/>
                    <a:lstStyle/>
                    <a:p>
                      <a:pPr algn="l"/>
                      <a:r>
                        <a:rPr lang="en-US" sz="1400" b="1" dirty="0">
                          <a:solidFill>
                            <a:schemeClr val="tx2"/>
                          </a:solidFill>
                          <a:latin typeface="Arial" panose="020B0604020202020204" pitchFamily="34" charset="0"/>
                          <a:cs typeface="Arial" panose="020B0604020202020204" pitchFamily="34" charset="0"/>
                        </a:rPr>
                        <a:t>Trading professionals</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8F8F8F"/>
                      </a:solidFill>
                      <a:prstDash val="solid"/>
                      <a:round/>
                      <a:headEnd type="none" w="med" len="med"/>
                      <a:tailEnd type="none" w="med" len="med"/>
                    </a:lnT>
                    <a:lnB w="6350" cap="flat" cmpd="sng" algn="ctr">
                      <a:solidFill>
                        <a:srgbClr val="8F8F8F"/>
                      </a:solidFill>
                      <a:prstDash val="solid"/>
                      <a:round/>
                      <a:headEnd type="none" w="med" len="med"/>
                      <a:tailEnd type="none" w="med" len="med"/>
                    </a:lnB>
                    <a:noFill/>
                  </a:tcPr>
                </a:tc>
                <a:tc>
                  <a:txBody>
                    <a:bodyPr/>
                    <a:lstStyle/>
                    <a:p>
                      <a:pPr algn="r"/>
                      <a:r>
                        <a:rPr lang="en-US" sz="1800" b="1">
                          <a:solidFill>
                            <a:schemeClr val="tx2"/>
                          </a:solidFill>
                          <a:latin typeface="Arial" panose="020B0604020202020204" pitchFamily="34" charset="0"/>
                          <a:cs typeface="Arial" panose="020B0604020202020204" pitchFamily="34" charset="0"/>
                        </a:rPr>
                        <a:t>36</a:t>
                      </a:r>
                      <a:endParaRPr lang="en-US" sz="1800" b="1" dirty="0">
                        <a:solidFill>
                          <a:schemeClr val="tx2"/>
                        </a:solidFill>
                        <a:latin typeface="Arial" panose="020B0604020202020204" pitchFamily="34" charset="0"/>
                        <a:cs typeface="Arial" panose="020B0604020202020204" pitchFamily="34" charset="0"/>
                      </a:endParaRP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r"/>
                      <a:r>
                        <a:rPr lang="en-US" sz="1800" b="1" dirty="0">
                          <a:solidFill>
                            <a:srgbClr val="7D726D"/>
                          </a:solidFill>
                          <a:latin typeface="Arial" panose="020B0604020202020204" pitchFamily="34" charset="0"/>
                          <a:cs typeface="Arial" panose="020B0604020202020204" pitchFamily="34" charset="0"/>
                        </a:rPr>
                        <a:t>19</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r"/>
                      <a:r>
                        <a:rPr lang="en-US" sz="1800" b="1">
                          <a:solidFill>
                            <a:srgbClr val="7D726D"/>
                          </a:solidFill>
                          <a:latin typeface="Arial" panose="020B0604020202020204" pitchFamily="34" charset="0"/>
                          <a:cs typeface="Arial" panose="020B0604020202020204" pitchFamily="34" charset="0"/>
                        </a:rPr>
                        <a:t>12</a:t>
                      </a:r>
                      <a:endParaRPr lang="en-US" sz="1800" b="1" dirty="0">
                        <a:solidFill>
                          <a:srgbClr val="7D726D"/>
                        </a:solidFill>
                        <a:latin typeface="Arial" panose="020B0604020202020204" pitchFamily="34" charset="0"/>
                        <a:cs typeface="Arial" panose="020B0604020202020204" pitchFamily="34" charset="0"/>
                      </a:endParaRPr>
                    </a:p>
                  </a:txBody>
                  <a:tcPr marL="0" marR="0" marT="0"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10004"/>
                  </a:ext>
                </a:extLst>
              </a:tr>
              <a:tr h="402336">
                <a:tc>
                  <a:txBody>
                    <a:bodyPr/>
                    <a:lstStyle/>
                    <a:p>
                      <a:pPr marL="0" algn="l" defTabSz="1005840" rtl="0" eaLnBrk="1" latinLnBrk="0" hangingPunct="1"/>
                      <a:endParaRPr lang="en-US" sz="1800" b="1" kern="1200" dirty="0">
                        <a:solidFill>
                          <a:srgbClr val="009CDC"/>
                        </a:solidFill>
                        <a:latin typeface="AvenirNext LT Com Regular" panose="020B0503020202020204" pitchFamily="34" charset="0"/>
                        <a:ea typeface="+mn-ea"/>
                        <a:cs typeface="+mn-cs"/>
                      </a:endParaRPr>
                    </a:p>
                  </a:txBody>
                  <a:tcPr marL="0" marR="0" marT="0"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8F8F8F"/>
                      </a:solidFill>
                      <a:prstDash val="solid"/>
                      <a:round/>
                      <a:headEnd type="none" w="med" len="med"/>
                      <a:tailEnd type="none" w="med" len="med"/>
                    </a:lnT>
                    <a:lnB w="6350" cap="flat" cmpd="sng" algn="ctr">
                      <a:solidFill>
                        <a:srgbClr val="8F8F8F"/>
                      </a:solidFill>
                      <a:prstDash val="solid"/>
                      <a:round/>
                      <a:headEnd type="none" w="med" len="med"/>
                      <a:tailEnd type="none" w="med" len="med"/>
                    </a:lnB>
                    <a:noFill/>
                  </a:tcPr>
                </a:tc>
                <a:tc>
                  <a:txBody>
                    <a:bodyPr/>
                    <a:lstStyle/>
                    <a:p>
                      <a:endParaRPr lang="en-US" sz="1800" b="1" dirty="0">
                        <a:solidFill>
                          <a:srgbClr val="009ADF"/>
                        </a:solidFill>
                        <a:latin typeface="AvenirNext LT Com Regular" panose="020B0503020202020204" pitchFamily="34" charset="0"/>
                      </a:endParaRP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8F8F8F"/>
                      </a:solidFill>
                      <a:prstDash val="solid"/>
                      <a:round/>
                      <a:headEnd type="none" w="med" len="med"/>
                      <a:tailEnd type="none" w="med" len="med"/>
                    </a:lnT>
                    <a:lnB w="6350" cap="flat" cmpd="sng" algn="ctr">
                      <a:solidFill>
                        <a:srgbClr val="8F8F8F"/>
                      </a:solidFill>
                      <a:prstDash val="solid"/>
                      <a:round/>
                      <a:headEnd type="none" w="med" len="med"/>
                      <a:tailEnd type="none" w="med" len="med"/>
                    </a:lnB>
                    <a:noFill/>
                  </a:tcPr>
                </a:tc>
                <a:tc>
                  <a:txBody>
                    <a:bodyPr/>
                    <a:lstStyle/>
                    <a:p>
                      <a:pPr algn="l"/>
                      <a:r>
                        <a:rPr lang="en-US" sz="1400" b="1" dirty="0">
                          <a:solidFill>
                            <a:schemeClr val="tx2"/>
                          </a:solidFill>
                          <a:latin typeface="Arial" panose="020B0604020202020204" pitchFamily="34" charset="0"/>
                          <a:cs typeface="Arial" panose="020B0604020202020204" pitchFamily="34" charset="0"/>
                        </a:rPr>
                        <a:t>Macro analysts</a:t>
                      </a:r>
                      <a:endParaRPr lang="en-US" sz="1400" b="1" baseline="30000" dirty="0">
                        <a:solidFill>
                          <a:schemeClr val="tx2"/>
                        </a:solidFill>
                        <a:latin typeface="Arial" panose="020B0604020202020204" pitchFamily="34" charset="0"/>
                        <a:cs typeface="Arial" panose="020B0604020202020204" pitchFamily="34" charset="0"/>
                      </a:endParaRP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8F8F8F"/>
                      </a:solidFill>
                      <a:prstDash val="solid"/>
                      <a:round/>
                      <a:headEnd type="none" w="med" len="med"/>
                      <a:tailEnd type="none" w="med" len="med"/>
                    </a:lnT>
                    <a:lnB w="6350" cap="flat" cmpd="sng" algn="ctr">
                      <a:solidFill>
                        <a:srgbClr val="8F8F8F"/>
                      </a:solidFill>
                      <a:prstDash val="solid"/>
                      <a:round/>
                      <a:headEnd type="none" w="med" len="med"/>
                      <a:tailEnd type="none" w="med" len="med"/>
                    </a:lnB>
                    <a:noFill/>
                  </a:tcPr>
                </a:tc>
                <a:tc>
                  <a:txBody>
                    <a:bodyPr/>
                    <a:lstStyle/>
                    <a:p>
                      <a:pPr algn="r"/>
                      <a:r>
                        <a:rPr lang="en-US" sz="1800" b="1" dirty="0">
                          <a:solidFill>
                            <a:schemeClr val="tx2"/>
                          </a:solidFill>
                          <a:latin typeface="Arial" panose="020B0604020202020204" pitchFamily="34" charset="0"/>
                          <a:cs typeface="Arial" panose="020B0604020202020204" pitchFamily="34" charset="0"/>
                        </a:rPr>
                        <a:t>12</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r"/>
                      <a:r>
                        <a:rPr lang="en-US" sz="1800" b="1" dirty="0">
                          <a:solidFill>
                            <a:srgbClr val="7D726D"/>
                          </a:solidFill>
                          <a:latin typeface="Arial" panose="020B0604020202020204" pitchFamily="34" charset="0"/>
                          <a:cs typeface="Arial" panose="020B0604020202020204" pitchFamily="34" charset="0"/>
                        </a:rPr>
                        <a:t>23</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r"/>
                      <a:r>
                        <a:rPr lang="en-US" sz="1800" b="1" dirty="0">
                          <a:solidFill>
                            <a:srgbClr val="7D726D"/>
                          </a:solidFill>
                          <a:latin typeface="Arial" panose="020B0604020202020204" pitchFamily="34" charset="0"/>
                          <a:cs typeface="Arial" panose="020B0604020202020204" pitchFamily="34" charset="0"/>
                        </a:rPr>
                        <a:t>9</a:t>
                      </a:r>
                    </a:p>
                  </a:txBody>
                  <a:tcPr marL="0" marR="0" marT="0"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10005"/>
                  </a:ext>
                </a:extLst>
              </a:tr>
              <a:tr h="402336">
                <a:tc>
                  <a:txBody>
                    <a:bodyPr/>
                    <a:lstStyle/>
                    <a:p>
                      <a:pPr marL="0" algn="l" defTabSz="1005840" rtl="0" eaLnBrk="1" latinLnBrk="0" hangingPunct="1"/>
                      <a:endParaRPr lang="en-US" sz="1800" b="1" kern="1200" dirty="0">
                        <a:solidFill>
                          <a:srgbClr val="009CDC"/>
                        </a:solidFill>
                        <a:latin typeface="AvenirNext LT Com Regular" panose="020B0503020202020204" pitchFamily="34" charset="0"/>
                        <a:ea typeface="+mn-ea"/>
                        <a:cs typeface="+mn-cs"/>
                      </a:endParaRPr>
                    </a:p>
                  </a:txBody>
                  <a:tcPr marL="0" marR="0" marT="0"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8F8F8F"/>
                      </a:solidFill>
                      <a:prstDash val="solid"/>
                      <a:round/>
                      <a:headEnd type="none" w="med" len="med"/>
                      <a:tailEnd type="none" w="med" len="med"/>
                    </a:lnT>
                    <a:lnB w="6350" cap="flat" cmpd="sng" algn="ctr">
                      <a:solidFill>
                        <a:srgbClr val="8F8F8F"/>
                      </a:solidFill>
                      <a:prstDash val="solid"/>
                      <a:round/>
                      <a:headEnd type="none" w="med" len="med"/>
                      <a:tailEnd type="none" w="med" len="med"/>
                    </a:lnB>
                    <a:noFill/>
                  </a:tcPr>
                </a:tc>
                <a:tc>
                  <a:txBody>
                    <a:bodyPr/>
                    <a:lstStyle/>
                    <a:p>
                      <a:endParaRPr lang="en-US" sz="1800" b="1" dirty="0">
                        <a:solidFill>
                          <a:srgbClr val="009ADF"/>
                        </a:solidFill>
                        <a:latin typeface="AvenirNext LT Com Regular" panose="020B0503020202020204" pitchFamily="34" charset="0"/>
                      </a:endParaRP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8F8F8F"/>
                      </a:solidFill>
                      <a:prstDash val="solid"/>
                      <a:round/>
                      <a:headEnd type="none" w="med" len="med"/>
                      <a:tailEnd type="none" w="med" len="med"/>
                    </a:lnT>
                    <a:lnB w="6350" cap="flat" cmpd="sng" algn="ctr">
                      <a:solidFill>
                        <a:srgbClr val="8F8F8F"/>
                      </a:solidFill>
                      <a:prstDash val="solid"/>
                      <a:round/>
                      <a:headEnd type="none" w="med" len="med"/>
                      <a:tailEnd type="none" w="med" len="med"/>
                    </a:lnB>
                    <a:noFill/>
                  </a:tcPr>
                </a:tc>
                <a:tc>
                  <a:txBody>
                    <a:bodyPr/>
                    <a:lstStyle/>
                    <a:p>
                      <a:pPr algn="l"/>
                      <a:r>
                        <a:rPr lang="en-US" sz="1400" b="1" dirty="0">
                          <a:solidFill>
                            <a:schemeClr val="tx2"/>
                          </a:solidFill>
                          <a:latin typeface="Arial" panose="020B0604020202020204" pitchFamily="34" charset="0"/>
                          <a:cs typeface="Arial" panose="020B0604020202020204" pitchFamily="34" charset="0"/>
                        </a:rPr>
                        <a:t>Risk and quantitative analysts</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8F8F8F"/>
                      </a:solidFill>
                      <a:prstDash val="solid"/>
                      <a:round/>
                      <a:headEnd type="none" w="med" len="med"/>
                      <a:tailEnd type="none" w="med" len="med"/>
                    </a:lnT>
                    <a:lnB w="6350" cap="flat" cmpd="sng" algn="ctr">
                      <a:solidFill>
                        <a:srgbClr val="8F8F8F"/>
                      </a:solidFill>
                      <a:prstDash val="solid"/>
                      <a:round/>
                      <a:headEnd type="none" w="med" len="med"/>
                      <a:tailEnd type="none" w="med" len="med"/>
                    </a:lnB>
                    <a:noFill/>
                  </a:tcPr>
                </a:tc>
                <a:tc>
                  <a:txBody>
                    <a:bodyPr/>
                    <a:lstStyle/>
                    <a:p>
                      <a:pPr algn="r"/>
                      <a:r>
                        <a:rPr lang="en-US" sz="1800" b="1" dirty="0">
                          <a:solidFill>
                            <a:schemeClr val="tx2"/>
                          </a:solidFill>
                          <a:latin typeface="Arial" panose="020B0604020202020204" pitchFamily="34" charset="0"/>
                          <a:cs typeface="Arial" panose="020B0604020202020204" pitchFamily="34" charset="0"/>
                        </a:rPr>
                        <a:t>10</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r"/>
                      <a:r>
                        <a:rPr lang="en-US" sz="1800" b="1" dirty="0">
                          <a:solidFill>
                            <a:srgbClr val="7D726D"/>
                          </a:solidFill>
                          <a:latin typeface="Arial" panose="020B0604020202020204" pitchFamily="34" charset="0"/>
                          <a:cs typeface="Arial" panose="020B0604020202020204" pitchFamily="34" charset="0"/>
                        </a:rPr>
                        <a:t>12</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r"/>
                      <a:r>
                        <a:rPr lang="en-US" sz="1800" b="1" dirty="0">
                          <a:solidFill>
                            <a:srgbClr val="7D726D"/>
                          </a:solidFill>
                          <a:latin typeface="Arial" panose="020B0604020202020204" pitchFamily="34" charset="0"/>
                          <a:cs typeface="Arial" panose="020B0604020202020204" pitchFamily="34" charset="0"/>
                        </a:rPr>
                        <a:t>5</a:t>
                      </a:r>
                    </a:p>
                  </a:txBody>
                  <a:tcPr marL="0" marR="0" marT="0"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10006"/>
                  </a:ext>
                </a:extLst>
              </a:tr>
              <a:tr h="402336">
                <a:tc>
                  <a:txBody>
                    <a:bodyPr/>
                    <a:lstStyle/>
                    <a:p>
                      <a:pPr marL="0" algn="l" defTabSz="1005840" rtl="0" eaLnBrk="1" latinLnBrk="0" hangingPunct="1"/>
                      <a:endParaRPr lang="en-US" sz="1800" b="1" kern="1200" dirty="0">
                        <a:solidFill>
                          <a:srgbClr val="009CDC"/>
                        </a:solidFill>
                        <a:latin typeface="AvenirNext LT Com Regular" panose="020B0503020202020204" pitchFamily="34" charset="0"/>
                        <a:ea typeface="+mn-ea"/>
                        <a:cs typeface="+mn-cs"/>
                      </a:endParaRPr>
                    </a:p>
                  </a:txBody>
                  <a:tcPr marL="0" marR="0" marT="0"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8F8F8F"/>
                      </a:solidFill>
                      <a:prstDash val="solid"/>
                      <a:round/>
                      <a:headEnd type="none" w="med" len="med"/>
                      <a:tailEnd type="none" w="med" len="med"/>
                    </a:lnT>
                    <a:lnB w="6350" cap="flat" cmpd="sng" algn="ctr">
                      <a:solidFill>
                        <a:srgbClr val="8F8F8F"/>
                      </a:solidFill>
                      <a:prstDash val="solid"/>
                      <a:round/>
                      <a:headEnd type="none" w="med" len="med"/>
                      <a:tailEnd type="none" w="med" len="med"/>
                    </a:lnB>
                    <a:noFill/>
                  </a:tcPr>
                </a:tc>
                <a:tc>
                  <a:txBody>
                    <a:bodyPr/>
                    <a:lstStyle/>
                    <a:p>
                      <a:endParaRPr lang="en-US" sz="1800" b="1" dirty="0">
                        <a:solidFill>
                          <a:srgbClr val="009ADF"/>
                        </a:solidFill>
                        <a:latin typeface="AvenirNext LT Com Regular" panose="020B0503020202020204" pitchFamily="34" charset="0"/>
                      </a:endParaRP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8F8F8F"/>
                      </a:solidFill>
                      <a:prstDash val="solid"/>
                      <a:round/>
                      <a:headEnd type="none" w="med" len="med"/>
                      <a:tailEnd type="none" w="med" len="med"/>
                    </a:lnT>
                    <a:lnB w="6350" cap="flat" cmpd="sng" algn="ctr">
                      <a:solidFill>
                        <a:srgbClr val="8F8F8F"/>
                      </a:solidFill>
                      <a:prstDash val="solid"/>
                      <a:round/>
                      <a:headEnd type="none" w="med" len="med"/>
                      <a:tailEnd type="none" w="med" len="med"/>
                    </a:lnB>
                    <a:noFill/>
                  </a:tcPr>
                </a:tc>
                <a:tc>
                  <a:txBody>
                    <a:bodyPr/>
                    <a:lstStyle/>
                    <a:p>
                      <a:pPr algn="l"/>
                      <a:r>
                        <a:rPr lang="en-US" sz="1400" b="1" dirty="0">
                          <a:solidFill>
                            <a:schemeClr val="tx2"/>
                          </a:solidFill>
                          <a:latin typeface="Arial" panose="020B0604020202020204" pitchFamily="34" charset="0"/>
                          <a:cs typeface="Arial" panose="020B0604020202020204" pitchFamily="34" charset="0"/>
                        </a:rPr>
                        <a:t>Investment services professionals</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8F8F8F"/>
                      </a:solidFill>
                      <a:prstDash val="solid"/>
                      <a:round/>
                      <a:headEnd type="none" w="med" len="med"/>
                      <a:tailEnd type="none" w="med" len="med"/>
                    </a:lnT>
                    <a:lnB w="6350" cap="flat" cmpd="sng" algn="ctr">
                      <a:solidFill>
                        <a:srgbClr val="8F8F8F"/>
                      </a:solidFill>
                      <a:prstDash val="solid"/>
                      <a:round/>
                      <a:headEnd type="none" w="med" len="med"/>
                      <a:tailEnd type="none" w="med" len="med"/>
                    </a:lnB>
                    <a:noFill/>
                  </a:tcPr>
                </a:tc>
                <a:tc>
                  <a:txBody>
                    <a:bodyPr/>
                    <a:lstStyle/>
                    <a:p>
                      <a:pPr algn="r"/>
                      <a:r>
                        <a:rPr lang="en-US" sz="1800" b="1" dirty="0">
                          <a:solidFill>
                            <a:schemeClr val="tx2"/>
                          </a:solidFill>
                          <a:latin typeface="Arial" panose="020B0604020202020204" pitchFamily="34" charset="0"/>
                          <a:cs typeface="Arial" panose="020B0604020202020204" pitchFamily="34" charset="0"/>
                        </a:rPr>
                        <a:t>22</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r"/>
                      <a:r>
                        <a:rPr lang="en-US" sz="1800" b="1">
                          <a:solidFill>
                            <a:srgbClr val="7D726D"/>
                          </a:solidFill>
                          <a:latin typeface="Arial" panose="020B0604020202020204" pitchFamily="34" charset="0"/>
                          <a:cs typeface="Arial" panose="020B0604020202020204" pitchFamily="34" charset="0"/>
                        </a:rPr>
                        <a:t>19</a:t>
                      </a:r>
                      <a:endParaRPr lang="en-US" sz="1800" b="1" dirty="0">
                        <a:solidFill>
                          <a:srgbClr val="7D726D"/>
                        </a:solidFill>
                        <a:latin typeface="Arial" panose="020B0604020202020204" pitchFamily="34" charset="0"/>
                        <a:cs typeface="Arial" panose="020B0604020202020204" pitchFamily="34" charset="0"/>
                      </a:endParaRP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r"/>
                      <a:r>
                        <a:rPr lang="en-US" sz="1800" b="1">
                          <a:solidFill>
                            <a:srgbClr val="7D726D"/>
                          </a:solidFill>
                          <a:latin typeface="Arial" panose="020B0604020202020204" pitchFamily="34" charset="0"/>
                          <a:cs typeface="Arial" panose="020B0604020202020204" pitchFamily="34" charset="0"/>
                        </a:rPr>
                        <a:t>6</a:t>
                      </a:r>
                      <a:endParaRPr lang="en-US" sz="1800" b="1" dirty="0">
                        <a:solidFill>
                          <a:srgbClr val="7D726D"/>
                        </a:solidFill>
                        <a:latin typeface="Arial" panose="020B0604020202020204" pitchFamily="34" charset="0"/>
                        <a:cs typeface="Arial" panose="020B0604020202020204" pitchFamily="34" charset="0"/>
                      </a:endParaRPr>
                    </a:p>
                  </a:txBody>
                  <a:tcPr marL="0" marR="0" marT="0"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10007"/>
                  </a:ext>
                </a:extLst>
              </a:tr>
              <a:tr h="402336">
                <a:tc>
                  <a:txBody>
                    <a:bodyPr/>
                    <a:lstStyle/>
                    <a:p>
                      <a:pPr marL="0" algn="l" defTabSz="1005840" rtl="0" eaLnBrk="1" latinLnBrk="0" hangingPunct="1"/>
                      <a:endParaRPr lang="en-US" sz="1800" b="1" kern="1200" dirty="0">
                        <a:solidFill>
                          <a:srgbClr val="009CDC"/>
                        </a:solidFill>
                        <a:latin typeface="AvenirNext LT Com Regular" panose="020B0503020202020204" pitchFamily="34" charset="0"/>
                        <a:ea typeface="+mn-ea"/>
                        <a:cs typeface="+mn-cs"/>
                      </a:endParaRPr>
                    </a:p>
                  </a:txBody>
                  <a:tcPr marL="0" marR="0" marT="0"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8F8F8F"/>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endParaRPr lang="en-US" sz="1800" b="1" dirty="0">
                        <a:solidFill>
                          <a:srgbClr val="009ADF"/>
                        </a:solidFill>
                        <a:latin typeface="AvenirNext LT Com Regular" panose="020B0503020202020204" pitchFamily="34" charset="0"/>
                      </a:endParaRP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8F8F8F"/>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l"/>
                      <a:r>
                        <a:rPr lang="en-US" sz="1400" b="1" dirty="0">
                          <a:solidFill>
                            <a:schemeClr val="tx2"/>
                          </a:solidFill>
                          <a:latin typeface="Arial" panose="020B0604020202020204" pitchFamily="34" charset="0"/>
                          <a:cs typeface="Arial" panose="020B0604020202020204" pitchFamily="34" charset="0"/>
                        </a:rPr>
                        <a:t>Other fixed</a:t>
                      </a:r>
                      <a:r>
                        <a:rPr lang="en-US" sz="1400" b="1" baseline="0" dirty="0">
                          <a:solidFill>
                            <a:schemeClr val="tx2"/>
                          </a:solidFill>
                          <a:latin typeface="Arial" panose="020B0604020202020204" pitchFamily="34" charset="0"/>
                          <a:cs typeface="Arial" panose="020B0604020202020204" pitchFamily="34" charset="0"/>
                        </a:rPr>
                        <a:t> i</a:t>
                      </a:r>
                      <a:r>
                        <a:rPr lang="en-US" sz="1400" b="1" dirty="0">
                          <a:solidFill>
                            <a:schemeClr val="tx2"/>
                          </a:solidFill>
                          <a:latin typeface="Arial" panose="020B0604020202020204" pitchFamily="34" charset="0"/>
                          <a:cs typeface="Arial" panose="020B0604020202020204" pitchFamily="34" charset="0"/>
                        </a:rPr>
                        <a:t>ncome professionals</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8F8F8F"/>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r"/>
                      <a:r>
                        <a:rPr lang="en-US" sz="1800" b="1" dirty="0">
                          <a:solidFill>
                            <a:schemeClr val="tx2"/>
                          </a:solidFill>
                          <a:latin typeface="Arial" panose="020B0604020202020204" pitchFamily="34" charset="0"/>
                          <a:cs typeface="Arial" panose="020B0604020202020204" pitchFamily="34" charset="0"/>
                        </a:rPr>
                        <a:t>20</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r"/>
                      <a:r>
                        <a:rPr lang="en-US" sz="1800" b="1" dirty="0">
                          <a:solidFill>
                            <a:srgbClr val="7D726D"/>
                          </a:solidFill>
                          <a:latin typeface="Arial" panose="020B0604020202020204" pitchFamily="34" charset="0"/>
                          <a:cs typeface="Arial" panose="020B0604020202020204" pitchFamily="34" charset="0"/>
                        </a:rPr>
                        <a:t>16</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tc>
                  <a:txBody>
                    <a:bodyPr/>
                    <a:lstStyle/>
                    <a:p>
                      <a:pPr algn="r"/>
                      <a:r>
                        <a:rPr lang="en-US" sz="1800" b="1" dirty="0">
                          <a:solidFill>
                            <a:srgbClr val="7D726D"/>
                          </a:solidFill>
                          <a:latin typeface="Arial" panose="020B0604020202020204" pitchFamily="34" charset="0"/>
                          <a:cs typeface="Arial" panose="020B0604020202020204" pitchFamily="34" charset="0"/>
                        </a:rPr>
                        <a:t>8</a:t>
                      </a:r>
                    </a:p>
                  </a:txBody>
                  <a:tcPr marL="0" marR="0" marT="0"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lnB w="6350" cap="flat" cmpd="sng" algn="ctr">
                      <a:solidFill>
                        <a:srgbClr val="999999"/>
                      </a:solidFill>
                      <a:prstDash val="solid"/>
                      <a:round/>
                      <a:headEnd type="none" w="med" len="med"/>
                      <a:tailEnd type="none" w="med" len="med"/>
                    </a:lnB>
                    <a:noFill/>
                  </a:tcPr>
                </a:tc>
                <a:extLst>
                  <a:ext uri="{0D108BD9-81ED-4DB2-BD59-A6C34878D82A}">
                    <a16:rowId xmlns:a16="http://schemas.microsoft.com/office/drawing/2014/main" val="10008"/>
                  </a:ext>
                </a:extLst>
              </a:tr>
              <a:tr h="182880">
                <a:tc>
                  <a:txBody>
                    <a:bodyPr/>
                    <a:lstStyle/>
                    <a:p>
                      <a:endParaRPr lang="en-US" sz="300" b="1" dirty="0">
                        <a:solidFill>
                          <a:srgbClr val="009ADF"/>
                        </a:solidFill>
                        <a:latin typeface="AvenirNext LT Com Regular" panose="020B0503020202020204" pitchFamily="34" charset="0"/>
                      </a:endParaRPr>
                    </a:p>
                  </a:txBody>
                  <a:tcPr marL="0" marR="0" marT="0"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noFill/>
                  </a:tcPr>
                </a:tc>
                <a:tc>
                  <a:txBody>
                    <a:bodyPr/>
                    <a:lstStyle/>
                    <a:p>
                      <a:endParaRPr lang="en-US" sz="300" dirty="0">
                        <a:solidFill>
                          <a:srgbClr val="009ADF"/>
                        </a:solidFill>
                        <a:latin typeface="AvenirNext LT Com Regular" panose="020B0503020202020204" pitchFamily="34" charset="0"/>
                      </a:endParaRP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noFill/>
                  </a:tcPr>
                </a:tc>
                <a:tc>
                  <a:txBody>
                    <a:bodyPr/>
                    <a:lstStyle/>
                    <a:p>
                      <a:pPr algn="l"/>
                      <a:endParaRPr lang="en-US" sz="300" b="1" dirty="0">
                        <a:solidFill>
                          <a:srgbClr val="009ADF"/>
                        </a:solidFill>
                        <a:latin typeface="Arial" panose="020B0604020202020204" pitchFamily="34" charset="0"/>
                        <a:cs typeface="Arial" panose="020B0604020202020204" pitchFamily="34" charset="0"/>
                      </a:endParaRP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300" b="1" dirty="0">
                        <a:solidFill>
                          <a:srgbClr val="009ADF"/>
                        </a:solidFill>
                        <a:latin typeface="Arial" panose="020B0604020202020204" pitchFamily="34" charset="0"/>
                        <a:cs typeface="Arial" panose="020B0604020202020204" pitchFamily="34" charset="0"/>
                      </a:endParaRP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noFill/>
                  </a:tcPr>
                </a:tc>
                <a:tc>
                  <a:txBody>
                    <a:bodyPr/>
                    <a:lstStyle/>
                    <a:p>
                      <a:pPr algn="r"/>
                      <a:endParaRPr lang="en-US" sz="300" b="0" dirty="0">
                        <a:solidFill>
                          <a:srgbClr val="7D726D"/>
                        </a:solidFill>
                        <a:latin typeface="Arial" panose="020B0604020202020204" pitchFamily="34" charset="0"/>
                        <a:cs typeface="Arial" panose="020B0604020202020204" pitchFamily="34" charset="0"/>
                      </a:endParaRP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noFill/>
                  </a:tcPr>
                </a:tc>
                <a:tc>
                  <a:txBody>
                    <a:bodyPr/>
                    <a:lstStyle/>
                    <a:p>
                      <a:pPr algn="r"/>
                      <a:endParaRPr lang="en-US" sz="300" b="0" dirty="0">
                        <a:solidFill>
                          <a:srgbClr val="7D726D"/>
                        </a:solidFill>
                        <a:latin typeface="Arial" panose="020B0604020202020204" pitchFamily="34" charset="0"/>
                        <a:cs typeface="Arial" panose="020B0604020202020204" pitchFamily="34" charset="0"/>
                      </a:endParaRPr>
                    </a:p>
                  </a:txBody>
                  <a:tcPr marL="0" marR="0" marT="0"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999999"/>
                      </a:solidFill>
                      <a:prstDash val="solid"/>
                      <a:round/>
                      <a:headEnd type="none" w="med" len="med"/>
                      <a:tailEnd type="none" w="med" len="med"/>
                    </a:lnT>
                    <a:noFill/>
                  </a:tcPr>
                </a:tc>
                <a:extLst>
                  <a:ext uri="{0D108BD9-81ED-4DB2-BD59-A6C34878D82A}">
                    <a16:rowId xmlns:a16="http://schemas.microsoft.com/office/drawing/2014/main" val="10009"/>
                  </a:ext>
                </a:extLst>
              </a:tr>
              <a:tr h="402336">
                <a:tc>
                  <a:txBody>
                    <a:bodyPr/>
                    <a:lstStyle/>
                    <a:p>
                      <a:pPr algn="r"/>
                      <a:endParaRPr lang="en-US" sz="1800" b="1" dirty="0">
                        <a:solidFill>
                          <a:schemeClr val="accent1"/>
                        </a:solidFill>
                        <a:latin typeface="AvenirNext LT Com Regular" panose="020B0503020202020204" pitchFamily="34" charset="0"/>
                      </a:endParaRPr>
                    </a:p>
                  </a:txBody>
                  <a:tcPr marL="0" marR="0" marT="0"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B w="12700" cap="flat" cmpd="sng" algn="ctr">
                      <a:noFill/>
                      <a:prstDash val="solid"/>
                      <a:round/>
                      <a:headEnd type="none" w="med" len="med"/>
                      <a:tailEnd type="none" w="med" len="med"/>
                    </a:lnB>
                    <a:noFill/>
                  </a:tcPr>
                </a:tc>
                <a:tc>
                  <a:txBody>
                    <a:bodyPr/>
                    <a:lstStyle/>
                    <a:p>
                      <a:endParaRPr lang="en-US" sz="1800" b="1" dirty="0">
                        <a:solidFill>
                          <a:schemeClr val="accent1"/>
                        </a:solidFill>
                        <a:latin typeface="AvenirNext LT Com Regular" panose="020B0503020202020204" pitchFamily="34" charset="0"/>
                      </a:endParaRP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B w="12700" cap="flat" cmpd="sng" algn="ctr">
                      <a:noFill/>
                      <a:prstDash val="solid"/>
                      <a:round/>
                      <a:headEnd type="none" w="med" len="med"/>
                      <a:tailEnd type="none" w="med" len="med"/>
                    </a:lnB>
                    <a:noFill/>
                  </a:tcPr>
                </a:tc>
                <a:tc>
                  <a:txBody>
                    <a:bodyPr/>
                    <a:lstStyle/>
                    <a:p>
                      <a:pPr algn="l"/>
                      <a:r>
                        <a:rPr lang="en-US" sz="1400" b="1" dirty="0">
                          <a:solidFill>
                            <a:schemeClr val="accent1"/>
                          </a:solidFill>
                          <a:latin typeface="Arial" panose="020B0604020202020204" pitchFamily="34" charset="0"/>
                          <a:cs typeface="Arial" panose="020B0604020202020204" pitchFamily="34" charset="0"/>
                        </a:rPr>
                        <a:t>Total</a:t>
                      </a:r>
                      <a:r>
                        <a:rPr lang="en-US" sz="1400" b="1" baseline="0" dirty="0">
                          <a:solidFill>
                            <a:schemeClr val="accent1"/>
                          </a:solidFill>
                          <a:latin typeface="Arial" panose="020B0604020202020204" pitchFamily="34" charset="0"/>
                          <a:cs typeface="Arial" panose="020B0604020202020204" pitchFamily="34" charset="0"/>
                        </a:rPr>
                        <a:t> f</a:t>
                      </a:r>
                      <a:r>
                        <a:rPr lang="en-US" sz="1400" b="1" dirty="0">
                          <a:solidFill>
                            <a:schemeClr val="accent1"/>
                          </a:solidFill>
                          <a:latin typeface="Arial" panose="020B0604020202020204" pitchFamily="34" charset="0"/>
                          <a:cs typeface="Arial" panose="020B0604020202020204" pitchFamily="34" charset="0"/>
                        </a:rPr>
                        <a:t>ixed</a:t>
                      </a:r>
                      <a:r>
                        <a:rPr lang="en-US" sz="1400" b="1" baseline="0" dirty="0">
                          <a:solidFill>
                            <a:schemeClr val="accent1"/>
                          </a:solidFill>
                          <a:latin typeface="Arial" panose="020B0604020202020204" pitchFamily="34" charset="0"/>
                          <a:cs typeface="Arial" panose="020B0604020202020204" pitchFamily="34" charset="0"/>
                        </a:rPr>
                        <a:t> i</a:t>
                      </a:r>
                      <a:r>
                        <a:rPr lang="en-US" sz="1400" b="1" dirty="0">
                          <a:solidFill>
                            <a:schemeClr val="accent1"/>
                          </a:solidFill>
                          <a:latin typeface="Arial" panose="020B0604020202020204" pitchFamily="34" charset="0"/>
                          <a:cs typeface="Arial" panose="020B0604020202020204" pitchFamily="34" charset="0"/>
                        </a:rPr>
                        <a:t>ncome professionals</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B w="12700" cap="flat" cmpd="sng" algn="ctr">
                      <a:no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accent1"/>
                          </a:solidFill>
                          <a:latin typeface="Arial" panose="020B0604020202020204" pitchFamily="34" charset="0"/>
                          <a:cs typeface="Arial" panose="020B0604020202020204" pitchFamily="34" charset="0"/>
                        </a:rPr>
                        <a:t>174</a:t>
                      </a: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B w="12700" cap="flat" cmpd="sng" algn="ctr">
                      <a:no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1800" b="0" dirty="0">
                        <a:solidFill>
                          <a:srgbClr val="009ADF"/>
                        </a:solidFill>
                        <a:latin typeface="Arial" panose="020B0604020202020204" pitchFamily="34" charset="0"/>
                        <a:cs typeface="Arial" panose="020B0604020202020204" pitchFamily="34" charset="0"/>
                      </a:endParaRPr>
                    </a:p>
                  </a:txBody>
                  <a:tcPr marL="0" marR="0" marT="0" marB="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B w="12700" cap="flat" cmpd="sng" algn="ctr">
                      <a:noFill/>
                      <a:prstDash val="solid"/>
                      <a:round/>
                      <a:headEnd type="none" w="med" len="med"/>
                      <a:tailEnd type="none" w="med" len="med"/>
                    </a:lnB>
                    <a:noFill/>
                  </a:tcPr>
                </a:tc>
                <a:tc>
                  <a:txBody>
                    <a:bodyPr/>
                    <a:lstStyle/>
                    <a:p>
                      <a:pPr algn="r"/>
                      <a:endParaRPr lang="en-US" sz="1800" b="0" dirty="0">
                        <a:latin typeface="Arial" panose="020B0604020202020204" pitchFamily="34" charset="0"/>
                        <a:cs typeface="Arial" panose="020B0604020202020204" pitchFamily="34" charset="0"/>
                      </a:endParaRPr>
                    </a:p>
                  </a:txBody>
                  <a:tcPr marL="0" marR="0" marT="0"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noFill/>
                  </a:tcPr>
                </a:tc>
                <a:extLst>
                  <a:ext uri="{0D108BD9-81ED-4DB2-BD59-A6C34878D82A}">
                    <a16:rowId xmlns:a16="http://schemas.microsoft.com/office/drawing/2014/main" val="10010"/>
                  </a:ext>
                </a:extLst>
              </a:tr>
            </a:tbl>
          </a:graphicData>
        </a:graphic>
      </p:graphicFrame>
      <p:sp>
        <p:nvSpPr>
          <p:cNvPr id="9" name="Freeform 361"/>
          <p:cNvSpPr>
            <a:spLocks noChangeAspect="1" noEditPoints="1"/>
          </p:cNvSpPr>
          <p:nvPr/>
        </p:nvSpPr>
        <p:spPr bwMode="auto">
          <a:xfrm>
            <a:off x="554085" y="2435078"/>
            <a:ext cx="261953" cy="264033"/>
          </a:xfrm>
          <a:custGeom>
            <a:avLst/>
            <a:gdLst>
              <a:gd name="T0" fmla="*/ 63 w 63"/>
              <a:gd name="T1" fmla="*/ 54 h 63"/>
              <a:gd name="T2" fmla="*/ 52 w 63"/>
              <a:gd name="T3" fmla="*/ 43 h 63"/>
              <a:gd name="T4" fmla="*/ 56 w 63"/>
              <a:gd name="T5" fmla="*/ 28 h 63"/>
              <a:gd name="T6" fmla="*/ 28 w 63"/>
              <a:gd name="T7" fmla="*/ 0 h 63"/>
              <a:gd name="T8" fmla="*/ 0 w 63"/>
              <a:gd name="T9" fmla="*/ 28 h 63"/>
              <a:gd name="T10" fmla="*/ 28 w 63"/>
              <a:gd name="T11" fmla="*/ 56 h 63"/>
              <a:gd name="T12" fmla="*/ 43 w 63"/>
              <a:gd name="T13" fmla="*/ 52 h 63"/>
              <a:gd name="T14" fmla="*/ 54 w 63"/>
              <a:gd name="T15" fmla="*/ 63 h 63"/>
              <a:gd name="T16" fmla="*/ 57 w 63"/>
              <a:gd name="T17" fmla="*/ 63 h 63"/>
              <a:gd name="T18" fmla="*/ 63 w 63"/>
              <a:gd name="T19" fmla="*/ 57 h 63"/>
              <a:gd name="T20" fmla="*/ 63 w 63"/>
              <a:gd name="T21" fmla="*/ 54 h 63"/>
              <a:gd name="T22" fmla="*/ 28 w 63"/>
              <a:gd name="T23" fmla="*/ 48 h 63"/>
              <a:gd name="T24" fmla="*/ 8 w 63"/>
              <a:gd name="T25" fmla="*/ 28 h 63"/>
              <a:gd name="T26" fmla="*/ 28 w 63"/>
              <a:gd name="T27" fmla="*/ 8 h 63"/>
              <a:gd name="T28" fmla="*/ 48 w 63"/>
              <a:gd name="T29" fmla="*/ 28 h 63"/>
              <a:gd name="T30" fmla="*/ 28 w 63"/>
              <a:gd name="T31" fmla="*/ 4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3" h="63">
                <a:moveTo>
                  <a:pt x="63" y="54"/>
                </a:moveTo>
                <a:cubicBezTo>
                  <a:pt x="52" y="43"/>
                  <a:pt x="52" y="43"/>
                  <a:pt x="52" y="43"/>
                </a:cubicBezTo>
                <a:cubicBezTo>
                  <a:pt x="54" y="39"/>
                  <a:pt x="56" y="34"/>
                  <a:pt x="56" y="28"/>
                </a:cubicBezTo>
                <a:cubicBezTo>
                  <a:pt x="56" y="13"/>
                  <a:pt x="43" y="0"/>
                  <a:pt x="28" y="0"/>
                </a:cubicBezTo>
                <a:cubicBezTo>
                  <a:pt x="13" y="0"/>
                  <a:pt x="0" y="13"/>
                  <a:pt x="0" y="28"/>
                </a:cubicBezTo>
                <a:cubicBezTo>
                  <a:pt x="0" y="43"/>
                  <a:pt x="13" y="56"/>
                  <a:pt x="28" y="56"/>
                </a:cubicBezTo>
                <a:cubicBezTo>
                  <a:pt x="34" y="56"/>
                  <a:pt x="39" y="54"/>
                  <a:pt x="43" y="52"/>
                </a:cubicBezTo>
                <a:cubicBezTo>
                  <a:pt x="54" y="63"/>
                  <a:pt x="54" y="63"/>
                  <a:pt x="54" y="63"/>
                </a:cubicBezTo>
                <a:cubicBezTo>
                  <a:pt x="55" y="63"/>
                  <a:pt x="56" y="63"/>
                  <a:pt x="57" y="63"/>
                </a:cubicBezTo>
                <a:cubicBezTo>
                  <a:pt x="63" y="57"/>
                  <a:pt x="63" y="57"/>
                  <a:pt x="63" y="57"/>
                </a:cubicBezTo>
                <a:cubicBezTo>
                  <a:pt x="63" y="56"/>
                  <a:pt x="63" y="55"/>
                  <a:pt x="63" y="54"/>
                </a:cubicBezTo>
                <a:close/>
                <a:moveTo>
                  <a:pt x="28" y="48"/>
                </a:moveTo>
                <a:cubicBezTo>
                  <a:pt x="17" y="48"/>
                  <a:pt x="8" y="39"/>
                  <a:pt x="8" y="28"/>
                </a:cubicBezTo>
                <a:cubicBezTo>
                  <a:pt x="8" y="17"/>
                  <a:pt x="17" y="8"/>
                  <a:pt x="28" y="8"/>
                </a:cubicBezTo>
                <a:cubicBezTo>
                  <a:pt x="39" y="8"/>
                  <a:pt x="48" y="17"/>
                  <a:pt x="48" y="28"/>
                </a:cubicBezTo>
                <a:cubicBezTo>
                  <a:pt x="48" y="39"/>
                  <a:pt x="39" y="48"/>
                  <a:pt x="28" y="48"/>
                </a:cubicBezTo>
                <a:close/>
              </a:path>
            </a:pathLst>
          </a:custGeom>
          <a:solidFill>
            <a:schemeClr val="tx2"/>
          </a:solidFill>
          <a:ln>
            <a:noFill/>
          </a:ln>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grpSp>
        <p:nvGrpSpPr>
          <p:cNvPr id="10" name="Group 9"/>
          <p:cNvGrpSpPr>
            <a:grpSpLocks noChangeAspect="1"/>
          </p:cNvGrpSpPr>
          <p:nvPr/>
        </p:nvGrpSpPr>
        <p:grpSpPr>
          <a:xfrm>
            <a:off x="552895" y="4999181"/>
            <a:ext cx="264033" cy="264033"/>
            <a:chOff x="1363663" y="754931"/>
            <a:chExt cx="203200" cy="203200"/>
          </a:xfrm>
          <a:solidFill>
            <a:schemeClr val="accent1"/>
          </a:solidFill>
        </p:grpSpPr>
        <p:sp>
          <p:nvSpPr>
            <p:cNvPr id="14" name="Freeform 348"/>
            <p:cNvSpPr>
              <a:spLocks/>
            </p:cNvSpPr>
            <p:nvPr/>
          </p:nvSpPr>
          <p:spPr bwMode="auto">
            <a:xfrm>
              <a:off x="1427163" y="805731"/>
              <a:ext cx="76200" cy="152400"/>
            </a:xfrm>
            <a:custGeom>
              <a:avLst/>
              <a:gdLst>
                <a:gd name="T0" fmla="*/ 16 w 24"/>
                <a:gd name="T1" fmla="*/ 0 h 48"/>
                <a:gd name="T2" fmla="*/ 8 w 24"/>
                <a:gd name="T3" fmla="*/ 0 h 48"/>
                <a:gd name="T4" fmla="*/ 0 w 24"/>
                <a:gd name="T5" fmla="*/ 8 h 48"/>
                <a:gd name="T6" fmla="*/ 0 w 24"/>
                <a:gd name="T7" fmla="*/ 24 h 48"/>
                <a:gd name="T8" fmla="*/ 4 w 24"/>
                <a:gd name="T9" fmla="*/ 24 h 48"/>
                <a:gd name="T10" fmla="*/ 4 w 24"/>
                <a:gd name="T11" fmla="*/ 48 h 48"/>
                <a:gd name="T12" fmla="*/ 20 w 24"/>
                <a:gd name="T13" fmla="*/ 48 h 48"/>
                <a:gd name="T14" fmla="*/ 20 w 24"/>
                <a:gd name="T15" fmla="*/ 24 h 48"/>
                <a:gd name="T16" fmla="*/ 24 w 24"/>
                <a:gd name="T17" fmla="*/ 24 h 48"/>
                <a:gd name="T18" fmla="*/ 24 w 24"/>
                <a:gd name="T19" fmla="*/ 8 h 48"/>
                <a:gd name="T20" fmla="*/ 16 w 24"/>
                <a:gd name="T2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48">
                  <a:moveTo>
                    <a:pt x="16" y="0"/>
                  </a:moveTo>
                  <a:cubicBezTo>
                    <a:pt x="8" y="0"/>
                    <a:pt x="8" y="0"/>
                    <a:pt x="8" y="0"/>
                  </a:cubicBezTo>
                  <a:cubicBezTo>
                    <a:pt x="4" y="0"/>
                    <a:pt x="0" y="4"/>
                    <a:pt x="0" y="8"/>
                  </a:cubicBezTo>
                  <a:cubicBezTo>
                    <a:pt x="0" y="24"/>
                    <a:pt x="0" y="24"/>
                    <a:pt x="0" y="24"/>
                  </a:cubicBezTo>
                  <a:cubicBezTo>
                    <a:pt x="4" y="24"/>
                    <a:pt x="4" y="24"/>
                    <a:pt x="4" y="24"/>
                  </a:cubicBezTo>
                  <a:cubicBezTo>
                    <a:pt x="4" y="48"/>
                    <a:pt x="4" y="48"/>
                    <a:pt x="4" y="48"/>
                  </a:cubicBezTo>
                  <a:cubicBezTo>
                    <a:pt x="20" y="48"/>
                    <a:pt x="20" y="48"/>
                    <a:pt x="20" y="48"/>
                  </a:cubicBezTo>
                  <a:cubicBezTo>
                    <a:pt x="20" y="24"/>
                    <a:pt x="20" y="24"/>
                    <a:pt x="20" y="24"/>
                  </a:cubicBezTo>
                  <a:cubicBezTo>
                    <a:pt x="24" y="24"/>
                    <a:pt x="24" y="24"/>
                    <a:pt x="24" y="24"/>
                  </a:cubicBezTo>
                  <a:cubicBezTo>
                    <a:pt x="24" y="8"/>
                    <a:pt x="24" y="8"/>
                    <a:pt x="24" y="8"/>
                  </a:cubicBezTo>
                  <a:cubicBezTo>
                    <a:pt x="24" y="4"/>
                    <a:pt x="20" y="0"/>
                    <a:pt x="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rgbClr val="000000"/>
                </a:solidFill>
                <a:latin typeface="AvenirNext LT Com Regular" panose="020B0503020202020204" pitchFamily="34" charset="0"/>
              </a:endParaRPr>
            </a:p>
          </p:txBody>
        </p:sp>
        <p:sp>
          <p:nvSpPr>
            <p:cNvPr id="15" name="Oval 349"/>
            <p:cNvSpPr>
              <a:spLocks noChangeArrowheads="1"/>
            </p:cNvSpPr>
            <p:nvPr/>
          </p:nvSpPr>
          <p:spPr bwMode="auto">
            <a:xfrm>
              <a:off x="1446213" y="754931"/>
              <a:ext cx="38100" cy="38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rgbClr val="000000"/>
                </a:solidFill>
                <a:latin typeface="AvenirNext LT Com Regular" panose="020B0503020202020204" pitchFamily="34" charset="0"/>
              </a:endParaRPr>
            </a:p>
          </p:txBody>
        </p:sp>
        <p:sp>
          <p:nvSpPr>
            <p:cNvPr id="16" name="Oval 350"/>
            <p:cNvSpPr>
              <a:spLocks noChangeArrowheads="1"/>
            </p:cNvSpPr>
            <p:nvPr/>
          </p:nvSpPr>
          <p:spPr bwMode="auto">
            <a:xfrm>
              <a:off x="1528763" y="780331"/>
              <a:ext cx="25400" cy="254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rgbClr val="000000"/>
                </a:solidFill>
                <a:latin typeface="AvenirNext LT Com Regular" panose="020B0503020202020204" pitchFamily="34" charset="0"/>
              </a:endParaRPr>
            </a:p>
          </p:txBody>
        </p:sp>
        <p:sp>
          <p:nvSpPr>
            <p:cNvPr id="17" name="Freeform 351"/>
            <p:cNvSpPr>
              <a:spLocks/>
            </p:cNvSpPr>
            <p:nvPr/>
          </p:nvSpPr>
          <p:spPr bwMode="auto">
            <a:xfrm>
              <a:off x="1516063" y="818431"/>
              <a:ext cx="50800" cy="114300"/>
            </a:xfrm>
            <a:custGeom>
              <a:avLst/>
              <a:gdLst>
                <a:gd name="T0" fmla="*/ 12 w 16"/>
                <a:gd name="T1" fmla="*/ 0 h 36"/>
                <a:gd name="T2" fmla="*/ 4 w 16"/>
                <a:gd name="T3" fmla="*/ 0 h 36"/>
                <a:gd name="T4" fmla="*/ 0 w 16"/>
                <a:gd name="T5" fmla="*/ 4 h 36"/>
                <a:gd name="T6" fmla="*/ 0 w 16"/>
                <a:gd name="T7" fmla="*/ 20 h 36"/>
                <a:gd name="T8" fmla="*/ 4 w 16"/>
                <a:gd name="T9" fmla="*/ 20 h 36"/>
                <a:gd name="T10" fmla="*/ 4 w 16"/>
                <a:gd name="T11" fmla="*/ 36 h 36"/>
                <a:gd name="T12" fmla="*/ 12 w 16"/>
                <a:gd name="T13" fmla="*/ 36 h 36"/>
                <a:gd name="T14" fmla="*/ 12 w 16"/>
                <a:gd name="T15" fmla="*/ 20 h 36"/>
                <a:gd name="T16" fmla="*/ 16 w 16"/>
                <a:gd name="T17" fmla="*/ 20 h 36"/>
                <a:gd name="T18" fmla="*/ 16 w 16"/>
                <a:gd name="T19" fmla="*/ 4 h 36"/>
                <a:gd name="T20" fmla="*/ 12 w 16"/>
                <a:gd name="T2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6">
                  <a:moveTo>
                    <a:pt x="12" y="0"/>
                  </a:moveTo>
                  <a:cubicBezTo>
                    <a:pt x="4" y="0"/>
                    <a:pt x="4" y="0"/>
                    <a:pt x="4" y="0"/>
                  </a:cubicBezTo>
                  <a:cubicBezTo>
                    <a:pt x="2" y="0"/>
                    <a:pt x="0" y="2"/>
                    <a:pt x="0" y="4"/>
                  </a:cubicBezTo>
                  <a:cubicBezTo>
                    <a:pt x="0" y="20"/>
                    <a:pt x="0" y="20"/>
                    <a:pt x="0" y="20"/>
                  </a:cubicBezTo>
                  <a:cubicBezTo>
                    <a:pt x="4" y="20"/>
                    <a:pt x="4" y="20"/>
                    <a:pt x="4" y="20"/>
                  </a:cubicBezTo>
                  <a:cubicBezTo>
                    <a:pt x="4" y="36"/>
                    <a:pt x="4" y="36"/>
                    <a:pt x="4" y="36"/>
                  </a:cubicBezTo>
                  <a:cubicBezTo>
                    <a:pt x="12" y="36"/>
                    <a:pt x="12" y="36"/>
                    <a:pt x="12" y="36"/>
                  </a:cubicBezTo>
                  <a:cubicBezTo>
                    <a:pt x="12" y="20"/>
                    <a:pt x="12" y="20"/>
                    <a:pt x="12" y="20"/>
                  </a:cubicBezTo>
                  <a:cubicBezTo>
                    <a:pt x="16" y="20"/>
                    <a:pt x="16" y="20"/>
                    <a:pt x="16" y="20"/>
                  </a:cubicBezTo>
                  <a:cubicBezTo>
                    <a:pt x="16" y="4"/>
                    <a:pt x="16" y="4"/>
                    <a:pt x="16" y="4"/>
                  </a:cubicBezTo>
                  <a:cubicBezTo>
                    <a:pt x="16" y="2"/>
                    <a:pt x="14"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rgbClr val="000000"/>
                </a:solidFill>
                <a:latin typeface="AvenirNext LT Com Regular" panose="020B0503020202020204" pitchFamily="34" charset="0"/>
              </a:endParaRPr>
            </a:p>
          </p:txBody>
        </p:sp>
        <p:sp>
          <p:nvSpPr>
            <p:cNvPr id="18" name="Oval 352"/>
            <p:cNvSpPr>
              <a:spLocks noChangeArrowheads="1"/>
            </p:cNvSpPr>
            <p:nvPr/>
          </p:nvSpPr>
          <p:spPr bwMode="auto">
            <a:xfrm>
              <a:off x="1376363" y="780331"/>
              <a:ext cx="25400" cy="254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rgbClr val="000000"/>
                </a:solidFill>
                <a:latin typeface="AvenirNext LT Com Regular" panose="020B0503020202020204" pitchFamily="34" charset="0"/>
              </a:endParaRPr>
            </a:p>
          </p:txBody>
        </p:sp>
        <p:sp>
          <p:nvSpPr>
            <p:cNvPr id="19" name="Freeform 353"/>
            <p:cNvSpPr>
              <a:spLocks/>
            </p:cNvSpPr>
            <p:nvPr/>
          </p:nvSpPr>
          <p:spPr bwMode="auto">
            <a:xfrm>
              <a:off x="1363663" y="818431"/>
              <a:ext cx="50800" cy="114300"/>
            </a:xfrm>
            <a:custGeom>
              <a:avLst/>
              <a:gdLst>
                <a:gd name="T0" fmla="*/ 12 w 16"/>
                <a:gd name="T1" fmla="*/ 0 h 36"/>
                <a:gd name="T2" fmla="*/ 4 w 16"/>
                <a:gd name="T3" fmla="*/ 0 h 36"/>
                <a:gd name="T4" fmla="*/ 0 w 16"/>
                <a:gd name="T5" fmla="*/ 4 h 36"/>
                <a:gd name="T6" fmla="*/ 0 w 16"/>
                <a:gd name="T7" fmla="*/ 20 h 36"/>
                <a:gd name="T8" fmla="*/ 4 w 16"/>
                <a:gd name="T9" fmla="*/ 20 h 36"/>
                <a:gd name="T10" fmla="*/ 4 w 16"/>
                <a:gd name="T11" fmla="*/ 36 h 36"/>
                <a:gd name="T12" fmla="*/ 12 w 16"/>
                <a:gd name="T13" fmla="*/ 36 h 36"/>
                <a:gd name="T14" fmla="*/ 12 w 16"/>
                <a:gd name="T15" fmla="*/ 20 h 36"/>
                <a:gd name="T16" fmla="*/ 16 w 16"/>
                <a:gd name="T17" fmla="*/ 20 h 36"/>
                <a:gd name="T18" fmla="*/ 16 w 16"/>
                <a:gd name="T19" fmla="*/ 4 h 36"/>
                <a:gd name="T20" fmla="*/ 12 w 16"/>
                <a:gd name="T2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6">
                  <a:moveTo>
                    <a:pt x="12" y="0"/>
                  </a:moveTo>
                  <a:cubicBezTo>
                    <a:pt x="4" y="0"/>
                    <a:pt x="4" y="0"/>
                    <a:pt x="4" y="0"/>
                  </a:cubicBezTo>
                  <a:cubicBezTo>
                    <a:pt x="2" y="0"/>
                    <a:pt x="0" y="2"/>
                    <a:pt x="0" y="4"/>
                  </a:cubicBezTo>
                  <a:cubicBezTo>
                    <a:pt x="0" y="20"/>
                    <a:pt x="0" y="20"/>
                    <a:pt x="0" y="20"/>
                  </a:cubicBezTo>
                  <a:cubicBezTo>
                    <a:pt x="4" y="20"/>
                    <a:pt x="4" y="20"/>
                    <a:pt x="4" y="20"/>
                  </a:cubicBezTo>
                  <a:cubicBezTo>
                    <a:pt x="4" y="36"/>
                    <a:pt x="4" y="36"/>
                    <a:pt x="4" y="36"/>
                  </a:cubicBezTo>
                  <a:cubicBezTo>
                    <a:pt x="12" y="36"/>
                    <a:pt x="12" y="36"/>
                    <a:pt x="12" y="36"/>
                  </a:cubicBezTo>
                  <a:cubicBezTo>
                    <a:pt x="12" y="20"/>
                    <a:pt x="12" y="20"/>
                    <a:pt x="12" y="20"/>
                  </a:cubicBezTo>
                  <a:cubicBezTo>
                    <a:pt x="16" y="20"/>
                    <a:pt x="16" y="20"/>
                    <a:pt x="16" y="20"/>
                  </a:cubicBezTo>
                  <a:cubicBezTo>
                    <a:pt x="16" y="4"/>
                    <a:pt x="16" y="4"/>
                    <a:pt x="16" y="4"/>
                  </a:cubicBezTo>
                  <a:cubicBezTo>
                    <a:pt x="16" y="2"/>
                    <a:pt x="14"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rgbClr val="000000"/>
                </a:solidFill>
                <a:latin typeface="AvenirNext LT Com Regular" panose="020B0503020202020204" pitchFamily="34" charset="0"/>
              </a:endParaRPr>
            </a:p>
          </p:txBody>
        </p:sp>
      </p:grpSp>
      <p:grpSp>
        <p:nvGrpSpPr>
          <p:cNvPr id="20" name="Group 19"/>
          <p:cNvGrpSpPr>
            <a:grpSpLocks noChangeAspect="1"/>
          </p:cNvGrpSpPr>
          <p:nvPr/>
        </p:nvGrpSpPr>
        <p:grpSpPr>
          <a:xfrm>
            <a:off x="552895" y="4443443"/>
            <a:ext cx="264033" cy="264033"/>
            <a:chOff x="2176463" y="754931"/>
            <a:chExt cx="203200" cy="203200"/>
          </a:xfrm>
          <a:solidFill>
            <a:schemeClr val="tx2"/>
          </a:solidFill>
        </p:grpSpPr>
        <p:sp>
          <p:nvSpPr>
            <p:cNvPr id="21" name="Oval 384"/>
            <p:cNvSpPr>
              <a:spLocks noChangeArrowheads="1"/>
            </p:cNvSpPr>
            <p:nvPr/>
          </p:nvSpPr>
          <p:spPr bwMode="auto">
            <a:xfrm>
              <a:off x="2189163" y="754931"/>
              <a:ext cx="50800" cy="508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22" name="Oval 385"/>
            <p:cNvSpPr>
              <a:spLocks noChangeArrowheads="1"/>
            </p:cNvSpPr>
            <p:nvPr/>
          </p:nvSpPr>
          <p:spPr bwMode="auto">
            <a:xfrm>
              <a:off x="2316163" y="754931"/>
              <a:ext cx="50800" cy="508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23" name="Oval 386"/>
            <p:cNvSpPr>
              <a:spLocks noChangeArrowheads="1"/>
            </p:cNvSpPr>
            <p:nvPr/>
          </p:nvSpPr>
          <p:spPr bwMode="auto">
            <a:xfrm>
              <a:off x="2252663" y="881931"/>
              <a:ext cx="50800" cy="508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24" name="Freeform 387"/>
            <p:cNvSpPr>
              <a:spLocks/>
            </p:cNvSpPr>
            <p:nvPr/>
          </p:nvSpPr>
          <p:spPr bwMode="auto">
            <a:xfrm>
              <a:off x="2201863" y="843831"/>
              <a:ext cx="44450" cy="44450"/>
            </a:xfrm>
            <a:custGeom>
              <a:avLst/>
              <a:gdLst>
                <a:gd name="T0" fmla="*/ 6 w 28"/>
                <a:gd name="T1" fmla="*/ 0 h 28"/>
                <a:gd name="T2" fmla="*/ 0 w 28"/>
                <a:gd name="T3" fmla="*/ 6 h 28"/>
                <a:gd name="T4" fmla="*/ 22 w 28"/>
                <a:gd name="T5" fmla="*/ 28 h 28"/>
                <a:gd name="T6" fmla="*/ 28 w 28"/>
                <a:gd name="T7" fmla="*/ 22 h 28"/>
                <a:gd name="T8" fmla="*/ 6 w 28"/>
                <a:gd name="T9" fmla="*/ 0 h 28"/>
              </a:gdLst>
              <a:ahLst/>
              <a:cxnLst>
                <a:cxn ang="0">
                  <a:pos x="T0" y="T1"/>
                </a:cxn>
                <a:cxn ang="0">
                  <a:pos x="T2" y="T3"/>
                </a:cxn>
                <a:cxn ang="0">
                  <a:pos x="T4" y="T5"/>
                </a:cxn>
                <a:cxn ang="0">
                  <a:pos x="T6" y="T7"/>
                </a:cxn>
                <a:cxn ang="0">
                  <a:pos x="T8" y="T9"/>
                </a:cxn>
              </a:cxnLst>
              <a:rect l="0" t="0" r="r" b="b"/>
              <a:pathLst>
                <a:path w="28" h="28">
                  <a:moveTo>
                    <a:pt x="6" y="0"/>
                  </a:moveTo>
                  <a:lnTo>
                    <a:pt x="0" y="6"/>
                  </a:lnTo>
                  <a:lnTo>
                    <a:pt x="22" y="28"/>
                  </a:lnTo>
                  <a:lnTo>
                    <a:pt x="28" y="22"/>
                  </a:lnTo>
                  <a:lnTo>
                    <a:pt x="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25" name="Freeform 388"/>
            <p:cNvSpPr>
              <a:spLocks/>
            </p:cNvSpPr>
            <p:nvPr/>
          </p:nvSpPr>
          <p:spPr bwMode="auto">
            <a:xfrm>
              <a:off x="2309813" y="843831"/>
              <a:ext cx="44450" cy="44450"/>
            </a:xfrm>
            <a:custGeom>
              <a:avLst/>
              <a:gdLst>
                <a:gd name="T0" fmla="*/ 0 w 28"/>
                <a:gd name="T1" fmla="*/ 22 h 28"/>
                <a:gd name="T2" fmla="*/ 6 w 28"/>
                <a:gd name="T3" fmla="*/ 28 h 28"/>
                <a:gd name="T4" fmla="*/ 28 w 28"/>
                <a:gd name="T5" fmla="*/ 6 h 28"/>
                <a:gd name="T6" fmla="*/ 22 w 28"/>
                <a:gd name="T7" fmla="*/ 0 h 28"/>
                <a:gd name="T8" fmla="*/ 0 w 28"/>
                <a:gd name="T9" fmla="*/ 22 h 28"/>
              </a:gdLst>
              <a:ahLst/>
              <a:cxnLst>
                <a:cxn ang="0">
                  <a:pos x="T0" y="T1"/>
                </a:cxn>
                <a:cxn ang="0">
                  <a:pos x="T2" y="T3"/>
                </a:cxn>
                <a:cxn ang="0">
                  <a:pos x="T4" y="T5"/>
                </a:cxn>
                <a:cxn ang="0">
                  <a:pos x="T6" y="T7"/>
                </a:cxn>
                <a:cxn ang="0">
                  <a:pos x="T8" y="T9"/>
                </a:cxn>
              </a:cxnLst>
              <a:rect l="0" t="0" r="r" b="b"/>
              <a:pathLst>
                <a:path w="28" h="28">
                  <a:moveTo>
                    <a:pt x="0" y="22"/>
                  </a:moveTo>
                  <a:lnTo>
                    <a:pt x="6" y="28"/>
                  </a:lnTo>
                  <a:lnTo>
                    <a:pt x="28" y="6"/>
                  </a:lnTo>
                  <a:lnTo>
                    <a:pt x="22" y="0"/>
                  </a:lnTo>
                  <a:lnTo>
                    <a:pt x="0"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26" name="Freeform 389"/>
            <p:cNvSpPr>
              <a:spLocks/>
            </p:cNvSpPr>
            <p:nvPr/>
          </p:nvSpPr>
          <p:spPr bwMode="auto">
            <a:xfrm>
              <a:off x="2176463" y="805731"/>
              <a:ext cx="76200" cy="25400"/>
            </a:xfrm>
            <a:custGeom>
              <a:avLst/>
              <a:gdLst>
                <a:gd name="T0" fmla="*/ 24 w 24"/>
                <a:gd name="T1" fmla="*/ 8 h 8"/>
                <a:gd name="T2" fmla="*/ 12 w 24"/>
                <a:gd name="T3" fmla="*/ 0 h 8"/>
                <a:gd name="T4" fmla="*/ 0 w 24"/>
                <a:gd name="T5" fmla="*/ 8 h 8"/>
                <a:gd name="T6" fmla="*/ 0 w 24"/>
                <a:gd name="T7" fmla="*/ 8 h 8"/>
                <a:gd name="T8" fmla="*/ 24 w 24"/>
                <a:gd name="T9" fmla="*/ 8 h 8"/>
              </a:gdLst>
              <a:ahLst/>
              <a:cxnLst>
                <a:cxn ang="0">
                  <a:pos x="T0" y="T1"/>
                </a:cxn>
                <a:cxn ang="0">
                  <a:pos x="T2" y="T3"/>
                </a:cxn>
                <a:cxn ang="0">
                  <a:pos x="T4" y="T5"/>
                </a:cxn>
                <a:cxn ang="0">
                  <a:pos x="T6" y="T7"/>
                </a:cxn>
                <a:cxn ang="0">
                  <a:pos x="T8" y="T9"/>
                </a:cxn>
              </a:cxnLst>
              <a:rect l="0" t="0" r="r" b="b"/>
              <a:pathLst>
                <a:path w="24" h="8">
                  <a:moveTo>
                    <a:pt x="24" y="8"/>
                  </a:moveTo>
                  <a:cubicBezTo>
                    <a:pt x="24" y="4"/>
                    <a:pt x="19" y="0"/>
                    <a:pt x="12" y="0"/>
                  </a:cubicBezTo>
                  <a:cubicBezTo>
                    <a:pt x="5" y="0"/>
                    <a:pt x="0" y="4"/>
                    <a:pt x="0" y="8"/>
                  </a:cubicBezTo>
                  <a:cubicBezTo>
                    <a:pt x="0" y="8"/>
                    <a:pt x="0" y="8"/>
                    <a:pt x="0" y="8"/>
                  </a:cubicBezTo>
                  <a:cubicBezTo>
                    <a:pt x="24" y="8"/>
                    <a:pt x="24" y="8"/>
                    <a:pt x="2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27" name="Freeform 390"/>
            <p:cNvSpPr>
              <a:spLocks/>
            </p:cNvSpPr>
            <p:nvPr/>
          </p:nvSpPr>
          <p:spPr bwMode="auto">
            <a:xfrm>
              <a:off x="2303463" y="805731"/>
              <a:ext cx="76200" cy="25400"/>
            </a:xfrm>
            <a:custGeom>
              <a:avLst/>
              <a:gdLst>
                <a:gd name="T0" fmla="*/ 12 w 24"/>
                <a:gd name="T1" fmla="*/ 0 h 8"/>
                <a:gd name="T2" fmla="*/ 0 w 24"/>
                <a:gd name="T3" fmla="*/ 8 h 8"/>
                <a:gd name="T4" fmla="*/ 0 w 24"/>
                <a:gd name="T5" fmla="*/ 8 h 8"/>
                <a:gd name="T6" fmla="*/ 24 w 24"/>
                <a:gd name="T7" fmla="*/ 8 h 8"/>
                <a:gd name="T8" fmla="*/ 24 w 24"/>
                <a:gd name="T9" fmla="*/ 8 h 8"/>
                <a:gd name="T10" fmla="*/ 12 w 24"/>
                <a:gd name="T11" fmla="*/ 0 h 8"/>
              </a:gdLst>
              <a:ahLst/>
              <a:cxnLst>
                <a:cxn ang="0">
                  <a:pos x="T0" y="T1"/>
                </a:cxn>
                <a:cxn ang="0">
                  <a:pos x="T2" y="T3"/>
                </a:cxn>
                <a:cxn ang="0">
                  <a:pos x="T4" y="T5"/>
                </a:cxn>
                <a:cxn ang="0">
                  <a:pos x="T6" y="T7"/>
                </a:cxn>
                <a:cxn ang="0">
                  <a:pos x="T8" y="T9"/>
                </a:cxn>
                <a:cxn ang="0">
                  <a:pos x="T10" y="T11"/>
                </a:cxn>
              </a:cxnLst>
              <a:rect l="0" t="0" r="r" b="b"/>
              <a:pathLst>
                <a:path w="24" h="8">
                  <a:moveTo>
                    <a:pt x="12" y="0"/>
                  </a:moveTo>
                  <a:cubicBezTo>
                    <a:pt x="5" y="0"/>
                    <a:pt x="0" y="4"/>
                    <a:pt x="0" y="8"/>
                  </a:cubicBezTo>
                  <a:cubicBezTo>
                    <a:pt x="0" y="8"/>
                    <a:pt x="0" y="8"/>
                    <a:pt x="0" y="8"/>
                  </a:cubicBezTo>
                  <a:cubicBezTo>
                    <a:pt x="24" y="8"/>
                    <a:pt x="24" y="8"/>
                    <a:pt x="24" y="8"/>
                  </a:cubicBezTo>
                  <a:cubicBezTo>
                    <a:pt x="24" y="8"/>
                    <a:pt x="24" y="8"/>
                    <a:pt x="24" y="8"/>
                  </a:cubicBezTo>
                  <a:cubicBezTo>
                    <a:pt x="24" y="4"/>
                    <a:pt x="19"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28" name="Freeform 391"/>
            <p:cNvSpPr>
              <a:spLocks/>
            </p:cNvSpPr>
            <p:nvPr/>
          </p:nvSpPr>
          <p:spPr bwMode="auto">
            <a:xfrm>
              <a:off x="2239963" y="932731"/>
              <a:ext cx="76200" cy="25400"/>
            </a:xfrm>
            <a:custGeom>
              <a:avLst/>
              <a:gdLst>
                <a:gd name="T0" fmla="*/ 12 w 24"/>
                <a:gd name="T1" fmla="*/ 0 h 8"/>
                <a:gd name="T2" fmla="*/ 0 w 24"/>
                <a:gd name="T3" fmla="*/ 8 h 8"/>
                <a:gd name="T4" fmla="*/ 0 w 24"/>
                <a:gd name="T5" fmla="*/ 8 h 8"/>
                <a:gd name="T6" fmla="*/ 24 w 24"/>
                <a:gd name="T7" fmla="*/ 8 h 8"/>
                <a:gd name="T8" fmla="*/ 24 w 24"/>
                <a:gd name="T9" fmla="*/ 8 h 8"/>
                <a:gd name="T10" fmla="*/ 12 w 24"/>
                <a:gd name="T11" fmla="*/ 0 h 8"/>
              </a:gdLst>
              <a:ahLst/>
              <a:cxnLst>
                <a:cxn ang="0">
                  <a:pos x="T0" y="T1"/>
                </a:cxn>
                <a:cxn ang="0">
                  <a:pos x="T2" y="T3"/>
                </a:cxn>
                <a:cxn ang="0">
                  <a:pos x="T4" y="T5"/>
                </a:cxn>
                <a:cxn ang="0">
                  <a:pos x="T6" y="T7"/>
                </a:cxn>
                <a:cxn ang="0">
                  <a:pos x="T8" y="T9"/>
                </a:cxn>
                <a:cxn ang="0">
                  <a:pos x="T10" y="T11"/>
                </a:cxn>
              </a:cxnLst>
              <a:rect l="0" t="0" r="r" b="b"/>
              <a:pathLst>
                <a:path w="24" h="8">
                  <a:moveTo>
                    <a:pt x="12" y="0"/>
                  </a:moveTo>
                  <a:cubicBezTo>
                    <a:pt x="5" y="0"/>
                    <a:pt x="0" y="4"/>
                    <a:pt x="0" y="8"/>
                  </a:cubicBezTo>
                  <a:cubicBezTo>
                    <a:pt x="0" y="8"/>
                    <a:pt x="0" y="8"/>
                    <a:pt x="0" y="8"/>
                  </a:cubicBezTo>
                  <a:cubicBezTo>
                    <a:pt x="24" y="8"/>
                    <a:pt x="24" y="8"/>
                    <a:pt x="24" y="8"/>
                  </a:cubicBezTo>
                  <a:cubicBezTo>
                    <a:pt x="24" y="8"/>
                    <a:pt x="24" y="8"/>
                    <a:pt x="24" y="8"/>
                  </a:cubicBezTo>
                  <a:cubicBezTo>
                    <a:pt x="24" y="4"/>
                    <a:pt x="19"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grpSp>
      <p:grpSp>
        <p:nvGrpSpPr>
          <p:cNvPr id="29" name="Group 28"/>
          <p:cNvGrpSpPr>
            <a:grpSpLocks noChangeAspect="1"/>
          </p:cNvGrpSpPr>
          <p:nvPr/>
        </p:nvGrpSpPr>
        <p:grpSpPr>
          <a:xfrm>
            <a:off x="559321" y="3637699"/>
            <a:ext cx="266096" cy="264033"/>
            <a:chOff x="3865574" y="671513"/>
            <a:chExt cx="204788" cy="203200"/>
          </a:xfrm>
          <a:solidFill>
            <a:schemeClr val="tx2"/>
          </a:solidFill>
        </p:grpSpPr>
        <p:sp>
          <p:nvSpPr>
            <p:cNvPr id="30" name="Freeform 387"/>
            <p:cNvSpPr>
              <a:spLocks noEditPoints="1"/>
            </p:cNvSpPr>
            <p:nvPr/>
          </p:nvSpPr>
          <p:spPr bwMode="auto">
            <a:xfrm>
              <a:off x="3865574" y="671513"/>
              <a:ext cx="204788" cy="203200"/>
            </a:xfrm>
            <a:custGeom>
              <a:avLst/>
              <a:gdLst>
                <a:gd name="T0" fmla="*/ 56 w 64"/>
                <a:gd name="T1" fmla="*/ 0 h 64"/>
                <a:gd name="T2" fmla="*/ 8 w 64"/>
                <a:gd name="T3" fmla="*/ 0 h 64"/>
                <a:gd name="T4" fmla="*/ 0 w 64"/>
                <a:gd name="T5" fmla="*/ 8 h 64"/>
                <a:gd name="T6" fmla="*/ 0 w 64"/>
                <a:gd name="T7" fmla="*/ 56 h 64"/>
                <a:gd name="T8" fmla="*/ 8 w 64"/>
                <a:gd name="T9" fmla="*/ 64 h 64"/>
                <a:gd name="T10" fmla="*/ 56 w 64"/>
                <a:gd name="T11" fmla="*/ 64 h 64"/>
                <a:gd name="T12" fmla="*/ 64 w 64"/>
                <a:gd name="T13" fmla="*/ 56 h 64"/>
                <a:gd name="T14" fmla="*/ 64 w 64"/>
                <a:gd name="T15" fmla="*/ 8 h 64"/>
                <a:gd name="T16" fmla="*/ 56 w 64"/>
                <a:gd name="T17" fmla="*/ 0 h 64"/>
                <a:gd name="T18" fmla="*/ 60 w 64"/>
                <a:gd name="T19" fmla="*/ 44 h 64"/>
                <a:gd name="T20" fmla="*/ 49 w 64"/>
                <a:gd name="T21" fmla="*/ 44 h 64"/>
                <a:gd name="T22" fmla="*/ 42 w 64"/>
                <a:gd name="T23" fmla="*/ 51 h 64"/>
                <a:gd name="T24" fmla="*/ 35 w 64"/>
                <a:gd name="T25" fmla="*/ 36 h 64"/>
                <a:gd name="T26" fmla="*/ 27 w 64"/>
                <a:gd name="T27" fmla="*/ 52 h 64"/>
                <a:gd name="T28" fmla="*/ 20 w 64"/>
                <a:gd name="T29" fmla="*/ 42 h 64"/>
                <a:gd name="T30" fmla="*/ 19 w 64"/>
                <a:gd name="T31" fmla="*/ 40 h 64"/>
                <a:gd name="T32" fmla="*/ 18 w 64"/>
                <a:gd name="T33" fmla="*/ 40 h 64"/>
                <a:gd name="T34" fmla="*/ 16 w 64"/>
                <a:gd name="T35" fmla="*/ 44 h 64"/>
                <a:gd name="T36" fmla="*/ 4 w 64"/>
                <a:gd name="T37" fmla="*/ 44 h 64"/>
                <a:gd name="T38" fmla="*/ 4 w 64"/>
                <a:gd name="T39" fmla="*/ 40 h 64"/>
                <a:gd name="T40" fmla="*/ 14 w 64"/>
                <a:gd name="T41" fmla="*/ 40 h 64"/>
                <a:gd name="T42" fmla="*/ 19 w 64"/>
                <a:gd name="T43" fmla="*/ 32 h 64"/>
                <a:gd name="T44" fmla="*/ 26 w 64"/>
                <a:gd name="T45" fmla="*/ 44 h 64"/>
                <a:gd name="T46" fmla="*/ 35 w 64"/>
                <a:gd name="T47" fmla="*/ 28 h 64"/>
                <a:gd name="T48" fmla="*/ 43 w 64"/>
                <a:gd name="T49" fmla="*/ 45 h 64"/>
                <a:gd name="T50" fmla="*/ 48 w 64"/>
                <a:gd name="T51" fmla="*/ 40 h 64"/>
                <a:gd name="T52" fmla="*/ 60 w 64"/>
                <a:gd name="T53" fmla="*/ 40 h 64"/>
                <a:gd name="T54" fmla="*/ 60 w 64"/>
                <a:gd name="T55" fmla="*/ 44 h 64"/>
                <a:gd name="T56" fmla="*/ 60 w 64"/>
                <a:gd name="T57" fmla="*/ 16 h 64"/>
                <a:gd name="T58" fmla="*/ 4 w 64"/>
                <a:gd name="T59" fmla="*/ 16 h 64"/>
                <a:gd name="T60" fmla="*/ 4 w 64"/>
                <a:gd name="T61" fmla="*/ 8 h 64"/>
                <a:gd name="T62" fmla="*/ 8 w 64"/>
                <a:gd name="T63" fmla="*/ 4 h 64"/>
                <a:gd name="T64" fmla="*/ 56 w 64"/>
                <a:gd name="T65" fmla="*/ 4 h 64"/>
                <a:gd name="T66" fmla="*/ 60 w 64"/>
                <a:gd name="T67" fmla="*/ 8 h 64"/>
                <a:gd name="T68" fmla="*/ 60 w 64"/>
                <a:gd name="T69" fmla="*/ 1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 h="64">
                  <a:moveTo>
                    <a:pt x="56" y="0"/>
                  </a:moveTo>
                  <a:cubicBezTo>
                    <a:pt x="8" y="0"/>
                    <a:pt x="8" y="0"/>
                    <a:pt x="8" y="0"/>
                  </a:cubicBezTo>
                  <a:cubicBezTo>
                    <a:pt x="4" y="0"/>
                    <a:pt x="0" y="4"/>
                    <a:pt x="0" y="8"/>
                  </a:cubicBezTo>
                  <a:cubicBezTo>
                    <a:pt x="0" y="56"/>
                    <a:pt x="0" y="56"/>
                    <a:pt x="0" y="56"/>
                  </a:cubicBezTo>
                  <a:cubicBezTo>
                    <a:pt x="0" y="60"/>
                    <a:pt x="4" y="64"/>
                    <a:pt x="8" y="64"/>
                  </a:cubicBezTo>
                  <a:cubicBezTo>
                    <a:pt x="56" y="64"/>
                    <a:pt x="56" y="64"/>
                    <a:pt x="56" y="64"/>
                  </a:cubicBezTo>
                  <a:cubicBezTo>
                    <a:pt x="60" y="64"/>
                    <a:pt x="64" y="60"/>
                    <a:pt x="64" y="56"/>
                  </a:cubicBezTo>
                  <a:cubicBezTo>
                    <a:pt x="64" y="8"/>
                    <a:pt x="64" y="8"/>
                    <a:pt x="64" y="8"/>
                  </a:cubicBezTo>
                  <a:cubicBezTo>
                    <a:pt x="64" y="4"/>
                    <a:pt x="60" y="0"/>
                    <a:pt x="56" y="0"/>
                  </a:cubicBezTo>
                  <a:close/>
                  <a:moveTo>
                    <a:pt x="60" y="44"/>
                  </a:moveTo>
                  <a:cubicBezTo>
                    <a:pt x="49" y="44"/>
                    <a:pt x="49" y="44"/>
                    <a:pt x="49" y="44"/>
                  </a:cubicBezTo>
                  <a:cubicBezTo>
                    <a:pt x="42" y="51"/>
                    <a:pt x="42" y="51"/>
                    <a:pt x="42" y="51"/>
                  </a:cubicBezTo>
                  <a:cubicBezTo>
                    <a:pt x="35" y="36"/>
                    <a:pt x="35" y="36"/>
                    <a:pt x="35" y="36"/>
                  </a:cubicBezTo>
                  <a:cubicBezTo>
                    <a:pt x="27" y="52"/>
                    <a:pt x="27" y="52"/>
                    <a:pt x="27" y="52"/>
                  </a:cubicBezTo>
                  <a:cubicBezTo>
                    <a:pt x="20" y="42"/>
                    <a:pt x="20" y="42"/>
                    <a:pt x="20" y="42"/>
                  </a:cubicBezTo>
                  <a:cubicBezTo>
                    <a:pt x="19" y="40"/>
                    <a:pt x="19" y="40"/>
                    <a:pt x="19" y="40"/>
                  </a:cubicBezTo>
                  <a:cubicBezTo>
                    <a:pt x="18" y="40"/>
                    <a:pt x="18" y="40"/>
                    <a:pt x="18" y="40"/>
                  </a:cubicBezTo>
                  <a:cubicBezTo>
                    <a:pt x="16" y="44"/>
                    <a:pt x="16" y="44"/>
                    <a:pt x="16" y="44"/>
                  </a:cubicBezTo>
                  <a:cubicBezTo>
                    <a:pt x="4" y="44"/>
                    <a:pt x="4" y="44"/>
                    <a:pt x="4" y="44"/>
                  </a:cubicBezTo>
                  <a:cubicBezTo>
                    <a:pt x="4" y="40"/>
                    <a:pt x="4" y="40"/>
                    <a:pt x="4" y="40"/>
                  </a:cubicBezTo>
                  <a:cubicBezTo>
                    <a:pt x="14" y="40"/>
                    <a:pt x="14" y="40"/>
                    <a:pt x="14" y="40"/>
                  </a:cubicBezTo>
                  <a:cubicBezTo>
                    <a:pt x="19" y="32"/>
                    <a:pt x="19" y="32"/>
                    <a:pt x="19" y="32"/>
                  </a:cubicBezTo>
                  <a:cubicBezTo>
                    <a:pt x="26" y="44"/>
                    <a:pt x="26" y="44"/>
                    <a:pt x="26" y="44"/>
                  </a:cubicBezTo>
                  <a:cubicBezTo>
                    <a:pt x="35" y="28"/>
                    <a:pt x="35" y="28"/>
                    <a:pt x="35" y="28"/>
                  </a:cubicBezTo>
                  <a:cubicBezTo>
                    <a:pt x="43" y="45"/>
                    <a:pt x="43" y="45"/>
                    <a:pt x="43" y="45"/>
                  </a:cubicBezTo>
                  <a:cubicBezTo>
                    <a:pt x="48" y="40"/>
                    <a:pt x="48" y="40"/>
                    <a:pt x="48" y="40"/>
                  </a:cubicBezTo>
                  <a:cubicBezTo>
                    <a:pt x="60" y="40"/>
                    <a:pt x="60" y="40"/>
                    <a:pt x="60" y="40"/>
                  </a:cubicBezTo>
                  <a:lnTo>
                    <a:pt x="60" y="44"/>
                  </a:lnTo>
                  <a:close/>
                  <a:moveTo>
                    <a:pt x="60" y="16"/>
                  </a:moveTo>
                  <a:cubicBezTo>
                    <a:pt x="4" y="16"/>
                    <a:pt x="4" y="16"/>
                    <a:pt x="4" y="16"/>
                  </a:cubicBezTo>
                  <a:cubicBezTo>
                    <a:pt x="4" y="8"/>
                    <a:pt x="4" y="8"/>
                    <a:pt x="4" y="8"/>
                  </a:cubicBezTo>
                  <a:cubicBezTo>
                    <a:pt x="4" y="6"/>
                    <a:pt x="6" y="4"/>
                    <a:pt x="8" y="4"/>
                  </a:cubicBezTo>
                  <a:cubicBezTo>
                    <a:pt x="56" y="4"/>
                    <a:pt x="56" y="4"/>
                    <a:pt x="56" y="4"/>
                  </a:cubicBezTo>
                  <a:cubicBezTo>
                    <a:pt x="58" y="4"/>
                    <a:pt x="60" y="6"/>
                    <a:pt x="60" y="8"/>
                  </a:cubicBezTo>
                  <a:lnTo>
                    <a:pt x="6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31" name="Oval 388"/>
            <p:cNvSpPr>
              <a:spLocks noChangeArrowheads="1"/>
            </p:cNvSpPr>
            <p:nvPr/>
          </p:nvSpPr>
          <p:spPr bwMode="auto">
            <a:xfrm>
              <a:off x="3897324" y="693738"/>
              <a:ext cx="20638" cy="190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32" name="Oval 389"/>
            <p:cNvSpPr>
              <a:spLocks noChangeArrowheads="1"/>
            </p:cNvSpPr>
            <p:nvPr/>
          </p:nvSpPr>
          <p:spPr bwMode="auto">
            <a:xfrm>
              <a:off x="3924312" y="693738"/>
              <a:ext cx="19050" cy="190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33" name="Oval 390"/>
            <p:cNvSpPr>
              <a:spLocks noChangeArrowheads="1"/>
            </p:cNvSpPr>
            <p:nvPr/>
          </p:nvSpPr>
          <p:spPr bwMode="auto">
            <a:xfrm>
              <a:off x="3949712" y="693738"/>
              <a:ext cx="19050" cy="190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grpSp>
      <p:grpSp>
        <p:nvGrpSpPr>
          <p:cNvPr id="34" name="Group 33"/>
          <p:cNvGrpSpPr>
            <a:grpSpLocks noChangeAspect="1"/>
          </p:cNvGrpSpPr>
          <p:nvPr/>
        </p:nvGrpSpPr>
        <p:grpSpPr>
          <a:xfrm>
            <a:off x="542940" y="2829058"/>
            <a:ext cx="264033" cy="264033"/>
            <a:chOff x="468313" y="2629024"/>
            <a:chExt cx="203200" cy="203200"/>
          </a:xfrm>
          <a:solidFill>
            <a:schemeClr val="tx2"/>
          </a:solidFill>
        </p:grpSpPr>
        <p:sp>
          <p:nvSpPr>
            <p:cNvPr id="35" name="Freeform 16"/>
            <p:cNvSpPr>
              <a:spLocks noEditPoints="1"/>
            </p:cNvSpPr>
            <p:nvPr/>
          </p:nvSpPr>
          <p:spPr bwMode="auto">
            <a:xfrm>
              <a:off x="468313" y="2743324"/>
              <a:ext cx="101600" cy="88900"/>
            </a:xfrm>
            <a:custGeom>
              <a:avLst/>
              <a:gdLst>
                <a:gd name="T0" fmla="*/ 0 w 64"/>
                <a:gd name="T1" fmla="*/ 40 h 56"/>
                <a:gd name="T2" fmla="*/ 24 w 64"/>
                <a:gd name="T3" fmla="*/ 40 h 56"/>
                <a:gd name="T4" fmla="*/ 24 w 64"/>
                <a:gd name="T5" fmla="*/ 48 h 56"/>
                <a:gd name="T6" fmla="*/ 8 w 64"/>
                <a:gd name="T7" fmla="*/ 48 h 56"/>
                <a:gd name="T8" fmla="*/ 8 w 64"/>
                <a:gd name="T9" fmla="*/ 56 h 56"/>
                <a:gd name="T10" fmla="*/ 56 w 64"/>
                <a:gd name="T11" fmla="*/ 56 h 56"/>
                <a:gd name="T12" fmla="*/ 56 w 64"/>
                <a:gd name="T13" fmla="*/ 48 h 56"/>
                <a:gd name="T14" fmla="*/ 40 w 64"/>
                <a:gd name="T15" fmla="*/ 48 h 56"/>
                <a:gd name="T16" fmla="*/ 40 w 64"/>
                <a:gd name="T17" fmla="*/ 40 h 56"/>
                <a:gd name="T18" fmla="*/ 64 w 64"/>
                <a:gd name="T19" fmla="*/ 40 h 56"/>
                <a:gd name="T20" fmla="*/ 64 w 64"/>
                <a:gd name="T21" fmla="*/ 0 h 56"/>
                <a:gd name="T22" fmla="*/ 0 w 64"/>
                <a:gd name="T23" fmla="*/ 0 h 56"/>
                <a:gd name="T24" fmla="*/ 0 w 64"/>
                <a:gd name="T25" fmla="*/ 40 h 56"/>
                <a:gd name="T26" fmla="*/ 8 w 64"/>
                <a:gd name="T27" fmla="*/ 8 h 56"/>
                <a:gd name="T28" fmla="*/ 56 w 64"/>
                <a:gd name="T29" fmla="*/ 8 h 56"/>
                <a:gd name="T30" fmla="*/ 56 w 64"/>
                <a:gd name="T31" fmla="*/ 32 h 56"/>
                <a:gd name="T32" fmla="*/ 8 w 64"/>
                <a:gd name="T33" fmla="*/ 32 h 56"/>
                <a:gd name="T34" fmla="*/ 8 w 64"/>
                <a:gd name="T35" fmla="*/ 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56">
                  <a:moveTo>
                    <a:pt x="0" y="40"/>
                  </a:moveTo>
                  <a:lnTo>
                    <a:pt x="24" y="40"/>
                  </a:lnTo>
                  <a:lnTo>
                    <a:pt x="24" y="48"/>
                  </a:lnTo>
                  <a:lnTo>
                    <a:pt x="8" y="48"/>
                  </a:lnTo>
                  <a:lnTo>
                    <a:pt x="8" y="56"/>
                  </a:lnTo>
                  <a:lnTo>
                    <a:pt x="56" y="56"/>
                  </a:lnTo>
                  <a:lnTo>
                    <a:pt x="56" y="48"/>
                  </a:lnTo>
                  <a:lnTo>
                    <a:pt x="40" y="48"/>
                  </a:lnTo>
                  <a:lnTo>
                    <a:pt x="40" y="40"/>
                  </a:lnTo>
                  <a:lnTo>
                    <a:pt x="64" y="40"/>
                  </a:lnTo>
                  <a:lnTo>
                    <a:pt x="64" y="0"/>
                  </a:lnTo>
                  <a:lnTo>
                    <a:pt x="0" y="0"/>
                  </a:lnTo>
                  <a:lnTo>
                    <a:pt x="0" y="40"/>
                  </a:lnTo>
                  <a:close/>
                  <a:moveTo>
                    <a:pt x="8" y="8"/>
                  </a:moveTo>
                  <a:lnTo>
                    <a:pt x="56" y="8"/>
                  </a:lnTo>
                  <a:lnTo>
                    <a:pt x="56" y="32"/>
                  </a:lnTo>
                  <a:lnTo>
                    <a:pt x="8" y="32"/>
                  </a:lnTo>
                  <a:lnTo>
                    <a:pt x="8"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36" name="Freeform 17"/>
            <p:cNvSpPr>
              <a:spLocks noEditPoints="1"/>
            </p:cNvSpPr>
            <p:nvPr/>
          </p:nvSpPr>
          <p:spPr bwMode="auto">
            <a:xfrm>
              <a:off x="569913" y="2629024"/>
              <a:ext cx="101600" cy="88900"/>
            </a:xfrm>
            <a:custGeom>
              <a:avLst/>
              <a:gdLst>
                <a:gd name="T0" fmla="*/ 64 w 64"/>
                <a:gd name="T1" fmla="*/ 40 h 56"/>
                <a:gd name="T2" fmla="*/ 64 w 64"/>
                <a:gd name="T3" fmla="*/ 0 h 56"/>
                <a:gd name="T4" fmla="*/ 0 w 64"/>
                <a:gd name="T5" fmla="*/ 0 h 56"/>
                <a:gd name="T6" fmla="*/ 0 w 64"/>
                <a:gd name="T7" fmla="*/ 40 h 56"/>
                <a:gd name="T8" fmla="*/ 24 w 64"/>
                <a:gd name="T9" fmla="*/ 40 h 56"/>
                <a:gd name="T10" fmla="*/ 24 w 64"/>
                <a:gd name="T11" fmla="*/ 48 h 56"/>
                <a:gd name="T12" fmla="*/ 8 w 64"/>
                <a:gd name="T13" fmla="*/ 48 h 56"/>
                <a:gd name="T14" fmla="*/ 8 w 64"/>
                <a:gd name="T15" fmla="*/ 56 h 56"/>
                <a:gd name="T16" fmla="*/ 56 w 64"/>
                <a:gd name="T17" fmla="*/ 56 h 56"/>
                <a:gd name="T18" fmla="*/ 56 w 64"/>
                <a:gd name="T19" fmla="*/ 48 h 56"/>
                <a:gd name="T20" fmla="*/ 40 w 64"/>
                <a:gd name="T21" fmla="*/ 48 h 56"/>
                <a:gd name="T22" fmla="*/ 40 w 64"/>
                <a:gd name="T23" fmla="*/ 40 h 56"/>
                <a:gd name="T24" fmla="*/ 64 w 64"/>
                <a:gd name="T25" fmla="*/ 40 h 56"/>
                <a:gd name="T26" fmla="*/ 8 w 64"/>
                <a:gd name="T27" fmla="*/ 32 h 56"/>
                <a:gd name="T28" fmla="*/ 8 w 64"/>
                <a:gd name="T29" fmla="*/ 8 h 56"/>
                <a:gd name="T30" fmla="*/ 56 w 64"/>
                <a:gd name="T31" fmla="*/ 8 h 56"/>
                <a:gd name="T32" fmla="*/ 56 w 64"/>
                <a:gd name="T33" fmla="*/ 32 h 56"/>
                <a:gd name="T34" fmla="*/ 8 w 64"/>
                <a:gd name="T35" fmla="*/ 3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56">
                  <a:moveTo>
                    <a:pt x="64" y="40"/>
                  </a:moveTo>
                  <a:lnTo>
                    <a:pt x="64" y="0"/>
                  </a:lnTo>
                  <a:lnTo>
                    <a:pt x="0" y="0"/>
                  </a:lnTo>
                  <a:lnTo>
                    <a:pt x="0" y="40"/>
                  </a:lnTo>
                  <a:lnTo>
                    <a:pt x="24" y="40"/>
                  </a:lnTo>
                  <a:lnTo>
                    <a:pt x="24" y="48"/>
                  </a:lnTo>
                  <a:lnTo>
                    <a:pt x="8" y="48"/>
                  </a:lnTo>
                  <a:lnTo>
                    <a:pt x="8" y="56"/>
                  </a:lnTo>
                  <a:lnTo>
                    <a:pt x="56" y="56"/>
                  </a:lnTo>
                  <a:lnTo>
                    <a:pt x="56" y="48"/>
                  </a:lnTo>
                  <a:lnTo>
                    <a:pt x="40" y="48"/>
                  </a:lnTo>
                  <a:lnTo>
                    <a:pt x="40" y="40"/>
                  </a:lnTo>
                  <a:lnTo>
                    <a:pt x="64" y="40"/>
                  </a:lnTo>
                  <a:close/>
                  <a:moveTo>
                    <a:pt x="8" y="32"/>
                  </a:moveTo>
                  <a:lnTo>
                    <a:pt x="8" y="8"/>
                  </a:lnTo>
                  <a:lnTo>
                    <a:pt x="56" y="8"/>
                  </a:lnTo>
                  <a:lnTo>
                    <a:pt x="56" y="32"/>
                  </a:lnTo>
                  <a:lnTo>
                    <a:pt x="8"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37" name="Freeform 18"/>
            <p:cNvSpPr>
              <a:spLocks/>
            </p:cNvSpPr>
            <p:nvPr/>
          </p:nvSpPr>
          <p:spPr bwMode="auto">
            <a:xfrm>
              <a:off x="481013" y="2641724"/>
              <a:ext cx="76200" cy="88900"/>
            </a:xfrm>
            <a:custGeom>
              <a:avLst/>
              <a:gdLst>
                <a:gd name="T0" fmla="*/ 8 w 48"/>
                <a:gd name="T1" fmla="*/ 24 h 56"/>
                <a:gd name="T2" fmla="*/ 24 w 48"/>
                <a:gd name="T3" fmla="*/ 24 h 56"/>
                <a:gd name="T4" fmla="*/ 24 w 48"/>
                <a:gd name="T5" fmla="*/ 40 h 56"/>
                <a:gd name="T6" fmla="*/ 48 w 48"/>
                <a:gd name="T7" fmla="*/ 20 h 56"/>
                <a:gd name="T8" fmla="*/ 24 w 48"/>
                <a:gd name="T9" fmla="*/ 0 h 56"/>
                <a:gd name="T10" fmla="*/ 24 w 48"/>
                <a:gd name="T11" fmla="*/ 16 h 56"/>
                <a:gd name="T12" fmla="*/ 0 w 48"/>
                <a:gd name="T13" fmla="*/ 16 h 56"/>
                <a:gd name="T14" fmla="*/ 0 w 48"/>
                <a:gd name="T15" fmla="*/ 56 h 56"/>
                <a:gd name="T16" fmla="*/ 8 w 48"/>
                <a:gd name="T17" fmla="*/ 56 h 56"/>
                <a:gd name="T18" fmla="*/ 8 w 48"/>
                <a:gd name="T19" fmla="*/ 2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56">
                  <a:moveTo>
                    <a:pt x="8" y="24"/>
                  </a:moveTo>
                  <a:lnTo>
                    <a:pt x="24" y="24"/>
                  </a:lnTo>
                  <a:lnTo>
                    <a:pt x="24" y="40"/>
                  </a:lnTo>
                  <a:lnTo>
                    <a:pt x="48" y="20"/>
                  </a:lnTo>
                  <a:lnTo>
                    <a:pt x="24" y="0"/>
                  </a:lnTo>
                  <a:lnTo>
                    <a:pt x="24" y="16"/>
                  </a:lnTo>
                  <a:lnTo>
                    <a:pt x="0" y="16"/>
                  </a:lnTo>
                  <a:lnTo>
                    <a:pt x="0" y="56"/>
                  </a:lnTo>
                  <a:lnTo>
                    <a:pt x="8" y="56"/>
                  </a:lnTo>
                  <a:lnTo>
                    <a:pt x="8"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grpSp>
      <p:grpSp>
        <p:nvGrpSpPr>
          <p:cNvPr id="38" name="Group 37"/>
          <p:cNvGrpSpPr>
            <a:grpSpLocks noChangeAspect="1"/>
          </p:cNvGrpSpPr>
          <p:nvPr/>
        </p:nvGrpSpPr>
        <p:grpSpPr>
          <a:xfrm>
            <a:off x="571754" y="4038903"/>
            <a:ext cx="231029" cy="264033"/>
            <a:chOff x="4224338" y="348531"/>
            <a:chExt cx="177800" cy="203200"/>
          </a:xfrm>
          <a:solidFill>
            <a:schemeClr val="tx2"/>
          </a:solidFill>
        </p:grpSpPr>
        <p:sp>
          <p:nvSpPr>
            <p:cNvPr id="39" name="Oval 392"/>
            <p:cNvSpPr>
              <a:spLocks noChangeArrowheads="1"/>
            </p:cNvSpPr>
            <p:nvPr/>
          </p:nvSpPr>
          <p:spPr bwMode="auto">
            <a:xfrm>
              <a:off x="4287838" y="348531"/>
              <a:ext cx="50800" cy="508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40" name="Freeform 393"/>
            <p:cNvSpPr>
              <a:spLocks/>
            </p:cNvSpPr>
            <p:nvPr/>
          </p:nvSpPr>
          <p:spPr bwMode="auto">
            <a:xfrm>
              <a:off x="4224338" y="450131"/>
              <a:ext cx="177800" cy="101600"/>
            </a:xfrm>
            <a:custGeom>
              <a:avLst/>
              <a:gdLst>
                <a:gd name="T0" fmla="*/ 52 w 56"/>
                <a:gd name="T1" fmla="*/ 0 h 32"/>
                <a:gd name="T2" fmla="*/ 4 w 56"/>
                <a:gd name="T3" fmla="*/ 0 h 32"/>
                <a:gd name="T4" fmla="*/ 0 w 56"/>
                <a:gd name="T5" fmla="*/ 4 h 32"/>
                <a:gd name="T6" fmla="*/ 4 w 56"/>
                <a:gd name="T7" fmla="*/ 8 h 32"/>
                <a:gd name="T8" fmla="*/ 16 w 56"/>
                <a:gd name="T9" fmla="*/ 8 h 32"/>
                <a:gd name="T10" fmla="*/ 20 w 56"/>
                <a:gd name="T11" fmla="*/ 32 h 32"/>
                <a:gd name="T12" fmla="*/ 36 w 56"/>
                <a:gd name="T13" fmla="*/ 32 h 32"/>
                <a:gd name="T14" fmla="*/ 40 w 56"/>
                <a:gd name="T15" fmla="*/ 8 h 32"/>
                <a:gd name="T16" fmla="*/ 52 w 56"/>
                <a:gd name="T17" fmla="*/ 8 h 32"/>
                <a:gd name="T18" fmla="*/ 56 w 56"/>
                <a:gd name="T19" fmla="*/ 4 h 32"/>
                <a:gd name="T20" fmla="*/ 52 w 56"/>
                <a:gd name="T21"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32">
                  <a:moveTo>
                    <a:pt x="52" y="0"/>
                  </a:moveTo>
                  <a:cubicBezTo>
                    <a:pt x="4" y="0"/>
                    <a:pt x="4" y="0"/>
                    <a:pt x="4" y="0"/>
                  </a:cubicBezTo>
                  <a:cubicBezTo>
                    <a:pt x="2" y="0"/>
                    <a:pt x="0" y="2"/>
                    <a:pt x="0" y="4"/>
                  </a:cubicBezTo>
                  <a:cubicBezTo>
                    <a:pt x="0" y="6"/>
                    <a:pt x="2" y="8"/>
                    <a:pt x="4" y="8"/>
                  </a:cubicBezTo>
                  <a:cubicBezTo>
                    <a:pt x="16" y="8"/>
                    <a:pt x="16" y="8"/>
                    <a:pt x="16" y="8"/>
                  </a:cubicBezTo>
                  <a:cubicBezTo>
                    <a:pt x="20" y="32"/>
                    <a:pt x="20" y="32"/>
                    <a:pt x="20" y="32"/>
                  </a:cubicBezTo>
                  <a:cubicBezTo>
                    <a:pt x="36" y="32"/>
                    <a:pt x="36" y="32"/>
                    <a:pt x="36" y="32"/>
                  </a:cubicBezTo>
                  <a:cubicBezTo>
                    <a:pt x="40" y="8"/>
                    <a:pt x="40" y="8"/>
                    <a:pt x="40" y="8"/>
                  </a:cubicBezTo>
                  <a:cubicBezTo>
                    <a:pt x="52" y="8"/>
                    <a:pt x="52" y="8"/>
                    <a:pt x="52" y="8"/>
                  </a:cubicBezTo>
                  <a:cubicBezTo>
                    <a:pt x="54" y="8"/>
                    <a:pt x="56" y="6"/>
                    <a:pt x="56" y="4"/>
                  </a:cubicBezTo>
                  <a:cubicBezTo>
                    <a:pt x="56" y="2"/>
                    <a:pt x="54" y="0"/>
                    <a:pt x="5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41" name="Freeform 394"/>
            <p:cNvSpPr>
              <a:spLocks/>
            </p:cNvSpPr>
            <p:nvPr/>
          </p:nvSpPr>
          <p:spPr bwMode="auto">
            <a:xfrm>
              <a:off x="4249738" y="399331"/>
              <a:ext cx="127000" cy="38100"/>
            </a:xfrm>
            <a:custGeom>
              <a:avLst/>
              <a:gdLst>
                <a:gd name="T0" fmla="*/ 28 w 40"/>
                <a:gd name="T1" fmla="*/ 0 h 12"/>
                <a:gd name="T2" fmla="*/ 24 w 40"/>
                <a:gd name="T3" fmla="*/ 0 h 12"/>
                <a:gd name="T4" fmla="*/ 20 w 40"/>
                <a:gd name="T5" fmla="*/ 8 h 12"/>
                <a:gd name="T6" fmla="*/ 16 w 40"/>
                <a:gd name="T7" fmla="*/ 0 h 12"/>
                <a:gd name="T8" fmla="*/ 12 w 40"/>
                <a:gd name="T9" fmla="*/ 0 h 12"/>
                <a:gd name="T10" fmla="*/ 0 w 40"/>
                <a:gd name="T11" fmla="*/ 12 h 12"/>
                <a:gd name="T12" fmla="*/ 40 w 40"/>
                <a:gd name="T13" fmla="*/ 12 h 12"/>
                <a:gd name="T14" fmla="*/ 28 w 40"/>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12">
                  <a:moveTo>
                    <a:pt x="28" y="0"/>
                  </a:moveTo>
                  <a:cubicBezTo>
                    <a:pt x="24" y="0"/>
                    <a:pt x="24" y="0"/>
                    <a:pt x="24" y="0"/>
                  </a:cubicBezTo>
                  <a:cubicBezTo>
                    <a:pt x="20" y="8"/>
                    <a:pt x="20" y="8"/>
                    <a:pt x="20" y="8"/>
                  </a:cubicBezTo>
                  <a:cubicBezTo>
                    <a:pt x="16" y="0"/>
                    <a:pt x="16" y="0"/>
                    <a:pt x="16" y="0"/>
                  </a:cubicBezTo>
                  <a:cubicBezTo>
                    <a:pt x="12" y="0"/>
                    <a:pt x="12" y="0"/>
                    <a:pt x="12" y="0"/>
                  </a:cubicBezTo>
                  <a:cubicBezTo>
                    <a:pt x="5" y="0"/>
                    <a:pt x="0" y="5"/>
                    <a:pt x="0" y="12"/>
                  </a:cubicBezTo>
                  <a:cubicBezTo>
                    <a:pt x="40" y="12"/>
                    <a:pt x="40" y="12"/>
                    <a:pt x="40" y="12"/>
                  </a:cubicBezTo>
                  <a:cubicBezTo>
                    <a:pt x="40" y="5"/>
                    <a:pt x="35"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grpSp>
      <p:grpSp>
        <p:nvGrpSpPr>
          <p:cNvPr id="42" name="Group 41"/>
          <p:cNvGrpSpPr>
            <a:grpSpLocks noChangeAspect="1"/>
          </p:cNvGrpSpPr>
          <p:nvPr/>
        </p:nvGrpSpPr>
        <p:grpSpPr>
          <a:xfrm>
            <a:off x="554678" y="3242190"/>
            <a:ext cx="264033" cy="264033"/>
            <a:chOff x="1770063" y="4848324"/>
            <a:chExt cx="190500" cy="190500"/>
          </a:xfrm>
          <a:solidFill>
            <a:schemeClr val="tx2"/>
          </a:solidFill>
        </p:grpSpPr>
        <p:sp>
          <p:nvSpPr>
            <p:cNvPr id="43" name="Freeform 910"/>
            <p:cNvSpPr>
              <a:spLocks noEditPoints="1"/>
            </p:cNvSpPr>
            <p:nvPr/>
          </p:nvSpPr>
          <p:spPr bwMode="auto">
            <a:xfrm>
              <a:off x="1770063" y="4848324"/>
              <a:ext cx="190500" cy="190500"/>
            </a:xfrm>
            <a:custGeom>
              <a:avLst/>
              <a:gdLst>
                <a:gd name="T0" fmla="*/ 0 w 60"/>
                <a:gd name="T1" fmla="*/ 30 h 60"/>
                <a:gd name="T2" fmla="*/ 60 w 60"/>
                <a:gd name="T3" fmla="*/ 30 h 60"/>
                <a:gd name="T4" fmla="*/ 42 w 60"/>
                <a:gd name="T5" fmla="*/ 43 h 60"/>
                <a:gd name="T6" fmla="*/ 42 w 60"/>
                <a:gd name="T7" fmla="*/ 44 h 60"/>
                <a:gd name="T8" fmla="*/ 38 w 60"/>
                <a:gd name="T9" fmla="*/ 48 h 60"/>
                <a:gd name="T10" fmla="*/ 38 w 60"/>
                <a:gd name="T11" fmla="*/ 46 h 60"/>
                <a:gd name="T12" fmla="*/ 38 w 60"/>
                <a:gd name="T13" fmla="*/ 46 h 60"/>
                <a:gd name="T14" fmla="*/ 38 w 60"/>
                <a:gd name="T15" fmla="*/ 44 h 60"/>
                <a:gd name="T16" fmla="*/ 38 w 60"/>
                <a:gd name="T17" fmla="*/ 46 h 60"/>
                <a:gd name="T18" fmla="*/ 39 w 60"/>
                <a:gd name="T19" fmla="*/ 46 h 60"/>
                <a:gd name="T20" fmla="*/ 41 w 60"/>
                <a:gd name="T21" fmla="*/ 44 h 60"/>
                <a:gd name="T22" fmla="*/ 42 w 60"/>
                <a:gd name="T23" fmla="*/ 43 h 60"/>
                <a:gd name="T24" fmla="*/ 48 w 60"/>
                <a:gd name="T25" fmla="*/ 21 h 60"/>
                <a:gd name="T26" fmla="*/ 47 w 60"/>
                <a:gd name="T27" fmla="*/ 21 h 60"/>
                <a:gd name="T28" fmla="*/ 46 w 60"/>
                <a:gd name="T29" fmla="*/ 19 h 60"/>
                <a:gd name="T30" fmla="*/ 41 w 60"/>
                <a:gd name="T31" fmla="*/ 19 h 60"/>
                <a:gd name="T32" fmla="*/ 37 w 60"/>
                <a:gd name="T33" fmla="*/ 18 h 60"/>
                <a:gd name="T34" fmla="*/ 40 w 60"/>
                <a:gd name="T35" fmla="*/ 19 h 60"/>
                <a:gd name="T36" fmla="*/ 42 w 60"/>
                <a:gd name="T37" fmla="*/ 19 h 60"/>
                <a:gd name="T38" fmla="*/ 44 w 60"/>
                <a:gd name="T39" fmla="*/ 21 h 60"/>
                <a:gd name="T40" fmla="*/ 44 w 60"/>
                <a:gd name="T41" fmla="*/ 23 h 60"/>
                <a:gd name="T42" fmla="*/ 42 w 60"/>
                <a:gd name="T43" fmla="*/ 26 h 60"/>
                <a:gd name="T44" fmla="*/ 37 w 60"/>
                <a:gd name="T45" fmla="*/ 25 h 60"/>
                <a:gd name="T46" fmla="*/ 32 w 60"/>
                <a:gd name="T47" fmla="*/ 19 h 60"/>
                <a:gd name="T48" fmla="*/ 36 w 60"/>
                <a:gd name="T49" fmla="*/ 26 h 60"/>
                <a:gd name="T50" fmla="*/ 42 w 60"/>
                <a:gd name="T51" fmla="*/ 28 h 60"/>
                <a:gd name="T52" fmla="*/ 39 w 60"/>
                <a:gd name="T53" fmla="*/ 36 h 60"/>
                <a:gd name="T54" fmla="*/ 38 w 60"/>
                <a:gd name="T55" fmla="*/ 43 h 60"/>
                <a:gd name="T56" fmla="*/ 34 w 60"/>
                <a:gd name="T57" fmla="*/ 48 h 60"/>
                <a:gd name="T58" fmla="*/ 31 w 60"/>
                <a:gd name="T59" fmla="*/ 52 h 60"/>
                <a:gd name="T60" fmla="*/ 27 w 60"/>
                <a:gd name="T61" fmla="*/ 52 h 60"/>
                <a:gd name="T62" fmla="*/ 23 w 60"/>
                <a:gd name="T63" fmla="*/ 44 h 60"/>
                <a:gd name="T64" fmla="*/ 20 w 60"/>
                <a:gd name="T65" fmla="*/ 37 h 60"/>
                <a:gd name="T66" fmla="*/ 17 w 60"/>
                <a:gd name="T67" fmla="*/ 34 h 60"/>
                <a:gd name="T68" fmla="*/ 11 w 60"/>
                <a:gd name="T69" fmla="*/ 34 h 60"/>
                <a:gd name="T70" fmla="*/ 11 w 60"/>
                <a:gd name="T71" fmla="*/ 24 h 60"/>
                <a:gd name="T72" fmla="*/ 14 w 60"/>
                <a:gd name="T73" fmla="*/ 20 h 60"/>
                <a:gd name="T74" fmla="*/ 17 w 60"/>
                <a:gd name="T75" fmla="*/ 16 h 60"/>
                <a:gd name="T76" fmla="*/ 21 w 60"/>
                <a:gd name="T77" fmla="*/ 12 h 60"/>
                <a:gd name="T78" fmla="*/ 23 w 60"/>
                <a:gd name="T79" fmla="*/ 10 h 60"/>
                <a:gd name="T80" fmla="*/ 30 w 60"/>
                <a:gd name="T81" fmla="*/ 8 h 60"/>
                <a:gd name="T82" fmla="*/ 50 w 60"/>
                <a:gd name="T83" fmla="*/ 2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0" h="60">
                  <a:moveTo>
                    <a:pt x="30" y="0"/>
                  </a:moveTo>
                  <a:cubicBezTo>
                    <a:pt x="13" y="0"/>
                    <a:pt x="0" y="14"/>
                    <a:pt x="0" y="30"/>
                  </a:cubicBezTo>
                  <a:cubicBezTo>
                    <a:pt x="0" y="47"/>
                    <a:pt x="13" y="60"/>
                    <a:pt x="30" y="60"/>
                  </a:cubicBezTo>
                  <a:cubicBezTo>
                    <a:pt x="47" y="60"/>
                    <a:pt x="60" y="47"/>
                    <a:pt x="60" y="30"/>
                  </a:cubicBezTo>
                  <a:cubicBezTo>
                    <a:pt x="60" y="14"/>
                    <a:pt x="47" y="0"/>
                    <a:pt x="30" y="0"/>
                  </a:cubicBezTo>
                  <a:close/>
                  <a:moveTo>
                    <a:pt x="42" y="43"/>
                  </a:moveTo>
                  <a:cubicBezTo>
                    <a:pt x="42" y="44"/>
                    <a:pt x="42" y="44"/>
                    <a:pt x="42" y="44"/>
                  </a:cubicBezTo>
                  <a:cubicBezTo>
                    <a:pt x="42" y="44"/>
                    <a:pt x="42" y="44"/>
                    <a:pt x="42" y="44"/>
                  </a:cubicBezTo>
                  <a:cubicBezTo>
                    <a:pt x="40" y="45"/>
                    <a:pt x="40" y="48"/>
                    <a:pt x="39" y="49"/>
                  </a:cubicBezTo>
                  <a:cubicBezTo>
                    <a:pt x="38" y="50"/>
                    <a:pt x="38" y="48"/>
                    <a:pt x="38" y="48"/>
                  </a:cubicBezTo>
                  <a:cubicBezTo>
                    <a:pt x="39" y="47"/>
                    <a:pt x="38" y="47"/>
                    <a:pt x="38" y="46"/>
                  </a:cubicBezTo>
                  <a:cubicBezTo>
                    <a:pt x="38" y="46"/>
                    <a:pt x="38" y="46"/>
                    <a:pt x="38" y="46"/>
                  </a:cubicBezTo>
                  <a:cubicBezTo>
                    <a:pt x="38" y="46"/>
                    <a:pt x="38" y="46"/>
                    <a:pt x="38" y="46"/>
                  </a:cubicBezTo>
                  <a:cubicBezTo>
                    <a:pt x="38" y="46"/>
                    <a:pt x="38" y="46"/>
                    <a:pt x="38" y="46"/>
                  </a:cubicBezTo>
                  <a:cubicBezTo>
                    <a:pt x="38" y="46"/>
                    <a:pt x="38" y="45"/>
                    <a:pt x="38" y="45"/>
                  </a:cubicBezTo>
                  <a:cubicBezTo>
                    <a:pt x="38" y="44"/>
                    <a:pt x="38" y="44"/>
                    <a:pt x="38" y="44"/>
                  </a:cubicBezTo>
                  <a:cubicBezTo>
                    <a:pt x="39" y="43"/>
                    <a:pt x="39" y="43"/>
                    <a:pt x="39" y="43"/>
                  </a:cubicBezTo>
                  <a:cubicBezTo>
                    <a:pt x="39" y="44"/>
                    <a:pt x="38" y="45"/>
                    <a:pt x="38" y="46"/>
                  </a:cubicBezTo>
                  <a:cubicBezTo>
                    <a:pt x="38" y="46"/>
                    <a:pt x="38" y="46"/>
                    <a:pt x="38" y="46"/>
                  </a:cubicBezTo>
                  <a:cubicBezTo>
                    <a:pt x="39" y="46"/>
                    <a:pt x="39" y="46"/>
                    <a:pt x="39" y="46"/>
                  </a:cubicBezTo>
                  <a:cubicBezTo>
                    <a:pt x="39" y="46"/>
                    <a:pt x="39" y="46"/>
                    <a:pt x="39" y="47"/>
                  </a:cubicBezTo>
                  <a:cubicBezTo>
                    <a:pt x="38" y="45"/>
                    <a:pt x="40" y="45"/>
                    <a:pt x="41" y="44"/>
                  </a:cubicBezTo>
                  <a:cubicBezTo>
                    <a:pt x="41" y="44"/>
                    <a:pt x="42" y="43"/>
                    <a:pt x="42" y="42"/>
                  </a:cubicBezTo>
                  <a:cubicBezTo>
                    <a:pt x="42" y="43"/>
                    <a:pt x="42" y="43"/>
                    <a:pt x="42" y="43"/>
                  </a:cubicBezTo>
                  <a:close/>
                  <a:moveTo>
                    <a:pt x="50" y="24"/>
                  </a:moveTo>
                  <a:cubicBezTo>
                    <a:pt x="50" y="23"/>
                    <a:pt x="49" y="21"/>
                    <a:pt x="48" y="21"/>
                  </a:cubicBezTo>
                  <a:cubicBezTo>
                    <a:pt x="48" y="22"/>
                    <a:pt x="48" y="22"/>
                    <a:pt x="48" y="22"/>
                  </a:cubicBezTo>
                  <a:cubicBezTo>
                    <a:pt x="48" y="21"/>
                    <a:pt x="48" y="21"/>
                    <a:pt x="47" y="21"/>
                  </a:cubicBezTo>
                  <a:cubicBezTo>
                    <a:pt x="47" y="20"/>
                    <a:pt x="48" y="21"/>
                    <a:pt x="48" y="20"/>
                  </a:cubicBezTo>
                  <a:cubicBezTo>
                    <a:pt x="47" y="20"/>
                    <a:pt x="46" y="20"/>
                    <a:pt x="46" y="19"/>
                  </a:cubicBezTo>
                  <a:cubicBezTo>
                    <a:pt x="44" y="19"/>
                    <a:pt x="43" y="20"/>
                    <a:pt x="42" y="19"/>
                  </a:cubicBezTo>
                  <a:cubicBezTo>
                    <a:pt x="42" y="19"/>
                    <a:pt x="42" y="18"/>
                    <a:pt x="41" y="19"/>
                  </a:cubicBezTo>
                  <a:cubicBezTo>
                    <a:pt x="40" y="19"/>
                    <a:pt x="40" y="19"/>
                    <a:pt x="40" y="19"/>
                  </a:cubicBezTo>
                  <a:cubicBezTo>
                    <a:pt x="39" y="19"/>
                    <a:pt x="39" y="18"/>
                    <a:pt x="37" y="18"/>
                  </a:cubicBezTo>
                  <a:cubicBezTo>
                    <a:pt x="37" y="18"/>
                    <a:pt x="38" y="19"/>
                    <a:pt x="39" y="19"/>
                  </a:cubicBezTo>
                  <a:cubicBezTo>
                    <a:pt x="39" y="19"/>
                    <a:pt x="40" y="20"/>
                    <a:pt x="40" y="19"/>
                  </a:cubicBezTo>
                  <a:cubicBezTo>
                    <a:pt x="40" y="20"/>
                    <a:pt x="40" y="21"/>
                    <a:pt x="41" y="20"/>
                  </a:cubicBezTo>
                  <a:cubicBezTo>
                    <a:pt x="42" y="21"/>
                    <a:pt x="41" y="19"/>
                    <a:pt x="42" y="19"/>
                  </a:cubicBezTo>
                  <a:cubicBezTo>
                    <a:pt x="42" y="20"/>
                    <a:pt x="42" y="20"/>
                    <a:pt x="42" y="20"/>
                  </a:cubicBezTo>
                  <a:cubicBezTo>
                    <a:pt x="43" y="20"/>
                    <a:pt x="43" y="20"/>
                    <a:pt x="44" y="21"/>
                  </a:cubicBezTo>
                  <a:cubicBezTo>
                    <a:pt x="44" y="21"/>
                    <a:pt x="44" y="22"/>
                    <a:pt x="44" y="22"/>
                  </a:cubicBezTo>
                  <a:cubicBezTo>
                    <a:pt x="44" y="22"/>
                    <a:pt x="44" y="23"/>
                    <a:pt x="44" y="23"/>
                  </a:cubicBezTo>
                  <a:cubicBezTo>
                    <a:pt x="44" y="24"/>
                    <a:pt x="44" y="24"/>
                    <a:pt x="43" y="24"/>
                  </a:cubicBezTo>
                  <a:cubicBezTo>
                    <a:pt x="43" y="25"/>
                    <a:pt x="42" y="25"/>
                    <a:pt x="42" y="26"/>
                  </a:cubicBezTo>
                  <a:cubicBezTo>
                    <a:pt x="42" y="26"/>
                    <a:pt x="39" y="28"/>
                    <a:pt x="38" y="28"/>
                  </a:cubicBezTo>
                  <a:cubicBezTo>
                    <a:pt x="38" y="27"/>
                    <a:pt x="37" y="26"/>
                    <a:pt x="37" y="25"/>
                  </a:cubicBezTo>
                  <a:cubicBezTo>
                    <a:pt x="36" y="25"/>
                    <a:pt x="35" y="23"/>
                    <a:pt x="35" y="22"/>
                  </a:cubicBezTo>
                  <a:cubicBezTo>
                    <a:pt x="35" y="21"/>
                    <a:pt x="32" y="19"/>
                    <a:pt x="32" y="19"/>
                  </a:cubicBezTo>
                  <a:cubicBezTo>
                    <a:pt x="32" y="21"/>
                    <a:pt x="33" y="21"/>
                    <a:pt x="34" y="23"/>
                  </a:cubicBezTo>
                  <a:cubicBezTo>
                    <a:pt x="34" y="24"/>
                    <a:pt x="35" y="26"/>
                    <a:pt x="36" y="26"/>
                  </a:cubicBezTo>
                  <a:cubicBezTo>
                    <a:pt x="37" y="26"/>
                    <a:pt x="38" y="29"/>
                    <a:pt x="39" y="29"/>
                  </a:cubicBezTo>
                  <a:cubicBezTo>
                    <a:pt x="40" y="30"/>
                    <a:pt x="42" y="28"/>
                    <a:pt x="42" y="28"/>
                  </a:cubicBezTo>
                  <a:cubicBezTo>
                    <a:pt x="43" y="29"/>
                    <a:pt x="43" y="29"/>
                    <a:pt x="42" y="30"/>
                  </a:cubicBezTo>
                  <a:cubicBezTo>
                    <a:pt x="42" y="33"/>
                    <a:pt x="40" y="34"/>
                    <a:pt x="39" y="36"/>
                  </a:cubicBezTo>
                  <a:cubicBezTo>
                    <a:pt x="38" y="37"/>
                    <a:pt x="38" y="38"/>
                    <a:pt x="37" y="39"/>
                  </a:cubicBezTo>
                  <a:cubicBezTo>
                    <a:pt x="36" y="40"/>
                    <a:pt x="38" y="42"/>
                    <a:pt x="38" y="43"/>
                  </a:cubicBezTo>
                  <a:cubicBezTo>
                    <a:pt x="38" y="44"/>
                    <a:pt x="37" y="45"/>
                    <a:pt x="36" y="46"/>
                  </a:cubicBezTo>
                  <a:cubicBezTo>
                    <a:pt x="35" y="47"/>
                    <a:pt x="34" y="47"/>
                    <a:pt x="34" y="48"/>
                  </a:cubicBezTo>
                  <a:cubicBezTo>
                    <a:pt x="35" y="49"/>
                    <a:pt x="33" y="50"/>
                    <a:pt x="33" y="50"/>
                  </a:cubicBezTo>
                  <a:cubicBezTo>
                    <a:pt x="33" y="51"/>
                    <a:pt x="32" y="52"/>
                    <a:pt x="31" y="52"/>
                  </a:cubicBezTo>
                  <a:cubicBezTo>
                    <a:pt x="31" y="52"/>
                    <a:pt x="30" y="52"/>
                    <a:pt x="30" y="52"/>
                  </a:cubicBezTo>
                  <a:cubicBezTo>
                    <a:pt x="29" y="52"/>
                    <a:pt x="28" y="52"/>
                    <a:pt x="27" y="52"/>
                  </a:cubicBezTo>
                  <a:cubicBezTo>
                    <a:pt x="26" y="51"/>
                    <a:pt x="25" y="49"/>
                    <a:pt x="24" y="48"/>
                  </a:cubicBezTo>
                  <a:cubicBezTo>
                    <a:pt x="23" y="47"/>
                    <a:pt x="22" y="45"/>
                    <a:pt x="23" y="44"/>
                  </a:cubicBezTo>
                  <a:cubicBezTo>
                    <a:pt x="23" y="44"/>
                    <a:pt x="23" y="42"/>
                    <a:pt x="22" y="41"/>
                  </a:cubicBezTo>
                  <a:cubicBezTo>
                    <a:pt x="22" y="40"/>
                    <a:pt x="19" y="38"/>
                    <a:pt x="20" y="37"/>
                  </a:cubicBezTo>
                  <a:cubicBezTo>
                    <a:pt x="20" y="36"/>
                    <a:pt x="19" y="35"/>
                    <a:pt x="19" y="35"/>
                  </a:cubicBezTo>
                  <a:cubicBezTo>
                    <a:pt x="19" y="34"/>
                    <a:pt x="18" y="35"/>
                    <a:pt x="17" y="34"/>
                  </a:cubicBezTo>
                  <a:cubicBezTo>
                    <a:pt x="17" y="33"/>
                    <a:pt x="16" y="33"/>
                    <a:pt x="15" y="34"/>
                  </a:cubicBezTo>
                  <a:cubicBezTo>
                    <a:pt x="11" y="34"/>
                    <a:pt x="11" y="34"/>
                    <a:pt x="11" y="34"/>
                  </a:cubicBezTo>
                  <a:cubicBezTo>
                    <a:pt x="9" y="33"/>
                    <a:pt x="9" y="30"/>
                    <a:pt x="9" y="27"/>
                  </a:cubicBezTo>
                  <a:cubicBezTo>
                    <a:pt x="10" y="26"/>
                    <a:pt x="10" y="24"/>
                    <a:pt x="11" y="24"/>
                  </a:cubicBezTo>
                  <a:cubicBezTo>
                    <a:pt x="11" y="23"/>
                    <a:pt x="12" y="22"/>
                    <a:pt x="13" y="21"/>
                  </a:cubicBezTo>
                  <a:cubicBezTo>
                    <a:pt x="13" y="20"/>
                    <a:pt x="14" y="20"/>
                    <a:pt x="14" y="20"/>
                  </a:cubicBezTo>
                  <a:cubicBezTo>
                    <a:pt x="15" y="19"/>
                    <a:pt x="15" y="18"/>
                    <a:pt x="16" y="18"/>
                  </a:cubicBezTo>
                  <a:cubicBezTo>
                    <a:pt x="17" y="17"/>
                    <a:pt x="18" y="16"/>
                    <a:pt x="17" y="16"/>
                  </a:cubicBezTo>
                  <a:cubicBezTo>
                    <a:pt x="17" y="15"/>
                    <a:pt x="18" y="14"/>
                    <a:pt x="19" y="13"/>
                  </a:cubicBezTo>
                  <a:cubicBezTo>
                    <a:pt x="19" y="13"/>
                    <a:pt x="20" y="13"/>
                    <a:pt x="21" y="12"/>
                  </a:cubicBezTo>
                  <a:cubicBezTo>
                    <a:pt x="21" y="12"/>
                    <a:pt x="21" y="12"/>
                    <a:pt x="21" y="11"/>
                  </a:cubicBezTo>
                  <a:cubicBezTo>
                    <a:pt x="21" y="11"/>
                    <a:pt x="22" y="10"/>
                    <a:pt x="23" y="10"/>
                  </a:cubicBezTo>
                  <a:cubicBezTo>
                    <a:pt x="23" y="10"/>
                    <a:pt x="24" y="9"/>
                    <a:pt x="24" y="9"/>
                  </a:cubicBezTo>
                  <a:cubicBezTo>
                    <a:pt x="26" y="9"/>
                    <a:pt x="28" y="8"/>
                    <a:pt x="30" y="8"/>
                  </a:cubicBezTo>
                  <a:cubicBezTo>
                    <a:pt x="41" y="8"/>
                    <a:pt x="50" y="16"/>
                    <a:pt x="52" y="27"/>
                  </a:cubicBezTo>
                  <a:cubicBezTo>
                    <a:pt x="51" y="26"/>
                    <a:pt x="51" y="25"/>
                    <a:pt x="50"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44" name="Freeform 911"/>
            <p:cNvSpPr>
              <a:spLocks/>
            </p:cNvSpPr>
            <p:nvPr/>
          </p:nvSpPr>
          <p:spPr bwMode="auto">
            <a:xfrm>
              <a:off x="1858963" y="4880074"/>
              <a:ext cx="19050" cy="9525"/>
            </a:xfrm>
            <a:custGeom>
              <a:avLst/>
              <a:gdLst>
                <a:gd name="T0" fmla="*/ 2 w 6"/>
                <a:gd name="T1" fmla="*/ 1 h 3"/>
                <a:gd name="T2" fmla="*/ 2 w 6"/>
                <a:gd name="T3" fmla="*/ 1 h 3"/>
                <a:gd name="T4" fmla="*/ 1 w 6"/>
                <a:gd name="T5" fmla="*/ 1 h 3"/>
                <a:gd name="T6" fmla="*/ 1 w 6"/>
                <a:gd name="T7" fmla="*/ 3 h 3"/>
                <a:gd name="T8" fmla="*/ 3 w 6"/>
                <a:gd name="T9" fmla="*/ 2 h 3"/>
                <a:gd name="T10" fmla="*/ 4 w 6"/>
                <a:gd name="T11" fmla="*/ 2 h 3"/>
                <a:gd name="T12" fmla="*/ 4 w 6"/>
                <a:gd name="T13" fmla="*/ 2 h 3"/>
                <a:gd name="T14" fmla="*/ 2 w 6"/>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3">
                  <a:moveTo>
                    <a:pt x="2" y="1"/>
                  </a:moveTo>
                  <a:cubicBezTo>
                    <a:pt x="2" y="1"/>
                    <a:pt x="2" y="1"/>
                    <a:pt x="2" y="1"/>
                  </a:cubicBezTo>
                  <a:cubicBezTo>
                    <a:pt x="1" y="1"/>
                    <a:pt x="2" y="0"/>
                    <a:pt x="1" y="1"/>
                  </a:cubicBezTo>
                  <a:cubicBezTo>
                    <a:pt x="1" y="2"/>
                    <a:pt x="0" y="2"/>
                    <a:pt x="1" y="3"/>
                  </a:cubicBezTo>
                  <a:cubicBezTo>
                    <a:pt x="1" y="3"/>
                    <a:pt x="2" y="2"/>
                    <a:pt x="3" y="2"/>
                  </a:cubicBezTo>
                  <a:cubicBezTo>
                    <a:pt x="3" y="2"/>
                    <a:pt x="4" y="2"/>
                    <a:pt x="4" y="2"/>
                  </a:cubicBezTo>
                  <a:cubicBezTo>
                    <a:pt x="4" y="2"/>
                    <a:pt x="4" y="2"/>
                    <a:pt x="4" y="2"/>
                  </a:cubicBezTo>
                  <a:cubicBezTo>
                    <a:pt x="6" y="2"/>
                    <a:pt x="2" y="1"/>
                    <a:pt x="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45" name="Freeform 912"/>
            <p:cNvSpPr>
              <a:spLocks noEditPoints="1"/>
            </p:cNvSpPr>
            <p:nvPr/>
          </p:nvSpPr>
          <p:spPr bwMode="auto">
            <a:xfrm>
              <a:off x="1824038" y="4883249"/>
              <a:ext cx="47625" cy="22225"/>
            </a:xfrm>
            <a:custGeom>
              <a:avLst/>
              <a:gdLst>
                <a:gd name="T0" fmla="*/ 12 w 15"/>
                <a:gd name="T1" fmla="*/ 4 h 7"/>
                <a:gd name="T2" fmla="*/ 11 w 15"/>
                <a:gd name="T3" fmla="*/ 3 h 7"/>
                <a:gd name="T4" fmla="*/ 11 w 15"/>
                <a:gd name="T5" fmla="*/ 2 h 7"/>
                <a:gd name="T6" fmla="*/ 10 w 15"/>
                <a:gd name="T7" fmla="*/ 2 h 7"/>
                <a:gd name="T8" fmla="*/ 10 w 15"/>
                <a:gd name="T9" fmla="*/ 2 h 7"/>
                <a:gd name="T10" fmla="*/ 10 w 15"/>
                <a:gd name="T11" fmla="*/ 3 h 7"/>
                <a:gd name="T12" fmla="*/ 10 w 15"/>
                <a:gd name="T13" fmla="*/ 3 h 7"/>
                <a:gd name="T14" fmla="*/ 10 w 15"/>
                <a:gd name="T15" fmla="*/ 4 h 7"/>
                <a:gd name="T16" fmla="*/ 9 w 15"/>
                <a:gd name="T17" fmla="*/ 2 h 7"/>
                <a:gd name="T18" fmla="*/ 8 w 15"/>
                <a:gd name="T19" fmla="*/ 0 h 7"/>
                <a:gd name="T20" fmla="*/ 9 w 15"/>
                <a:gd name="T21" fmla="*/ 3 h 7"/>
                <a:gd name="T22" fmla="*/ 8 w 15"/>
                <a:gd name="T23" fmla="*/ 3 h 7"/>
                <a:gd name="T24" fmla="*/ 6 w 15"/>
                <a:gd name="T25" fmla="*/ 4 h 7"/>
                <a:gd name="T26" fmla="*/ 7 w 15"/>
                <a:gd name="T27" fmla="*/ 2 h 7"/>
                <a:gd name="T28" fmla="*/ 6 w 15"/>
                <a:gd name="T29" fmla="*/ 1 h 7"/>
                <a:gd name="T30" fmla="*/ 3 w 15"/>
                <a:gd name="T31" fmla="*/ 3 h 7"/>
                <a:gd name="T32" fmla="*/ 0 w 15"/>
                <a:gd name="T33" fmla="*/ 5 h 7"/>
                <a:gd name="T34" fmla="*/ 6 w 15"/>
                <a:gd name="T35" fmla="*/ 4 h 7"/>
                <a:gd name="T36" fmla="*/ 5 w 15"/>
                <a:gd name="T37" fmla="*/ 6 h 7"/>
                <a:gd name="T38" fmla="*/ 6 w 15"/>
                <a:gd name="T39" fmla="*/ 6 h 7"/>
                <a:gd name="T40" fmla="*/ 7 w 15"/>
                <a:gd name="T41" fmla="*/ 7 h 7"/>
                <a:gd name="T42" fmla="*/ 9 w 15"/>
                <a:gd name="T43" fmla="*/ 6 h 7"/>
                <a:gd name="T44" fmla="*/ 11 w 15"/>
                <a:gd name="T45" fmla="*/ 6 h 7"/>
                <a:gd name="T46" fmla="*/ 11 w 15"/>
                <a:gd name="T47" fmla="*/ 6 h 7"/>
                <a:gd name="T48" fmla="*/ 13 w 15"/>
                <a:gd name="T49" fmla="*/ 6 h 7"/>
                <a:gd name="T50" fmla="*/ 14 w 15"/>
                <a:gd name="T51" fmla="*/ 6 h 7"/>
                <a:gd name="T52" fmla="*/ 15 w 15"/>
                <a:gd name="T53" fmla="*/ 3 h 7"/>
                <a:gd name="T54" fmla="*/ 12 w 15"/>
                <a:gd name="T55" fmla="*/ 4 h 7"/>
                <a:gd name="T56" fmla="*/ 6 w 15"/>
                <a:gd name="T57" fmla="*/ 3 h 7"/>
                <a:gd name="T58" fmla="*/ 5 w 15"/>
                <a:gd name="T59" fmla="*/ 3 h 7"/>
                <a:gd name="T60" fmla="*/ 6 w 15"/>
                <a:gd name="T61" fmla="*/ 2 h 7"/>
                <a:gd name="T62" fmla="*/ 6 w 15"/>
                <a:gd name="T63"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 h="7">
                  <a:moveTo>
                    <a:pt x="12" y="4"/>
                  </a:moveTo>
                  <a:cubicBezTo>
                    <a:pt x="12" y="3"/>
                    <a:pt x="11" y="3"/>
                    <a:pt x="11" y="3"/>
                  </a:cubicBezTo>
                  <a:cubicBezTo>
                    <a:pt x="12" y="2"/>
                    <a:pt x="11" y="3"/>
                    <a:pt x="11" y="2"/>
                  </a:cubicBezTo>
                  <a:cubicBezTo>
                    <a:pt x="10" y="2"/>
                    <a:pt x="10" y="2"/>
                    <a:pt x="10" y="2"/>
                  </a:cubicBezTo>
                  <a:cubicBezTo>
                    <a:pt x="10" y="2"/>
                    <a:pt x="11" y="2"/>
                    <a:pt x="10" y="2"/>
                  </a:cubicBezTo>
                  <a:cubicBezTo>
                    <a:pt x="10" y="3"/>
                    <a:pt x="10" y="3"/>
                    <a:pt x="10" y="3"/>
                  </a:cubicBezTo>
                  <a:cubicBezTo>
                    <a:pt x="10" y="3"/>
                    <a:pt x="10" y="3"/>
                    <a:pt x="10" y="3"/>
                  </a:cubicBezTo>
                  <a:cubicBezTo>
                    <a:pt x="10" y="4"/>
                    <a:pt x="10" y="4"/>
                    <a:pt x="10" y="4"/>
                  </a:cubicBezTo>
                  <a:cubicBezTo>
                    <a:pt x="9" y="4"/>
                    <a:pt x="10" y="3"/>
                    <a:pt x="9" y="2"/>
                  </a:cubicBezTo>
                  <a:cubicBezTo>
                    <a:pt x="10" y="2"/>
                    <a:pt x="7" y="1"/>
                    <a:pt x="8" y="0"/>
                  </a:cubicBezTo>
                  <a:cubicBezTo>
                    <a:pt x="6" y="1"/>
                    <a:pt x="9" y="2"/>
                    <a:pt x="9" y="3"/>
                  </a:cubicBezTo>
                  <a:cubicBezTo>
                    <a:pt x="8" y="2"/>
                    <a:pt x="8" y="3"/>
                    <a:pt x="8" y="3"/>
                  </a:cubicBezTo>
                  <a:cubicBezTo>
                    <a:pt x="7" y="4"/>
                    <a:pt x="7" y="4"/>
                    <a:pt x="6" y="4"/>
                  </a:cubicBezTo>
                  <a:cubicBezTo>
                    <a:pt x="6" y="3"/>
                    <a:pt x="8" y="4"/>
                    <a:pt x="7" y="2"/>
                  </a:cubicBezTo>
                  <a:cubicBezTo>
                    <a:pt x="7" y="2"/>
                    <a:pt x="7" y="1"/>
                    <a:pt x="6" y="1"/>
                  </a:cubicBezTo>
                  <a:cubicBezTo>
                    <a:pt x="5" y="2"/>
                    <a:pt x="4" y="2"/>
                    <a:pt x="3" y="3"/>
                  </a:cubicBezTo>
                  <a:cubicBezTo>
                    <a:pt x="0" y="5"/>
                    <a:pt x="0" y="5"/>
                    <a:pt x="0" y="5"/>
                  </a:cubicBezTo>
                  <a:cubicBezTo>
                    <a:pt x="1" y="6"/>
                    <a:pt x="5" y="3"/>
                    <a:pt x="6" y="4"/>
                  </a:cubicBezTo>
                  <a:cubicBezTo>
                    <a:pt x="6" y="5"/>
                    <a:pt x="5" y="5"/>
                    <a:pt x="5" y="6"/>
                  </a:cubicBezTo>
                  <a:cubicBezTo>
                    <a:pt x="6" y="6"/>
                    <a:pt x="6" y="6"/>
                    <a:pt x="6" y="6"/>
                  </a:cubicBezTo>
                  <a:cubicBezTo>
                    <a:pt x="7" y="6"/>
                    <a:pt x="7" y="7"/>
                    <a:pt x="7" y="7"/>
                  </a:cubicBezTo>
                  <a:cubicBezTo>
                    <a:pt x="9" y="7"/>
                    <a:pt x="8" y="7"/>
                    <a:pt x="9" y="6"/>
                  </a:cubicBezTo>
                  <a:cubicBezTo>
                    <a:pt x="9" y="6"/>
                    <a:pt x="11" y="6"/>
                    <a:pt x="11" y="6"/>
                  </a:cubicBezTo>
                  <a:cubicBezTo>
                    <a:pt x="11" y="6"/>
                    <a:pt x="11" y="6"/>
                    <a:pt x="11" y="6"/>
                  </a:cubicBezTo>
                  <a:cubicBezTo>
                    <a:pt x="11" y="6"/>
                    <a:pt x="12" y="7"/>
                    <a:pt x="13" y="6"/>
                  </a:cubicBezTo>
                  <a:cubicBezTo>
                    <a:pt x="13" y="6"/>
                    <a:pt x="13" y="6"/>
                    <a:pt x="14" y="6"/>
                  </a:cubicBezTo>
                  <a:cubicBezTo>
                    <a:pt x="15" y="7"/>
                    <a:pt x="15" y="4"/>
                    <a:pt x="15" y="3"/>
                  </a:cubicBezTo>
                  <a:cubicBezTo>
                    <a:pt x="14" y="4"/>
                    <a:pt x="12" y="4"/>
                    <a:pt x="12" y="4"/>
                  </a:cubicBezTo>
                  <a:close/>
                  <a:moveTo>
                    <a:pt x="6" y="3"/>
                  </a:moveTo>
                  <a:cubicBezTo>
                    <a:pt x="5" y="3"/>
                    <a:pt x="5" y="3"/>
                    <a:pt x="5" y="3"/>
                  </a:cubicBezTo>
                  <a:cubicBezTo>
                    <a:pt x="5" y="3"/>
                    <a:pt x="6" y="2"/>
                    <a:pt x="6" y="2"/>
                  </a:cubicBezTo>
                  <a:cubicBezTo>
                    <a:pt x="6" y="2"/>
                    <a:pt x="6" y="3"/>
                    <a:pt x="6"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46" name="Freeform 913"/>
            <p:cNvSpPr>
              <a:spLocks/>
            </p:cNvSpPr>
            <p:nvPr/>
          </p:nvSpPr>
          <p:spPr bwMode="auto">
            <a:xfrm>
              <a:off x="1878013" y="4876899"/>
              <a:ext cx="12700" cy="15875"/>
            </a:xfrm>
            <a:custGeom>
              <a:avLst/>
              <a:gdLst>
                <a:gd name="T0" fmla="*/ 0 w 4"/>
                <a:gd name="T1" fmla="*/ 2 h 5"/>
                <a:gd name="T2" fmla="*/ 1 w 4"/>
                <a:gd name="T3" fmla="*/ 1 h 5"/>
                <a:gd name="T4" fmla="*/ 0 w 4"/>
                <a:gd name="T5" fmla="*/ 2 h 5"/>
                <a:gd name="T6" fmla="*/ 2 w 4"/>
                <a:gd name="T7" fmla="*/ 4 h 5"/>
                <a:gd name="T8" fmla="*/ 2 w 4"/>
                <a:gd name="T9" fmla="*/ 5 h 5"/>
                <a:gd name="T10" fmla="*/ 4 w 4"/>
                <a:gd name="T11" fmla="*/ 5 h 5"/>
                <a:gd name="T12" fmla="*/ 0 w 4"/>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0" y="2"/>
                  </a:moveTo>
                  <a:cubicBezTo>
                    <a:pt x="1" y="1"/>
                    <a:pt x="1" y="1"/>
                    <a:pt x="1" y="1"/>
                  </a:cubicBezTo>
                  <a:cubicBezTo>
                    <a:pt x="1" y="0"/>
                    <a:pt x="0" y="1"/>
                    <a:pt x="0" y="2"/>
                  </a:cubicBezTo>
                  <a:cubicBezTo>
                    <a:pt x="0" y="2"/>
                    <a:pt x="1" y="3"/>
                    <a:pt x="2" y="4"/>
                  </a:cubicBezTo>
                  <a:cubicBezTo>
                    <a:pt x="1" y="4"/>
                    <a:pt x="2" y="5"/>
                    <a:pt x="2" y="5"/>
                  </a:cubicBezTo>
                  <a:cubicBezTo>
                    <a:pt x="3" y="5"/>
                    <a:pt x="3" y="5"/>
                    <a:pt x="4" y="5"/>
                  </a:cubicBezTo>
                  <a:cubicBezTo>
                    <a:pt x="3" y="4"/>
                    <a:pt x="1" y="2"/>
                    <a:pt x="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47" name="Freeform 914"/>
            <p:cNvSpPr>
              <a:spLocks/>
            </p:cNvSpPr>
            <p:nvPr/>
          </p:nvSpPr>
          <p:spPr bwMode="auto">
            <a:xfrm>
              <a:off x="1884363" y="4880074"/>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1" y="0"/>
                    <a:pt x="0" y="0"/>
                  </a:cubicBezTo>
                  <a:cubicBezTo>
                    <a:pt x="0" y="0"/>
                    <a:pt x="0" y="0"/>
                    <a:pt x="0" y="0"/>
                  </a:cubicBezTo>
                  <a:cubicBezTo>
                    <a:pt x="0" y="1"/>
                    <a:pt x="1" y="1"/>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48" name="Freeform 915"/>
            <p:cNvSpPr>
              <a:spLocks/>
            </p:cNvSpPr>
            <p:nvPr/>
          </p:nvSpPr>
          <p:spPr bwMode="auto">
            <a:xfrm>
              <a:off x="1836738" y="4886424"/>
              <a:ext cx="0" cy="3175"/>
            </a:xfrm>
            <a:custGeom>
              <a:avLst/>
              <a:gdLst>
                <a:gd name="T0" fmla="*/ 0 h 2"/>
                <a:gd name="T1" fmla="*/ 0 h 2"/>
                <a:gd name="T2" fmla="*/ 2 h 2"/>
                <a:gd name="T3" fmla="*/ 0 h 2"/>
              </a:gdLst>
              <a:ahLst/>
              <a:cxnLst>
                <a:cxn ang="0">
                  <a:pos x="0" y="T0"/>
                </a:cxn>
                <a:cxn ang="0">
                  <a:pos x="0" y="T1"/>
                </a:cxn>
                <a:cxn ang="0">
                  <a:pos x="0" y="T2"/>
                </a:cxn>
                <a:cxn ang="0">
                  <a:pos x="0" y="T3"/>
                </a:cxn>
              </a:cxnLst>
              <a:rect l="0" t="0" r="r" b="b"/>
              <a:pathLst>
                <a:path h="2">
                  <a:moveTo>
                    <a:pt x="0" y="0"/>
                  </a:moveTo>
                  <a:lnTo>
                    <a:pt x="0" y="0"/>
                  </a:lnTo>
                  <a:lnTo>
                    <a:pt x="0" y="2"/>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grpSp>
      <p:grpSp>
        <p:nvGrpSpPr>
          <p:cNvPr id="49" name="Group 48"/>
          <p:cNvGrpSpPr>
            <a:grpSpLocks noChangeAspect="1"/>
          </p:cNvGrpSpPr>
          <p:nvPr/>
        </p:nvGrpSpPr>
        <p:grpSpPr>
          <a:xfrm>
            <a:off x="542940" y="2021072"/>
            <a:ext cx="264033" cy="264033"/>
            <a:chOff x="542925" y="3801864"/>
            <a:chExt cx="203200" cy="203200"/>
          </a:xfrm>
          <a:solidFill>
            <a:schemeClr val="tx2"/>
          </a:solidFill>
        </p:grpSpPr>
        <p:sp>
          <p:nvSpPr>
            <p:cNvPr id="50" name="Freeform 850"/>
            <p:cNvSpPr>
              <a:spLocks/>
            </p:cNvSpPr>
            <p:nvPr/>
          </p:nvSpPr>
          <p:spPr bwMode="auto">
            <a:xfrm>
              <a:off x="596900" y="3801864"/>
              <a:ext cx="98425" cy="25400"/>
            </a:xfrm>
            <a:custGeom>
              <a:avLst/>
              <a:gdLst>
                <a:gd name="T0" fmla="*/ 10 w 31"/>
                <a:gd name="T1" fmla="*/ 4 h 8"/>
                <a:gd name="T2" fmla="*/ 22 w 31"/>
                <a:gd name="T3" fmla="*/ 4 h 8"/>
                <a:gd name="T4" fmla="*/ 27 w 31"/>
                <a:gd name="T5" fmla="*/ 8 h 8"/>
                <a:gd name="T6" fmla="*/ 31 w 31"/>
                <a:gd name="T7" fmla="*/ 8 h 8"/>
                <a:gd name="T8" fmla="*/ 22 w 31"/>
                <a:gd name="T9" fmla="*/ 0 h 8"/>
                <a:gd name="T10" fmla="*/ 10 w 31"/>
                <a:gd name="T11" fmla="*/ 0 h 8"/>
                <a:gd name="T12" fmla="*/ 0 w 31"/>
                <a:gd name="T13" fmla="*/ 8 h 8"/>
                <a:gd name="T14" fmla="*/ 4 w 31"/>
                <a:gd name="T15" fmla="*/ 8 h 8"/>
                <a:gd name="T16" fmla="*/ 10 w 31"/>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8">
                  <a:moveTo>
                    <a:pt x="10" y="4"/>
                  </a:moveTo>
                  <a:cubicBezTo>
                    <a:pt x="22" y="4"/>
                    <a:pt x="22" y="4"/>
                    <a:pt x="22" y="4"/>
                  </a:cubicBezTo>
                  <a:cubicBezTo>
                    <a:pt x="24" y="4"/>
                    <a:pt x="26" y="6"/>
                    <a:pt x="27" y="8"/>
                  </a:cubicBezTo>
                  <a:cubicBezTo>
                    <a:pt x="31" y="8"/>
                    <a:pt x="31" y="8"/>
                    <a:pt x="31" y="8"/>
                  </a:cubicBezTo>
                  <a:cubicBezTo>
                    <a:pt x="31" y="3"/>
                    <a:pt x="26" y="0"/>
                    <a:pt x="22" y="0"/>
                  </a:cubicBezTo>
                  <a:cubicBezTo>
                    <a:pt x="10" y="0"/>
                    <a:pt x="10" y="0"/>
                    <a:pt x="10" y="0"/>
                  </a:cubicBezTo>
                  <a:cubicBezTo>
                    <a:pt x="5" y="0"/>
                    <a:pt x="1" y="3"/>
                    <a:pt x="0" y="8"/>
                  </a:cubicBezTo>
                  <a:cubicBezTo>
                    <a:pt x="4" y="8"/>
                    <a:pt x="4" y="8"/>
                    <a:pt x="4" y="8"/>
                  </a:cubicBezTo>
                  <a:cubicBezTo>
                    <a:pt x="5" y="6"/>
                    <a:pt x="7" y="4"/>
                    <a:pt x="1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51" name="Freeform 851"/>
            <p:cNvSpPr>
              <a:spLocks/>
            </p:cNvSpPr>
            <p:nvPr/>
          </p:nvSpPr>
          <p:spPr bwMode="auto">
            <a:xfrm>
              <a:off x="542925" y="3900289"/>
              <a:ext cx="203200" cy="104775"/>
            </a:xfrm>
            <a:custGeom>
              <a:avLst/>
              <a:gdLst>
                <a:gd name="T0" fmla="*/ 40 w 64"/>
                <a:gd name="T1" fmla="*/ 17 h 33"/>
                <a:gd name="T2" fmla="*/ 36 w 64"/>
                <a:gd name="T3" fmla="*/ 21 h 33"/>
                <a:gd name="T4" fmla="*/ 28 w 64"/>
                <a:gd name="T5" fmla="*/ 21 h 33"/>
                <a:gd name="T6" fmla="*/ 24 w 64"/>
                <a:gd name="T7" fmla="*/ 17 h 33"/>
                <a:gd name="T8" fmla="*/ 24 w 64"/>
                <a:gd name="T9" fmla="*/ 12 h 33"/>
                <a:gd name="T10" fmla="*/ 0 w 64"/>
                <a:gd name="T11" fmla="*/ 0 h 33"/>
                <a:gd name="T12" fmla="*/ 0 w 64"/>
                <a:gd name="T13" fmla="*/ 31 h 33"/>
                <a:gd name="T14" fmla="*/ 2 w 64"/>
                <a:gd name="T15" fmla="*/ 33 h 33"/>
                <a:gd name="T16" fmla="*/ 62 w 64"/>
                <a:gd name="T17" fmla="*/ 33 h 33"/>
                <a:gd name="T18" fmla="*/ 64 w 64"/>
                <a:gd name="T19" fmla="*/ 31 h 33"/>
                <a:gd name="T20" fmla="*/ 64 w 64"/>
                <a:gd name="T21" fmla="*/ 0 h 33"/>
                <a:gd name="T22" fmla="*/ 40 w 64"/>
                <a:gd name="T23" fmla="*/ 12 h 33"/>
                <a:gd name="T24" fmla="*/ 40 w 64"/>
                <a:gd name="T25" fmla="*/ 1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33">
                  <a:moveTo>
                    <a:pt x="40" y="17"/>
                  </a:moveTo>
                  <a:cubicBezTo>
                    <a:pt x="40" y="19"/>
                    <a:pt x="39" y="21"/>
                    <a:pt x="36" y="21"/>
                  </a:cubicBezTo>
                  <a:cubicBezTo>
                    <a:pt x="28" y="21"/>
                    <a:pt x="28" y="21"/>
                    <a:pt x="28" y="21"/>
                  </a:cubicBezTo>
                  <a:cubicBezTo>
                    <a:pt x="26" y="21"/>
                    <a:pt x="24" y="19"/>
                    <a:pt x="24" y="17"/>
                  </a:cubicBezTo>
                  <a:cubicBezTo>
                    <a:pt x="24" y="12"/>
                    <a:pt x="24" y="12"/>
                    <a:pt x="24" y="12"/>
                  </a:cubicBezTo>
                  <a:cubicBezTo>
                    <a:pt x="0" y="0"/>
                    <a:pt x="0" y="0"/>
                    <a:pt x="0" y="0"/>
                  </a:cubicBezTo>
                  <a:cubicBezTo>
                    <a:pt x="0" y="31"/>
                    <a:pt x="0" y="31"/>
                    <a:pt x="0" y="31"/>
                  </a:cubicBezTo>
                  <a:cubicBezTo>
                    <a:pt x="0" y="32"/>
                    <a:pt x="1" y="33"/>
                    <a:pt x="2" y="33"/>
                  </a:cubicBezTo>
                  <a:cubicBezTo>
                    <a:pt x="62" y="33"/>
                    <a:pt x="62" y="33"/>
                    <a:pt x="62" y="33"/>
                  </a:cubicBezTo>
                  <a:cubicBezTo>
                    <a:pt x="64" y="33"/>
                    <a:pt x="64" y="32"/>
                    <a:pt x="64" y="31"/>
                  </a:cubicBezTo>
                  <a:cubicBezTo>
                    <a:pt x="64" y="0"/>
                    <a:pt x="64" y="0"/>
                    <a:pt x="64" y="0"/>
                  </a:cubicBezTo>
                  <a:cubicBezTo>
                    <a:pt x="40" y="12"/>
                    <a:pt x="40" y="12"/>
                    <a:pt x="40" y="12"/>
                  </a:cubicBezTo>
                  <a:lnTo>
                    <a:pt x="40"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52" name="Freeform 852"/>
            <p:cNvSpPr>
              <a:spLocks/>
            </p:cNvSpPr>
            <p:nvPr/>
          </p:nvSpPr>
          <p:spPr bwMode="auto">
            <a:xfrm>
              <a:off x="542925" y="3839964"/>
              <a:ext cx="203200" cy="79375"/>
            </a:xfrm>
            <a:custGeom>
              <a:avLst/>
              <a:gdLst>
                <a:gd name="T0" fmla="*/ 62 w 64"/>
                <a:gd name="T1" fmla="*/ 4 h 25"/>
                <a:gd name="T2" fmla="*/ 52 w 64"/>
                <a:gd name="T3" fmla="*/ 4 h 25"/>
                <a:gd name="T4" fmla="*/ 48 w 64"/>
                <a:gd name="T5" fmla="*/ 0 h 25"/>
                <a:gd name="T6" fmla="*/ 44 w 64"/>
                <a:gd name="T7" fmla="*/ 0 h 25"/>
                <a:gd name="T8" fmla="*/ 40 w 64"/>
                <a:gd name="T9" fmla="*/ 4 h 25"/>
                <a:gd name="T10" fmla="*/ 24 w 64"/>
                <a:gd name="T11" fmla="*/ 4 h 25"/>
                <a:gd name="T12" fmla="*/ 20 w 64"/>
                <a:gd name="T13" fmla="*/ 0 h 25"/>
                <a:gd name="T14" fmla="*/ 16 w 64"/>
                <a:gd name="T15" fmla="*/ 0 h 25"/>
                <a:gd name="T16" fmla="*/ 12 w 64"/>
                <a:gd name="T17" fmla="*/ 4 h 25"/>
                <a:gd name="T18" fmla="*/ 2 w 64"/>
                <a:gd name="T19" fmla="*/ 4 h 25"/>
                <a:gd name="T20" fmla="*/ 0 w 64"/>
                <a:gd name="T21" fmla="*/ 6 h 25"/>
                <a:gd name="T22" fmla="*/ 0 w 64"/>
                <a:gd name="T23" fmla="*/ 13 h 25"/>
                <a:gd name="T24" fmla="*/ 26 w 64"/>
                <a:gd name="T25" fmla="*/ 25 h 25"/>
                <a:gd name="T26" fmla="*/ 28 w 64"/>
                <a:gd name="T27" fmla="*/ 24 h 25"/>
                <a:gd name="T28" fmla="*/ 36 w 64"/>
                <a:gd name="T29" fmla="*/ 24 h 25"/>
                <a:gd name="T30" fmla="*/ 39 w 64"/>
                <a:gd name="T31" fmla="*/ 25 h 25"/>
                <a:gd name="T32" fmla="*/ 64 w 64"/>
                <a:gd name="T33" fmla="*/ 13 h 25"/>
                <a:gd name="T34" fmla="*/ 64 w 64"/>
                <a:gd name="T35" fmla="*/ 6 h 25"/>
                <a:gd name="T36" fmla="*/ 62 w 64"/>
                <a:gd name="T37" fmla="*/ 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25">
                  <a:moveTo>
                    <a:pt x="62" y="4"/>
                  </a:moveTo>
                  <a:cubicBezTo>
                    <a:pt x="52" y="4"/>
                    <a:pt x="52" y="4"/>
                    <a:pt x="52" y="4"/>
                  </a:cubicBezTo>
                  <a:cubicBezTo>
                    <a:pt x="52" y="2"/>
                    <a:pt x="51" y="0"/>
                    <a:pt x="48" y="0"/>
                  </a:cubicBezTo>
                  <a:cubicBezTo>
                    <a:pt x="44" y="0"/>
                    <a:pt x="44" y="0"/>
                    <a:pt x="44" y="0"/>
                  </a:cubicBezTo>
                  <a:cubicBezTo>
                    <a:pt x="42" y="0"/>
                    <a:pt x="40" y="2"/>
                    <a:pt x="40" y="4"/>
                  </a:cubicBezTo>
                  <a:cubicBezTo>
                    <a:pt x="24" y="4"/>
                    <a:pt x="24" y="4"/>
                    <a:pt x="24" y="4"/>
                  </a:cubicBezTo>
                  <a:cubicBezTo>
                    <a:pt x="24" y="2"/>
                    <a:pt x="23" y="0"/>
                    <a:pt x="20" y="0"/>
                  </a:cubicBezTo>
                  <a:cubicBezTo>
                    <a:pt x="16" y="0"/>
                    <a:pt x="16" y="0"/>
                    <a:pt x="16" y="0"/>
                  </a:cubicBezTo>
                  <a:cubicBezTo>
                    <a:pt x="14" y="0"/>
                    <a:pt x="12" y="2"/>
                    <a:pt x="12" y="4"/>
                  </a:cubicBezTo>
                  <a:cubicBezTo>
                    <a:pt x="2" y="4"/>
                    <a:pt x="2" y="4"/>
                    <a:pt x="2" y="4"/>
                  </a:cubicBezTo>
                  <a:cubicBezTo>
                    <a:pt x="1" y="4"/>
                    <a:pt x="0" y="5"/>
                    <a:pt x="0" y="6"/>
                  </a:cubicBezTo>
                  <a:cubicBezTo>
                    <a:pt x="0" y="13"/>
                    <a:pt x="0" y="13"/>
                    <a:pt x="0" y="13"/>
                  </a:cubicBezTo>
                  <a:cubicBezTo>
                    <a:pt x="26" y="25"/>
                    <a:pt x="26" y="25"/>
                    <a:pt x="26" y="25"/>
                  </a:cubicBezTo>
                  <a:cubicBezTo>
                    <a:pt x="26" y="25"/>
                    <a:pt x="27" y="24"/>
                    <a:pt x="28" y="24"/>
                  </a:cubicBezTo>
                  <a:cubicBezTo>
                    <a:pt x="36" y="24"/>
                    <a:pt x="36" y="24"/>
                    <a:pt x="36" y="24"/>
                  </a:cubicBezTo>
                  <a:cubicBezTo>
                    <a:pt x="38" y="24"/>
                    <a:pt x="39" y="25"/>
                    <a:pt x="39" y="25"/>
                  </a:cubicBezTo>
                  <a:cubicBezTo>
                    <a:pt x="64" y="13"/>
                    <a:pt x="64" y="13"/>
                    <a:pt x="64" y="13"/>
                  </a:cubicBezTo>
                  <a:cubicBezTo>
                    <a:pt x="64" y="6"/>
                    <a:pt x="64" y="6"/>
                    <a:pt x="64" y="6"/>
                  </a:cubicBezTo>
                  <a:cubicBezTo>
                    <a:pt x="64" y="5"/>
                    <a:pt x="64" y="4"/>
                    <a:pt x="6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sp>
          <p:nvSpPr>
            <p:cNvPr id="53" name="Rectangle 853"/>
            <p:cNvSpPr>
              <a:spLocks noChangeArrowheads="1"/>
            </p:cNvSpPr>
            <p:nvPr/>
          </p:nvSpPr>
          <p:spPr bwMode="auto">
            <a:xfrm>
              <a:off x="631825" y="3941564"/>
              <a:ext cx="254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0584" tIns="50292" rIns="100584" bIns="50292" numCol="1" anchor="t" anchorCtr="0" compatLnSpc="1">
              <a:prstTxWarp prst="textNoShape">
                <a:avLst/>
              </a:prstTxWarp>
            </a:bodyPr>
            <a:lstStyle/>
            <a:p>
              <a:endParaRPr lang="th-TH" sz="1980" dirty="0">
                <a:solidFill>
                  <a:schemeClr val="tx2"/>
                </a:solidFill>
                <a:latin typeface="AvenirNext LT Com Regular" panose="020B0503020202020204" pitchFamily="34" charset="0"/>
              </a:endParaRPr>
            </a:p>
          </p:txBody>
        </p:sp>
      </p:grpSp>
      <p:sp>
        <p:nvSpPr>
          <p:cNvPr id="54" name="Slide Number">
            <a:extLst>
              <a:ext uri="{FF2B5EF4-FFF2-40B4-BE49-F238E27FC236}">
                <a16:creationId xmlns:a16="http://schemas.microsoft.com/office/drawing/2014/main" id="{0EA100DF-CDD0-B040-862A-3669B11D99E5}"/>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pPr algn="l"/>
              <a:t>6</a:t>
            </a:fld>
            <a:endParaRPr lang="en-US" sz="1000" dirty="0"/>
          </a:p>
        </p:txBody>
      </p:sp>
    </p:spTree>
    <p:extLst>
      <p:ext uri="{BB962C8B-B14F-4D97-AF65-F5344CB8AC3E}">
        <p14:creationId xmlns:p14="http://schemas.microsoft.com/office/powerpoint/2010/main" val="1243553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Our research advantage</a:t>
            </a:r>
          </a:p>
        </p:txBody>
      </p:sp>
      <p:sp>
        <p:nvSpPr>
          <p:cNvPr id="13" name="Footer Placeholder 12"/>
          <p:cNvSpPr>
            <a:spLocks noGrp="1"/>
          </p:cNvSpPr>
          <p:nvPr>
            <p:ph type="ftr" sz="quarter" idx="10"/>
          </p:nvPr>
        </p:nvSpPr>
        <p:spPr/>
        <p:txBody>
          <a:bodyPr/>
          <a:lstStyle/>
          <a:p>
            <a:r>
              <a:rPr lang="en-US" dirty="0"/>
              <a:t>Size and number of portfolio segments do not reflect actual asset allocations.</a:t>
            </a:r>
          </a:p>
        </p:txBody>
      </p:sp>
      <p:sp>
        <p:nvSpPr>
          <p:cNvPr id="12" name="Text Placeholder 11"/>
          <p:cNvSpPr>
            <a:spLocks noGrp="1"/>
          </p:cNvSpPr>
          <p:nvPr>
            <p:ph type="body" sz="quarter" idx="15"/>
          </p:nvPr>
        </p:nvSpPr>
        <p:spPr/>
        <p:txBody>
          <a:bodyPr/>
          <a:lstStyle/>
          <a:p>
            <a:r>
              <a:rPr lang="en-US" dirty="0"/>
              <a:t>Analysts managing money helps create value</a:t>
            </a:r>
          </a:p>
        </p:txBody>
      </p:sp>
      <p:sp>
        <p:nvSpPr>
          <p:cNvPr id="6" name="TextBox 5"/>
          <p:cNvSpPr txBox="1"/>
          <p:nvPr/>
        </p:nvSpPr>
        <p:spPr>
          <a:xfrm>
            <a:off x="428625" y="1671638"/>
            <a:ext cx="4143375" cy="4515388"/>
          </a:xfrm>
          <a:prstGeom prst="rect">
            <a:avLst/>
          </a:prstGeom>
          <a:ln w="12700">
            <a:miter lim="400000"/>
          </a:ln>
        </p:spPr>
        <p:txBody>
          <a:bodyPr wrap="square" lIns="0" tIns="0" rIns="0" bIns="0" rtlCol="0">
            <a:noAutofit/>
          </a:bodyPr>
          <a:lstStyle/>
          <a:p>
            <a:pPr marL="166688" indent="-166688" algn="l">
              <a:spcAft>
                <a:spcPts val="600"/>
              </a:spcAft>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Our commitment to research analysts managing assets helps us attract and retain excellent talent</a:t>
            </a:r>
          </a:p>
          <a:p>
            <a:pPr marL="166688" indent="-166688" algn="l">
              <a:spcAft>
                <a:spcPts val="600"/>
              </a:spcAft>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Analysts typically begin to manage money soon after their initial investment review</a:t>
            </a:r>
          </a:p>
          <a:p>
            <a:pPr marL="166688" indent="-166688" algn="l">
              <a:spcAft>
                <a:spcPts val="600"/>
              </a:spcAft>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Holdings in Research Portfolios (RPs) signal the analysts’ investment convictions to portfolio managers</a:t>
            </a:r>
          </a:p>
          <a:p>
            <a:pPr marL="166688" indent="-166688" algn="l">
              <a:spcAft>
                <a:spcPts val="600"/>
              </a:spcAft>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Analysts learn how to construct portfolios and manage different types of investment risk early in their Capital careers</a:t>
            </a:r>
          </a:p>
          <a:p>
            <a:pPr marL="166688" indent="-166688" algn="l">
              <a:spcAft>
                <a:spcPts val="600"/>
              </a:spcAft>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RP investment results help inform succession planning</a:t>
            </a:r>
          </a:p>
          <a:p>
            <a:pPr marL="166688" indent="-166688" algn="l">
              <a:spcAft>
                <a:spcPts val="600"/>
              </a:spcAft>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Most new portfolio managers have a track record of successful investing within the RPs</a:t>
            </a:r>
          </a:p>
          <a:p>
            <a:pPr marL="166688" indent="-166688" algn="l">
              <a:spcAft>
                <a:spcPts val="600"/>
              </a:spcAft>
              <a:buFont typeface="Arial" panose="020B0604020202020204" pitchFamily="34" charset="0"/>
              <a:buChar char="•"/>
            </a:pPr>
            <a:r>
              <a:rPr lang="en-US" sz="1400" b="1" dirty="0">
                <a:solidFill>
                  <a:schemeClr val="tx1"/>
                </a:solidFill>
                <a:latin typeface="Arial" panose="020B0604020202020204" pitchFamily="34" charset="0"/>
                <a:cs typeface="Arial" panose="020B0604020202020204" pitchFamily="34" charset="0"/>
              </a:rPr>
              <a:t>Research Portfolios have, historically, been additive to fund results</a:t>
            </a:r>
          </a:p>
          <a:p>
            <a:pPr marL="285750" indent="-285750" algn="l">
              <a:spcAft>
                <a:spcPts val="600"/>
              </a:spcAft>
              <a:buFont typeface="Arial" panose="020B0604020202020204" pitchFamily="34" charset="0"/>
              <a:buChar char="•"/>
            </a:pPr>
            <a:endParaRPr lang="en-US" sz="1400" dirty="0" err="1">
              <a:solidFill>
                <a:schemeClr val="tx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5F2DD4EB-236B-EB43-BFD7-66DE366A3D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4536" y="1651183"/>
            <a:ext cx="4051300" cy="4000500"/>
          </a:xfrm>
          <a:prstGeom prst="rect">
            <a:avLst/>
          </a:prstGeom>
        </p:spPr>
      </p:pic>
      <p:sp>
        <p:nvSpPr>
          <p:cNvPr id="7" name="Slide Number">
            <a:extLst>
              <a:ext uri="{FF2B5EF4-FFF2-40B4-BE49-F238E27FC236}">
                <a16:creationId xmlns:a16="http://schemas.microsoft.com/office/drawing/2014/main" id="{2177454A-300D-DF4F-ABD8-0729685BDBDA}"/>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pPr algn="l"/>
              <a:t>7</a:t>
            </a:fld>
            <a:endParaRPr lang="en-US" sz="1000" dirty="0"/>
          </a:p>
        </p:txBody>
      </p:sp>
    </p:spTree>
    <p:extLst>
      <p:ext uri="{BB962C8B-B14F-4D97-AF65-F5344CB8AC3E}">
        <p14:creationId xmlns:p14="http://schemas.microsoft.com/office/powerpoint/2010/main" val="3149766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Trading experience</a:t>
            </a:r>
          </a:p>
        </p:txBody>
      </p:sp>
      <p:sp>
        <p:nvSpPr>
          <p:cNvPr id="13" name="Footer Placeholder 12"/>
          <p:cNvSpPr>
            <a:spLocks noGrp="1"/>
          </p:cNvSpPr>
          <p:nvPr>
            <p:ph type="ftr" sz="quarter" idx="10"/>
          </p:nvPr>
        </p:nvSpPr>
        <p:spPr/>
        <p:txBody>
          <a:bodyPr/>
          <a:lstStyle/>
          <a:p>
            <a:r>
              <a:rPr lang="en-US" dirty="0"/>
              <a:t>Data as of March 31, 2019.</a:t>
            </a:r>
          </a:p>
        </p:txBody>
      </p:sp>
      <p:sp>
        <p:nvSpPr>
          <p:cNvPr id="12" name="Text Placeholder 11"/>
          <p:cNvSpPr>
            <a:spLocks noGrp="1"/>
          </p:cNvSpPr>
          <p:nvPr>
            <p:ph type="body" sz="quarter" idx="15"/>
          </p:nvPr>
        </p:nvSpPr>
        <p:spPr/>
        <p:txBody>
          <a:bodyPr/>
          <a:lstStyle/>
          <a:p>
            <a:r>
              <a:rPr lang="en-US" dirty="0"/>
              <a:t>Institutional strength in trade execution</a:t>
            </a:r>
          </a:p>
        </p:txBody>
      </p:sp>
      <p:pic>
        <p:nvPicPr>
          <p:cNvPr id="3" name="Picture 2">
            <a:extLst>
              <a:ext uri="{FF2B5EF4-FFF2-40B4-BE49-F238E27FC236}">
                <a16:creationId xmlns:a16="http://schemas.microsoft.com/office/drawing/2014/main" id="{90DD3965-88BF-5D49-9684-A2C43AFD0C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828" y="1654685"/>
            <a:ext cx="8280400" cy="4305300"/>
          </a:xfrm>
          <a:prstGeom prst="rect">
            <a:avLst/>
          </a:prstGeom>
        </p:spPr>
      </p:pic>
      <p:sp>
        <p:nvSpPr>
          <p:cNvPr id="6" name="Slide Number">
            <a:extLst>
              <a:ext uri="{FF2B5EF4-FFF2-40B4-BE49-F238E27FC236}">
                <a16:creationId xmlns:a16="http://schemas.microsoft.com/office/drawing/2014/main" id="{F28D2B5B-8273-C840-B34B-C2C86F75D3CC}"/>
              </a:ext>
            </a:extLst>
          </p:cNvPr>
          <p:cNvSpPr txBox="1">
            <a:spLocks/>
          </p:cNvSpPr>
          <p:nvPr/>
        </p:nvSpPr>
        <p:spPr>
          <a:xfrm>
            <a:off x="8400796" y="6317838"/>
            <a:ext cx="533735" cy="22431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l"/>
            <a:fld id="{86CB4B4D-7CA3-9044-876B-883B54F8677D}" type="slidenum">
              <a:rPr lang="en-US" sz="1000" smtClean="0"/>
              <a:pPr algn="l"/>
              <a:t>8</a:t>
            </a:fld>
            <a:endParaRPr lang="en-US" sz="1000" dirty="0"/>
          </a:p>
        </p:txBody>
      </p:sp>
    </p:spTree>
    <p:extLst>
      <p:ext uri="{BB962C8B-B14F-4D97-AF65-F5344CB8AC3E}">
        <p14:creationId xmlns:p14="http://schemas.microsoft.com/office/powerpoint/2010/main" val="745297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8" name="Rectangle 917"/>
          <p:cNvSpPr/>
          <p:nvPr/>
        </p:nvSpPr>
        <p:spPr>
          <a:xfrm>
            <a:off x="1492316" y="3939120"/>
            <a:ext cx="6166193" cy="3657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u="none" strike="noStrike" cap="none" spc="0" normalizeH="0" baseline="0" dirty="0">
              <a:ln>
                <a:noFill/>
              </a:ln>
              <a:solidFill>
                <a:schemeClr val="bg1"/>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879" name="Section divider"/>
          <p:cNvSpPr txBox="1">
            <a:spLocks noGrp="1"/>
          </p:cNvSpPr>
          <p:nvPr>
            <p:ph type="title"/>
          </p:nvPr>
        </p:nvSpPr>
        <p:spPr>
          <a:xfrm>
            <a:off x="342900" y="898846"/>
            <a:ext cx="8463917" cy="682452"/>
          </a:xfrm>
        </p:spPr>
        <p:txBody>
          <a:bodyPr/>
          <a:lstStyle/>
          <a:p>
            <a:pPr algn="ctr"/>
            <a:r>
              <a:rPr lang="en-US" sz="3900" dirty="0">
                <a:latin typeface="Arial" panose="020B0604020202020204" pitchFamily="34" charset="0"/>
              </a:rPr>
              <a:t>Realities, myths and actionable ideas</a:t>
            </a:r>
          </a:p>
        </p:txBody>
      </p:sp>
      <p:sp>
        <p:nvSpPr>
          <p:cNvPr id="880" name="Slide Number"/>
          <p:cNvSpPr txBox="1">
            <a:spLocks noGrp="1"/>
          </p:cNvSpPr>
          <p:nvPr>
            <p:ph type="sldNum" sz="quarter" idx="2"/>
          </p:nvPr>
        </p:nvSpPr>
        <p:spPr/>
        <p:txBody>
          <a:bodyPr/>
          <a:lstStyle/>
          <a:p>
            <a:fld id="{86CB4B4D-7CA3-9044-876B-883B54F8677D}" type="slidenum">
              <a:rPr lang="en-US" sz="1000" smtClean="0">
                <a:latin typeface="Arial" panose="020B0604020202020204" pitchFamily="34" charset="0"/>
              </a:rPr>
              <a:pPr/>
              <a:t>9</a:t>
            </a:fld>
            <a:endParaRPr lang="en-US" sz="1000" dirty="0">
              <a:latin typeface="Arial" panose="020B0604020202020204" pitchFamily="34" charset="0"/>
            </a:endParaRPr>
          </a:p>
        </p:txBody>
      </p:sp>
      <p:sp>
        <p:nvSpPr>
          <p:cNvPr id="85" name="Section divider"/>
          <p:cNvSpPr txBox="1">
            <a:spLocks/>
          </p:cNvSpPr>
          <p:nvPr/>
        </p:nvSpPr>
        <p:spPr>
          <a:xfrm>
            <a:off x="435444" y="4188510"/>
            <a:ext cx="2057400" cy="1233824"/>
          </a:xfrm>
          <a:prstGeom prst="rect">
            <a:avLst/>
          </a:prstGeom>
          <a:extLst>
            <a:ext uri="{C572A759-6A51-4108-AA02-DFA0A04FC94B}">
              <ma14:wrappingTextBoxFlag xmlns="" xmlns:ma14="http://schemas.microsoft.com/office/mac/drawingml/2011/main" val="1"/>
            </a:ext>
          </a:extLst>
        </p:spPr>
        <p:txBody>
          <a:bodyPr lIns="0" tIns="0" rIns="0" bIns="0" anchor="t" anchorCtr="0"/>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6000" b="1" i="0" u="none" strike="noStrike" cap="none" spc="-72" normalizeH="0" baseline="0">
                <a:ln>
                  <a:noFill/>
                </a:ln>
                <a:solidFill>
                  <a:srgbClr val="FFFFFF"/>
                </a:solidFill>
                <a:effectLst/>
                <a:uFillTx/>
                <a:latin typeface="AvenirNext LT Com Regular" panose="020B0503020202020204" pitchFamily="34" charset="0"/>
                <a:ea typeface="+mn-ea"/>
                <a:cs typeface="+mn-cs"/>
                <a:sym typeface="Avenir 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9pPr>
          </a:lstStyle>
          <a:p>
            <a:pPr algn="ctr"/>
            <a:r>
              <a:rPr lang="en-US" sz="3600" dirty="0">
                <a:latin typeface="Arial" panose="020B0604020202020204" pitchFamily="34" charset="0"/>
                <a:cs typeface="Arial" panose="020B0604020202020204" pitchFamily="34" charset="0"/>
              </a:rPr>
              <a:t>1</a:t>
            </a:r>
          </a:p>
          <a:p>
            <a:pPr algn="ctr"/>
            <a:r>
              <a:rPr lang="en-US" sz="2400" dirty="0">
                <a:latin typeface="Arial" panose="020B0604020202020204" pitchFamily="34" charset="0"/>
                <a:cs typeface="Arial" panose="020B0604020202020204" pitchFamily="34" charset="0"/>
              </a:rPr>
              <a:t>Macro perspectives</a:t>
            </a:r>
          </a:p>
        </p:txBody>
      </p:sp>
      <p:sp>
        <p:nvSpPr>
          <p:cNvPr id="88" name="Section divider"/>
          <p:cNvSpPr txBox="1">
            <a:spLocks/>
          </p:cNvSpPr>
          <p:nvPr/>
        </p:nvSpPr>
        <p:spPr>
          <a:xfrm>
            <a:off x="6656913" y="4188510"/>
            <a:ext cx="2057400" cy="1233824"/>
          </a:xfrm>
          <a:prstGeom prst="rect">
            <a:avLst/>
          </a:prstGeom>
          <a:extLst>
            <a:ext uri="{C572A759-6A51-4108-AA02-DFA0A04FC94B}">
              <ma14:wrappingTextBoxFlag xmlns="" xmlns:ma14="http://schemas.microsoft.com/office/mac/drawingml/2011/main" val="1"/>
            </a:ext>
          </a:extLst>
        </p:spPr>
        <p:txBody>
          <a:bodyPr lIns="0" tIns="0" rIns="0" bIns="0" anchor="t" anchorCtr="0"/>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6000" b="1" i="0" u="none" strike="noStrike" cap="none" spc="-72" normalizeH="0" baseline="0">
                <a:ln>
                  <a:noFill/>
                </a:ln>
                <a:solidFill>
                  <a:srgbClr val="FFFFFF"/>
                </a:solidFill>
                <a:effectLst/>
                <a:uFillTx/>
                <a:latin typeface="AvenirNext LT Com Regular" panose="020B0503020202020204" pitchFamily="34" charset="0"/>
                <a:ea typeface="+mn-ea"/>
                <a:cs typeface="+mn-cs"/>
                <a:sym typeface="Avenir 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9pPr>
          </a:lstStyle>
          <a:p>
            <a:pPr algn="ctr"/>
            <a:r>
              <a:rPr lang="en-US" sz="3600" dirty="0">
                <a:latin typeface="Arial" panose="020B0604020202020204" pitchFamily="34" charset="0"/>
                <a:cs typeface="Arial" panose="020B0604020202020204" pitchFamily="34" charset="0"/>
              </a:rPr>
              <a:t>3</a:t>
            </a:r>
          </a:p>
          <a:p>
            <a:pPr algn="ctr"/>
            <a:r>
              <a:rPr lang="en-US" sz="2400" dirty="0">
                <a:latin typeface="Arial" panose="020B0604020202020204" pitchFamily="34" charset="0"/>
                <a:cs typeface="Arial" panose="020B0604020202020204" pitchFamily="34" charset="0"/>
              </a:rPr>
              <a:t>Actionable </a:t>
            </a:r>
          </a:p>
          <a:p>
            <a:pPr algn="ctr"/>
            <a:r>
              <a:rPr lang="en-US" sz="2400" dirty="0">
                <a:latin typeface="Arial" panose="020B0604020202020204" pitchFamily="34" charset="0"/>
                <a:cs typeface="Arial" panose="020B0604020202020204" pitchFamily="34" charset="0"/>
              </a:rPr>
              <a:t>ideas</a:t>
            </a:r>
          </a:p>
        </p:txBody>
      </p:sp>
      <p:sp>
        <p:nvSpPr>
          <p:cNvPr id="89" name="Section divider"/>
          <p:cNvSpPr txBox="1">
            <a:spLocks/>
          </p:cNvSpPr>
          <p:nvPr/>
        </p:nvSpPr>
        <p:spPr>
          <a:xfrm>
            <a:off x="3541485" y="4188510"/>
            <a:ext cx="2057400" cy="1233824"/>
          </a:xfrm>
          <a:prstGeom prst="rect">
            <a:avLst/>
          </a:prstGeom>
          <a:extLst>
            <a:ext uri="{C572A759-6A51-4108-AA02-DFA0A04FC94B}">
              <ma14:wrappingTextBoxFlag xmlns="" xmlns:ma14="http://schemas.microsoft.com/office/mac/drawingml/2011/main" val="1"/>
            </a:ext>
          </a:extLst>
        </p:spPr>
        <p:txBody>
          <a:bodyPr lIns="0" tIns="0" rIns="0" bIns="0" anchor="t" anchorCtr="0"/>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6000" b="1" i="0" u="none" strike="noStrike" cap="none" spc="-72" normalizeH="0" baseline="0">
                <a:ln>
                  <a:noFill/>
                </a:ln>
                <a:solidFill>
                  <a:srgbClr val="FFFFFF"/>
                </a:solidFill>
                <a:effectLst/>
                <a:uFillTx/>
                <a:latin typeface="AvenirNext LT Com Regular" panose="020B0503020202020204" pitchFamily="34" charset="0"/>
                <a:ea typeface="+mn-ea"/>
                <a:cs typeface="+mn-cs"/>
                <a:sym typeface="Avenir 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9pPr>
          </a:lstStyle>
          <a:p>
            <a:pPr algn="ctr"/>
            <a:r>
              <a:rPr lang="en-US" sz="3600" dirty="0">
                <a:latin typeface="Arial" panose="020B0604020202020204" pitchFamily="34" charset="0"/>
                <a:cs typeface="Arial" panose="020B0604020202020204" pitchFamily="34" charset="0"/>
              </a:rPr>
              <a:t>2</a:t>
            </a:r>
          </a:p>
          <a:p>
            <a:pPr algn="ctr"/>
            <a:r>
              <a:rPr lang="en-US" sz="2400" dirty="0">
                <a:latin typeface="Arial" panose="020B0604020202020204" pitchFamily="34" charset="0"/>
                <a:cs typeface="Arial" panose="020B0604020202020204" pitchFamily="34" charset="0"/>
              </a:rPr>
              <a:t>Myths and </a:t>
            </a:r>
          </a:p>
          <a:p>
            <a:pPr algn="ctr"/>
            <a:r>
              <a:rPr lang="en-US" sz="2400" dirty="0">
                <a:latin typeface="Arial" panose="020B0604020202020204" pitchFamily="34" charset="0"/>
                <a:cs typeface="Arial" panose="020B0604020202020204" pitchFamily="34" charset="0"/>
              </a:rPr>
              <a:t>realities</a:t>
            </a:r>
          </a:p>
        </p:txBody>
      </p:sp>
      <p:sp>
        <p:nvSpPr>
          <p:cNvPr id="917" name="Oval 916"/>
          <p:cNvSpPr>
            <a:spLocks noChangeAspect="1"/>
          </p:cNvSpPr>
          <p:nvPr/>
        </p:nvSpPr>
        <p:spPr>
          <a:xfrm>
            <a:off x="1375456" y="3865968"/>
            <a:ext cx="182880" cy="182880"/>
          </a:xfrm>
          <a:prstGeom prst="ellipse">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u="none" strike="noStrike" cap="none" spc="0" normalizeH="0" baseline="0" dirty="0">
              <a:ln>
                <a:noFill/>
              </a:ln>
              <a:solidFill>
                <a:schemeClr val="bg1"/>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91" name="Oval 90"/>
          <p:cNvSpPr>
            <a:spLocks noChangeAspect="1"/>
          </p:cNvSpPr>
          <p:nvPr/>
        </p:nvSpPr>
        <p:spPr>
          <a:xfrm>
            <a:off x="4476985" y="3865968"/>
            <a:ext cx="182880" cy="182880"/>
          </a:xfrm>
          <a:prstGeom prst="ellipse">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u="none" strike="noStrike" cap="none" spc="0" normalizeH="0" baseline="0" dirty="0">
              <a:ln>
                <a:noFill/>
              </a:ln>
              <a:solidFill>
                <a:schemeClr val="bg1"/>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92" name="Oval 91"/>
          <p:cNvSpPr>
            <a:spLocks noChangeAspect="1"/>
          </p:cNvSpPr>
          <p:nvPr/>
        </p:nvSpPr>
        <p:spPr>
          <a:xfrm>
            <a:off x="7578101" y="3865968"/>
            <a:ext cx="182880" cy="182880"/>
          </a:xfrm>
          <a:prstGeom prst="ellipse">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u="none" strike="noStrike" cap="none" spc="0" normalizeH="0" baseline="0" dirty="0">
              <a:ln>
                <a:noFill/>
              </a:ln>
              <a:solidFill>
                <a:schemeClr val="bg1"/>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nvGrpSpPr>
          <p:cNvPr id="81" name="Group 80"/>
          <p:cNvGrpSpPr/>
          <p:nvPr/>
        </p:nvGrpSpPr>
        <p:grpSpPr>
          <a:xfrm>
            <a:off x="7092120" y="2124656"/>
            <a:ext cx="1152787" cy="1490472"/>
            <a:chOff x="7643037" y="2133448"/>
            <a:chExt cx="1152787" cy="1490472"/>
          </a:xfrm>
          <a:solidFill>
            <a:schemeClr val="bg1"/>
          </a:solidFill>
        </p:grpSpPr>
        <p:sp>
          <p:nvSpPr>
            <p:cNvPr id="5" name="Freeform 5"/>
            <p:cNvSpPr>
              <a:spLocks noEditPoints="1"/>
            </p:cNvSpPr>
            <p:nvPr/>
          </p:nvSpPr>
          <p:spPr bwMode="auto">
            <a:xfrm>
              <a:off x="7916032" y="2133448"/>
              <a:ext cx="611973" cy="247118"/>
            </a:xfrm>
            <a:custGeom>
              <a:avLst/>
              <a:gdLst>
                <a:gd name="T0" fmla="*/ 473 w 473"/>
                <a:gd name="T1" fmla="*/ 191 h 191"/>
                <a:gd name="T2" fmla="*/ 0 w 473"/>
                <a:gd name="T3" fmla="*/ 191 h 191"/>
                <a:gd name="T4" fmla="*/ 0 w 473"/>
                <a:gd name="T5" fmla="*/ 0 h 191"/>
                <a:gd name="T6" fmla="*/ 473 w 473"/>
                <a:gd name="T7" fmla="*/ 0 h 191"/>
                <a:gd name="T8" fmla="*/ 473 w 473"/>
                <a:gd name="T9" fmla="*/ 191 h 191"/>
                <a:gd name="T10" fmla="*/ 25 w 473"/>
                <a:gd name="T11" fmla="*/ 165 h 191"/>
                <a:gd name="T12" fmla="*/ 447 w 473"/>
                <a:gd name="T13" fmla="*/ 165 h 191"/>
                <a:gd name="T14" fmla="*/ 447 w 473"/>
                <a:gd name="T15" fmla="*/ 25 h 191"/>
                <a:gd name="T16" fmla="*/ 25 w 473"/>
                <a:gd name="T17" fmla="*/ 25 h 191"/>
                <a:gd name="T18" fmla="*/ 25 w 473"/>
                <a:gd name="T19" fmla="*/ 165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3" h="191">
                  <a:moveTo>
                    <a:pt x="473" y="191"/>
                  </a:moveTo>
                  <a:lnTo>
                    <a:pt x="0" y="191"/>
                  </a:lnTo>
                  <a:lnTo>
                    <a:pt x="0" y="0"/>
                  </a:lnTo>
                  <a:lnTo>
                    <a:pt x="473" y="0"/>
                  </a:lnTo>
                  <a:lnTo>
                    <a:pt x="473" y="191"/>
                  </a:lnTo>
                  <a:close/>
                  <a:moveTo>
                    <a:pt x="25" y="165"/>
                  </a:moveTo>
                  <a:lnTo>
                    <a:pt x="447" y="165"/>
                  </a:lnTo>
                  <a:lnTo>
                    <a:pt x="447" y="25"/>
                  </a:lnTo>
                  <a:lnTo>
                    <a:pt x="25" y="25"/>
                  </a:lnTo>
                  <a:lnTo>
                    <a:pt x="25" y="1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6" name="Freeform 6"/>
            <p:cNvSpPr>
              <a:spLocks/>
            </p:cNvSpPr>
            <p:nvPr/>
          </p:nvSpPr>
          <p:spPr bwMode="auto">
            <a:xfrm>
              <a:off x="7643037" y="2236953"/>
              <a:ext cx="1152787" cy="1386967"/>
            </a:xfrm>
            <a:custGeom>
              <a:avLst/>
              <a:gdLst>
                <a:gd name="T0" fmla="*/ 891 w 891"/>
                <a:gd name="T1" fmla="*/ 1072 h 1072"/>
                <a:gd name="T2" fmla="*/ 0 w 891"/>
                <a:gd name="T3" fmla="*/ 1072 h 1072"/>
                <a:gd name="T4" fmla="*/ 0 w 891"/>
                <a:gd name="T5" fmla="*/ 0 h 1072"/>
                <a:gd name="T6" fmla="*/ 223 w 891"/>
                <a:gd name="T7" fmla="*/ 0 h 1072"/>
                <a:gd name="T8" fmla="*/ 223 w 891"/>
                <a:gd name="T9" fmla="*/ 26 h 1072"/>
                <a:gd name="T10" fmla="*/ 25 w 891"/>
                <a:gd name="T11" fmla="*/ 26 h 1072"/>
                <a:gd name="T12" fmla="*/ 25 w 891"/>
                <a:gd name="T13" fmla="*/ 1047 h 1072"/>
                <a:gd name="T14" fmla="*/ 865 w 891"/>
                <a:gd name="T15" fmla="*/ 1047 h 1072"/>
                <a:gd name="T16" fmla="*/ 865 w 891"/>
                <a:gd name="T17" fmla="*/ 26 h 1072"/>
                <a:gd name="T18" fmla="*/ 671 w 891"/>
                <a:gd name="T19" fmla="*/ 26 h 1072"/>
                <a:gd name="T20" fmla="*/ 671 w 891"/>
                <a:gd name="T21" fmla="*/ 0 h 1072"/>
                <a:gd name="T22" fmla="*/ 891 w 891"/>
                <a:gd name="T23" fmla="*/ 0 h 1072"/>
                <a:gd name="T24" fmla="*/ 891 w 891"/>
                <a:gd name="T25" fmla="*/ 1072 h 1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1" h="1072">
                  <a:moveTo>
                    <a:pt x="891" y="1072"/>
                  </a:moveTo>
                  <a:lnTo>
                    <a:pt x="0" y="1072"/>
                  </a:lnTo>
                  <a:lnTo>
                    <a:pt x="0" y="0"/>
                  </a:lnTo>
                  <a:lnTo>
                    <a:pt x="223" y="0"/>
                  </a:lnTo>
                  <a:lnTo>
                    <a:pt x="223" y="26"/>
                  </a:lnTo>
                  <a:lnTo>
                    <a:pt x="25" y="26"/>
                  </a:lnTo>
                  <a:lnTo>
                    <a:pt x="25" y="1047"/>
                  </a:lnTo>
                  <a:lnTo>
                    <a:pt x="865" y="1047"/>
                  </a:lnTo>
                  <a:lnTo>
                    <a:pt x="865" y="26"/>
                  </a:lnTo>
                  <a:lnTo>
                    <a:pt x="671" y="26"/>
                  </a:lnTo>
                  <a:lnTo>
                    <a:pt x="671" y="0"/>
                  </a:lnTo>
                  <a:lnTo>
                    <a:pt x="891" y="0"/>
                  </a:lnTo>
                  <a:lnTo>
                    <a:pt x="891" y="10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7" name="Rectangle 7"/>
            <p:cNvSpPr>
              <a:spLocks noChangeArrowheads="1"/>
            </p:cNvSpPr>
            <p:nvPr/>
          </p:nvSpPr>
          <p:spPr bwMode="auto">
            <a:xfrm>
              <a:off x="8085521" y="2236953"/>
              <a:ext cx="272995" cy="3363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8" name="Freeform 8"/>
            <p:cNvSpPr>
              <a:spLocks noEditPoints="1"/>
            </p:cNvSpPr>
            <p:nvPr/>
          </p:nvSpPr>
          <p:spPr bwMode="auto">
            <a:xfrm>
              <a:off x="7872042" y="2621215"/>
              <a:ext cx="174665" cy="174665"/>
            </a:xfrm>
            <a:custGeom>
              <a:avLst/>
              <a:gdLst>
                <a:gd name="T0" fmla="*/ 16 w 32"/>
                <a:gd name="T1" fmla="*/ 32 h 32"/>
                <a:gd name="T2" fmla="*/ 0 w 32"/>
                <a:gd name="T3" fmla="*/ 16 h 32"/>
                <a:gd name="T4" fmla="*/ 16 w 32"/>
                <a:gd name="T5" fmla="*/ 0 h 32"/>
                <a:gd name="T6" fmla="*/ 32 w 32"/>
                <a:gd name="T7" fmla="*/ 16 h 32"/>
                <a:gd name="T8" fmla="*/ 16 w 32"/>
                <a:gd name="T9" fmla="*/ 32 h 32"/>
                <a:gd name="T10" fmla="*/ 16 w 32"/>
                <a:gd name="T11" fmla="*/ 6 h 32"/>
                <a:gd name="T12" fmla="*/ 6 w 32"/>
                <a:gd name="T13" fmla="*/ 16 h 32"/>
                <a:gd name="T14" fmla="*/ 16 w 32"/>
                <a:gd name="T15" fmla="*/ 26 h 32"/>
                <a:gd name="T16" fmla="*/ 27 w 32"/>
                <a:gd name="T17" fmla="*/ 16 h 32"/>
                <a:gd name="T18" fmla="*/ 16 w 32"/>
                <a:gd name="T19" fmla="*/ 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32"/>
                  </a:moveTo>
                  <a:cubicBezTo>
                    <a:pt x="7" y="32"/>
                    <a:pt x="0" y="25"/>
                    <a:pt x="0" y="16"/>
                  </a:cubicBezTo>
                  <a:cubicBezTo>
                    <a:pt x="0" y="7"/>
                    <a:pt x="7" y="0"/>
                    <a:pt x="16" y="0"/>
                  </a:cubicBezTo>
                  <a:cubicBezTo>
                    <a:pt x="25" y="0"/>
                    <a:pt x="32" y="7"/>
                    <a:pt x="32" y="16"/>
                  </a:cubicBezTo>
                  <a:cubicBezTo>
                    <a:pt x="32" y="25"/>
                    <a:pt x="25" y="32"/>
                    <a:pt x="16" y="32"/>
                  </a:cubicBezTo>
                  <a:close/>
                  <a:moveTo>
                    <a:pt x="16" y="6"/>
                  </a:moveTo>
                  <a:cubicBezTo>
                    <a:pt x="11" y="6"/>
                    <a:pt x="6" y="10"/>
                    <a:pt x="6" y="16"/>
                  </a:cubicBezTo>
                  <a:cubicBezTo>
                    <a:pt x="6" y="22"/>
                    <a:pt x="11" y="26"/>
                    <a:pt x="16" y="26"/>
                  </a:cubicBezTo>
                  <a:cubicBezTo>
                    <a:pt x="22" y="26"/>
                    <a:pt x="27" y="22"/>
                    <a:pt x="27" y="16"/>
                  </a:cubicBezTo>
                  <a:cubicBezTo>
                    <a:pt x="27" y="10"/>
                    <a:pt x="22" y="6"/>
                    <a:pt x="16"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9" name="Freeform 9"/>
            <p:cNvSpPr>
              <a:spLocks noEditPoints="1"/>
            </p:cNvSpPr>
            <p:nvPr/>
          </p:nvSpPr>
          <p:spPr bwMode="auto">
            <a:xfrm>
              <a:off x="7992367" y="3130977"/>
              <a:ext cx="179840" cy="181134"/>
            </a:xfrm>
            <a:custGeom>
              <a:avLst/>
              <a:gdLst>
                <a:gd name="T0" fmla="*/ 17 w 33"/>
                <a:gd name="T1" fmla="*/ 33 h 33"/>
                <a:gd name="T2" fmla="*/ 0 w 33"/>
                <a:gd name="T3" fmla="*/ 17 h 33"/>
                <a:gd name="T4" fmla="*/ 17 w 33"/>
                <a:gd name="T5" fmla="*/ 0 h 33"/>
                <a:gd name="T6" fmla="*/ 33 w 33"/>
                <a:gd name="T7" fmla="*/ 17 h 33"/>
                <a:gd name="T8" fmla="*/ 17 w 33"/>
                <a:gd name="T9" fmla="*/ 33 h 33"/>
                <a:gd name="T10" fmla="*/ 17 w 33"/>
                <a:gd name="T11" fmla="*/ 6 h 33"/>
                <a:gd name="T12" fmla="*/ 6 w 33"/>
                <a:gd name="T13" fmla="*/ 17 h 33"/>
                <a:gd name="T14" fmla="*/ 17 w 33"/>
                <a:gd name="T15" fmla="*/ 27 h 33"/>
                <a:gd name="T16" fmla="*/ 27 w 33"/>
                <a:gd name="T17" fmla="*/ 17 h 33"/>
                <a:gd name="T18" fmla="*/ 17 w 33"/>
                <a:gd name="T1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6"/>
                  </a:moveTo>
                  <a:cubicBezTo>
                    <a:pt x="11" y="6"/>
                    <a:pt x="6" y="11"/>
                    <a:pt x="6" y="17"/>
                  </a:cubicBezTo>
                  <a:cubicBezTo>
                    <a:pt x="6" y="22"/>
                    <a:pt x="11" y="27"/>
                    <a:pt x="17" y="27"/>
                  </a:cubicBezTo>
                  <a:cubicBezTo>
                    <a:pt x="22" y="27"/>
                    <a:pt x="27" y="22"/>
                    <a:pt x="27" y="17"/>
                  </a:cubicBezTo>
                  <a:cubicBezTo>
                    <a:pt x="27" y="11"/>
                    <a:pt x="22" y="6"/>
                    <a:pt x="17"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10" name="Freeform 10"/>
            <p:cNvSpPr>
              <a:spLocks/>
            </p:cNvSpPr>
            <p:nvPr/>
          </p:nvSpPr>
          <p:spPr bwMode="auto">
            <a:xfrm>
              <a:off x="8407681" y="3070168"/>
              <a:ext cx="152670" cy="159139"/>
            </a:xfrm>
            <a:custGeom>
              <a:avLst/>
              <a:gdLst>
                <a:gd name="T0" fmla="*/ 101 w 118"/>
                <a:gd name="T1" fmla="*/ 123 h 123"/>
                <a:gd name="T2" fmla="*/ 0 w 118"/>
                <a:gd name="T3" fmla="*/ 21 h 123"/>
                <a:gd name="T4" fmla="*/ 17 w 118"/>
                <a:gd name="T5" fmla="*/ 0 h 123"/>
                <a:gd name="T6" fmla="*/ 118 w 118"/>
                <a:gd name="T7" fmla="*/ 106 h 123"/>
                <a:gd name="T8" fmla="*/ 101 w 118"/>
                <a:gd name="T9" fmla="*/ 123 h 123"/>
              </a:gdLst>
              <a:ahLst/>
              <a:cxnLst>
                <a:cxn ang="0">
                  <a:pos x="T0" y="T1"/>
                </a:cxn>
                <a:cxn ang="0">
                  <a:pos x="T2" y="T3"/>
                </a:cxn>
                <a:cxn ang="0">
                  <a:pos x="T4" y="T5"/>
                </a:cxn>
                <a:cxn ang="0">
                  <a:pos x="T6" y="T7"/>
                </a:cxn>
                <a:cxn ang="0">
                  <a:pos x="T8" y="T9"/>
                </a:cxn>
              </a:cxnLst>
              <a:rect l="0" t="0" r="r" b="b"/>
              <a:pathLst>
                <a:path w="118" h="123">
                  <a:moveTo>
                    <a:pt x="101" y="123"/>
                  </a:moveTo>
                  <a:lnTo>
                    <a:pt x="0" y="21"/>
                  </a:lnTo>
                  <a:lnTo>
                    <a:pt x="17" y="0"/>
                  </a:lnTo>
                  <a:lnTo>
                    <a:pt x="118" y="106"/>
                  </a:lnTo>
                  <a:lnTo>
                    <a:pt x="101" y="1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11" name="Freeform 11"/>
            <p:cNvSpPr>
              <a:spLocks/>
            </p:cNvSpPr>
            <p:nvPr/>
          </p:nvSpPr>
          <p:spPr bwMode="auto">
            <a:xfrm>
              <a:off x="8407681" y="3070168"/>
              <a:ext cx="152670" cy="159139"/>
            </a:xfrm>
            <a:custGeom>
              <a:avLst/>
              <a:gdLst>
                <a:gd name="T0" fmla="*/ 17 w 118"/>
                <a:gd name="T1" fmla="*/ 123 h 123"/>
                <a:gd name="T2" fmla="*/ 0 w 118"/>
                <a:gd name="T3" fmla="*/ 106 h 123"/>
                <a:gd name="T4" fmla="*/ 101 w 118"/>
                <a:gd name="T5" fmla="*/ 0 h 123"/>
                <a:gd name="T6" fmla="*/ 118 w 118"/>
                <a:gd name="T7" fmla="*/ 21 h 123"/>
                <a:gd name="T8" fmla="*/ 17 w 118"/>
                <a:gd name="T9" fmla="*/ 123 h 123"/>
              </a:gdLst>
              <a:ahLst/>
              <a:cxnLst>
                <a:cxn ang="0">
                  <a:pos x="T0" y="T1"/>
                </a:cxn>
                <a:cxn ang="0">
                  <a:pos x="T2" y="T3"/>
                </a:cxn>
                <a:cxn ang="0">
                  <a:pos x="T4" y="T5"/>
                </a:cxn>
                <a:cxn ang="0">
                  <a:pos x="T6" y="T7"/>
                </a:cxn>
                <a:cxn ang="0">
                  <a:pos x="T8" y="T9"/>
                </a:cxn>
              </a:cxnLst>
              <a:rect l="0" t="0" r="r" b="b"/>
              <a:pathLst>
                <a:path w="118" h="123">
                  <a:moveTo>
                    <a:pt x="17" y="123"/>
                  </a:moveTo>
                  <a:lnTo>
                    <a:pt x="0" y="106"/>
                  </a:lnTo>
                  <a:lnTo>
                    <a:pt x="101" y="0"/>
                  </a:lnTo>
                  <a:lnTo>
                    <a:pt x="118" y="21"/>
                  </a:lnTo>
                  <a:lnTo>
                    <a:pt x="17" y="1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12" name="Freeform 12"/>
            <p:cNvSpPr>
              <a:spLocks/>
            </p:cNvSpPr>
            <p:nvPr/>
          </p:nvSpPr>
          <p:spPr bwMode="auto">
            <a:xfrm>
              <a:off x="8068702" y="2621215"/>
              <a:ext cx="322159" cy="525288"/>
            </a:xfrm>
            <a:custGeom>
              <a:avLst/>
              <a:gdLst>
                <a:gd name="T0" fmla="*/ 25 w 249"/>
                <a:gd name="T1" fmla="*/ 406 h 406"/>
                <a:gd name="T2" fmla="*/ 0 w 249"/>
                <a:gd name="T3" fmla="*/ 406 h 406"/>
                <a:gd name="T4" fmla="*/ 0 w 249"/>
                <a:gd name="T5" fmla="*/ 199 h 406"/>
                <a:gd name="T6" fmla="*/ 224 w 249"/>
                <a:gd name="T7" fmla="*/ 199 h 406"/>
                <a:gd name="T8" fmla="*/ 224 w 249"/>
                <a:gd name="T9" fmla="*/ 0 h 406"/>
                <a:gd name="T10" fmla="*/ 249 w 249"/>
                <a:gd name="T11" fmla="*/ 0 h 406"/>
                <a:gd name="T12" fmla="*/ 249 w 249"/>
                <a:gd name="T13" fmla="*/ 224 h 406"/>
                <a:gd name="T14" fmla="*/ 25 w 249"/>
                <a:gd name="T15" fmla="*/ 224 h 406"/>
                <a:gd name="T16" fmla="*/ 25 w 249"/>
                <a:gd name="T17" fmla="*/ 406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9" h="406">
                  <a:moveTo>
                    <a:pt x="25" y="406"/>
                  </a:moveTo>
                  <a:lnTo>
                    <a:pt x="0" y="406"/>
                  </a:lnTo>
                  <a:lnTo>
                    <a:pt x="0" y="199"/>
                  </a:lnTo>
                  <a:lnTo>
                    <a:pt x="224" y="199"/>
                  </a:lnTo>
                  <a:lnTo>
                    <a:pt x="224" y="0"/>
                  </a:lnTo>
                  <a:lnTo>
                    <a:pt x="249" y="0"/>
                  </a:lnTo>
                  <a:lnTo>
                    <a:pt x="249" y="224"/>
                  </a:lnTo>
                  <a:lnTo>
                    <a:pt x="25" y="224"/>
                  </a:lnTo>
                  <a:lnTo>
                    <a:pt x="25" y="4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13" name="Freeform 13"/>
            <p:cNvSpPr>
              <a:spLocks/>
            </p:cNvSpPr>
            <p:nvPr/>
          </p:nvSpPr>
          <p:spPr bwMode="auto">
            <a:xfrm>
              <a:off x="8292531" y="2582401"/>
              <a:ext cx="159139" cy="98330"/>
            </a:xfrm>
            <a:custGeom>
              <a:avLst/>
              <a:gdLst>
                <a:gd name="T0" fmla="*/ 106 w 123"/>
                <a:gd name="T1" fmla="*/ 76 h 76"/>
                <a:gd name="T2" fmla="*/ 63 w 123"/>
                <a:gd name="T3" fmla="*/ 34 h 76"/>
                <a:gd name="T4" fmla="*/ 21 w 123"/>
                <a:gd name="T5" fmla="*/ 76 h 76"/>
                <a:gd name="T6" fmla="*/ 0 w 123"/>
                <a:gd name="T7" fmla="*/ 60 h 76"/>
                <a:gd name="T8" fmla="*/ 63 w 123"/>
                <a:gd name="T9" fmla="*/ 0 h 76"/>
                <a:gd name="T10" fmla="*/ 123 w 123"/>
                <a:gd name="T11" fmla="*/ 60 h 76"/>
                <a:gd name="T12" fmla="*/ 106 w 123"/>
                <a:gd name="T13" fmla="*/ 76 h 76"/>
              </a:gdLst>
              <a:ahLst/>
              <a:cxnLst>
                <a:cxn ang="0">
                  <a:pos x="T0" y="T1"/>
                </a:cxn>
                <a:cxn ang="0">
                  <a:pos x="T2" y="T3"/>
                </a:cxn>
                <a:cxn ang="0">
                  <a:pos x="T4" y="T5"/>
                </a:cxn>
                <a:cxn ang="0">
                  <a:pos x="T6" y="T7"/>
                </a:cxn>
                <a:cxn ang="0">
                  <a:pos x="T8" y="T9"/>
                </a:cxn>
                <a:cxn ang="0">
                  <a:pos x="T10" y="T11"/>
                </a:cxn>
                <a:cxn ang="0">
                  <a:pos x="T12" y="T13"/>
                </a:cxn>
              </a:cxnLst>
              <a:rect l="0" t="0" r="r" b="b"/>
              <a:pathLst>
                <a:path w="123" h="76">
                  <a:moveTo>
                    <a:pt x="106" y="76"/>
                  </a:moveTo>
                  <a:lnTo>
                    <a:pt x="63" y="34"/>
                  </a:lnTo>
                  <a:lnTo>
                    <a:pt x="21" y="76"/>
                  </a:lnTo>
                  <a:lnTo>
                    <a:pt x="0" y="60"/>
                  </a:lnTo>
                  <a:lnTo>
                    <a:pt x="63" y="0"/>
                  </a:lnTo>
                  <a:lnTo>
                    <a:pt x="123" y="60"/>
                  </a:lnTo>
                  <a:lnTo>
                    <a:pt x="106" y="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grpSp>
      <p:grpSp>
        <p:nvGrpSpPr>
          <p:cNvPr id="82" name="Group 81"/>
          <p:cNvGrpSpPr/>
          <p:nvPr/>
        </p:nvGrpSpPr>
        <p:grpSpPr>
          <a:xfrm>
            <a:off x="758408" y="2222986"/>
            <a:ext cx="1415431" cy="1392142"/>
            <a:chOff x="5522478" y="2182613"/>
            <a:chExt cx="1415431" cy="1392142"/>
          </a:xfrm>
          <a:solidFill>
            <a:schemeClr val="bg1"/>
          </a:solidFill>
        </p:grpSpPr>
        <p:sp>
          <p:nvSpPr>
            <p:cNvPr id="14" name="Freeform 14"/>
            <p:cNvSpPr>
              <a:spLocks noEditPoints="1"/>
            </p:cNvSpPr>
            <p:nvPr/>
          </p:nvSpPr>
          <p:spPr bwMode="auto">
            <a:xfrm>
              <a:off x="5702318" y="2330108"/>
              <a:ext cx="1088097" cy="1090684"/>
            </a:xfrm>
            <a:custGeom>
              <a:avLst/>
              <a:gdLst>
                <a:gd name="T0" fmla="*/ 100 w 199"/>
                <a:gd name="T1" fmla="*/ 199 h 199"/>
                <a:gd name="T2" fmla="*/ 0 w 199"/>
                <a:gd name="T3" fmla="*/ 100 h 199"/>
                <a:gd name="T4" fmla="*/ 100 w 199"/>
                <a:gd name="T5" fmla="*/ 0 h 199"/>
                <a:gd name="T6" fmla="*/ 199 w 199"/>
                <a:gd name="T7" fmla="*/ 100 h 199"/>
                <a:gd name="T8" fmla="*/ 100 w 199"/>
                <a:gd name="T9" fmla="*/ 199 h 199"/>
                <a:gd name="T10" fmla="*/ 100 w 199"/>
                <a:gd name="T11" fmla="*/ 6 h 199"/>
                <a:gd name="T12" fmla="*/ 6 w 199"/>
                <a:gd name="T13" fmla="*/ 100 h 199"/>
                <a:gd name="T14" fmla="*/ 100 w 199"/>
                <a:gd name="T15" fmla="*/ 193 h 199"/>
                <a:gd name="T16" fmla="*/ 193 w 199"/>
                <a:gd name="T17" fmla="*/ 100 h 199"/>
                <a:gd name="T18" fmla="*/ 100 w 199"/>
                <a:gd name="T19" fmla="*/ 6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100" y="199"/>
                  </a:moveTo>
                  <a:cubicBezTo>
                    <a:pt x="45" y="199"/>
                    <a:pt x="0" y="154"/>
                    <a:pt x="0" y="100"/>
                  </a:cubicBezTo>
                  <a:cubicBezTo>
                    <a:pt x="0" y="45"/>
                    <a:pt x="45" y="0"/>
                    <a:pt x="100" y="0"/>
                  </a:cubicBezTo>
                  <a:cubicBezTo>
                    <a:pt x="154" y="0"/>
                    <a:pt x="199" y="45"/>
                    <a:pt x="199" y="100"/>
                  </a:cubicBezTo>
                  <a:cubicBezTo>
                    <a:pt x="199" y="154"/>
                    <a:pt x="154" y="199"/>
                    <a:pt x="100" y="199"/>
                  </a:cubicBezTo>
                  <a:close/>
                  <a:moveTo>
                    <a:pt x="100" y="6"/>
                  </a:moveTo>
                  <a:cubicBezTo>
                    <a:pt x="48" y="6"/>
                    <a:pt x="6" y="48"/>
                    <a:pt x="6" y="100"/>
                  </a:cubicBezTo>
                  <a:cubicBezTo>
                    <a:pt x="6" y="151"/>
                    <a:pt x="48" y="193"/>
                    <a:pt x="100" y="193"/>
                  </a:cubicBezTo>
                  <a:cubicBezTo>
                    <a:pt x="151" y="193"/>
                    <a:pt x="193" y="151"/>
                    <a:pt x="193" y="100"/>
                  </a:cubicBezTo>
                  <a:cubicBezTo>
                    <a:pt x="193" y="48"/>
                    <a:pt x="151" y="6"/>
                    <a:pt x="10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15" name="Freeform 15"/>
            <p:cNvSpPr>
              <a:spLocks noEditPoints="1"/>
            </p:cNvSpPr>
            <p:nvPr/>
          </p:nvSpPr>
          <p:spPr bwMode="auto">
            <a:xfrm>
              <a:off x="5976606" y="2330108"/>
              <a:ext cx="540814" cy="1090684"/>
            </a:xfrm>
            <a:custGeom>
              <a:avLst/>
              <a:gdLst>
                <a:gd name="T0" fmla="*/ 50 w 99"/>
                <a:gd name="T1" fmla="*/ 199 h 199"/>
                <a:gd name="T2" fmla="*/ 0 w 99"/>
                <a:gd name="T3" fmla="*/ 100 h 199"/>
                <a:gd name="T4" fmla="*/ 50 w 99"/>
                <a:gd name="T5" fmla="*/ 0 h 199"/>
                <a:gd name="T6" fmla="*/ 99 w 99"/>
                <a:gd name="T7" fmla="*/ 100 h 199"/>
                <a:gd name="T8" fmla="*/ 50 w 99"/>
                <a:gd name="T9" fmla="*/ 199 h 199"/>
                <a:gd name="T10" fmla="*/ 50 w 99"/>
                <a:gd name="T11" fmla="*/ 6 h 199"/>
                <a:gd name="T12" fmla="*/ 6 w 99"/>
                <a:gd name="T13" fmla="*/ 100 h 199"/>
                <a:gd name="T14" fmla="*/ 50 w 99"/>
                <a:gd name="T15" fmla="*/ 193 h 199"/>
                <a:gd name="T16" fmla="*/ 93 w 99"/>
                <a:gd name="T17" fmla="*/ 100 h 199"/>
                <a:gd name="T18" fmla="*/ 50 w 99"/>
                <a:gd name="T19" fmla="*/ 6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199">
                  <a:moveTo>
                    <a:pt x="50" y="199"/>
                  </a:moveTo>
                  <a:cubicBezTo>
                    <a:pt x="22" y="199"/>
                    <a:pt x="0" y="155"/>
                    <a:pt x="0" y="100"/>
                  </a:cubicBezTo>
                  <a:cubicBezTo>
                    <a:pt x="0" y="44"/>
                    <a:pt x="22" y="0"/>
                    <a:pt x="50" y="0"/>
                  </a:cubicBezTo>
                  <a:cubicBezTo>
                    <a:pt x="77" y="0"/>
                    <a:pt x="99" y="44"/>
                    <a:pt x="99" y="100"/>
                  </a:cubicBezTo>
                  <a:cubicBezTo>
                    <a:pt x="99" y="155"/>
                    <a:pt x="77" y="199"/>
                    <a:pt x="50" y="199"/>
                  </a:cubicBezTo>
                  <a:close/>
                  <a:moveTo>
                    <a:pt x="50" y="6"/>
                  </a:moveTo>
                  <a:cubicBezTo>
                    <a:pt x="26" y="6"/>
                    <a:pt x="6" y="49"/>
                    <a:pt x="6" y="100"/>
                  </a:cubicBezTo>
                  <a:cubicBezTo>
                    <a:pt x="6" y="150"/>
                    <a:pt x="26" y="193"/>
                    <a:pt x="50" y="193"/>
                  </a:cubicBezTo>
                  <a:cubicBezTo>
                    <a:pt x="73" y="193"/>
                    <a:pt x="93" y="150"/>
                    <a:pt x="93" y="100"/>
                  </a:cubicBezTo>
                  <a:cubicBezTo>
                    <a:pt x="93" y="49"/>
                    <a:pt x="73" y="6"/>
                    <a:pt x="5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16" name="Rectangle 16"/>
            <p:cNvSpPr>
              <a:spLocks noChangeArrowheads="1"/>
            </p:cNvSpPr>
            <p:nvPr/>
          </p:nvSpPr>
          <p:spPr bwMode="auto">
            <a:xfrm>
              <a:off x="6232781" y="2939493"/>
              <a:ext cx="32345" cy="48129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17" name="Rectangle 17"/>
            <p:cNvSpPr>
              <a:spLocks noChangeArrowheads="1"/>
            </p:cNvSpPr>
            <p:nvPr/>
          </p:nvSpPr>
          <p:spPr bwMode="auto">
            <a:xfrm>
              <a:off x="6232781" y="2330108"/>
              <a:ext cx="32345" cy="48776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18" name="Rectangle 18"/>
            <p:cNvSpPr>
              <a:spLocks noChangeArrowheads="1"/>
            </p:cNvSpPr>
            <p:nvPr/>
          </p:nvSpPr>
          <p:spPr bwMode="auto">
            <a:xfrm>
              <a:off x="5746308" y="2687200"/>
              <a:ext cx="994942" cy="323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19" name="Rectangle 19"/>
            <p:cNvSpPr>
              <a:spLocks noChangeArrowheads="1"/>
            </p:cNvSpPr>
            <p:nvPr/>
          </p:nvSpPr>
          <p:spPr bwMode="auto">
            <a:xfrm>
              <a:off x="5746308" y="3037823"/>
              <a:ext cx="994942" cy="323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20" name="Freeform 20"/>
            <p:cNvSpPr>
              <a:spLocks noEditPoints="1"/>
            </p:cNvSpPr>
            <p:nvPr/>
          </p:nvSpPr>
          <p:spPr bwMode="auto">
            <a:xfrm>
              <a:off x="5554823" y="2182613"/>
              <a:ext cx="1383086" cy="1392142"/>
            </a:xfrm>
            <a:custGeom>
              <a:avLst/>
              <a:gdLst>
                <a:gd name="T0" fmla="*/ 127 w 253"/>
                <a:gd name="T1" fmla="*/ 254 h 254"/>
                <a:gd name="T2" fmla="*/ 11 w 253"/>
                <a:gd name="T3" fmla="*/ 179 h 254"/>
                <a:gd name="T4" fmla="*/ 10 w 253"/>
                <a:gd name="T5" fmla="*/ 176 h 254"/>
                <a:gd name="T6" fmla="*/ 13 w 253"/>
                <a:gd name="T7" fmla="*/ 175 h 254"/>
                <a:gd name="T8" fmla="*/ 19 w 253"/>
                <a:gd name="T9" fmla="*/ 166 h 254"/>
                <a:gd name="T10" fmla="*/ 9 w 253"/>
                <a:gd name="T11" fmla="*/ 157 h 254"/>
                <a:gd name="T12" fmla="*/ 7 w 253"/>
                <a:gd name="T13" fmla="*/ 157 h 254"/>
                <a:gd name="T14" fmla="*/ 4 w 253"/>
                <a:gd name="T15" fmla="*/ 158 h 254"/>
                <a:gd name="T16" fmla="*/ 3 w 253"/>
                <a:gd name="T17" fmla="*/ 155 h 254"/>
                <a:gd name="T18" fmla="*/ 0 w 253"/>
                <a:gd name="T19" fmla="*/ 127 h 254"/>
                <a:gd name="T20" fmla="*/ 127 w 253"/>
                <a:gd name="T21" fmla="*/ 0 h 254"/>
                <a:gd name="T22" fmla="*/ 186 w 253"/>
                <a:gd name="T23" fmla="*/ 15 h 254"/>
                <a:gd name="T24" fmla="*/ 189 w 253"/>
                <a:gd name="T25" fmla="*/ 16 h 254"/>
                <a:gd name="T26" fmla="*/ 187 w 253"/>
                <a:gd name="T27" fmla="*/ 19 h 254"/>
                <a:gd name="T28" fmla="*/ 185 w 253"/>
                <a:gd name="T29" fmla="*/ 26 h 254"/>
                <a:gd name="T30" fmla="*/ 198 w 253"/>
                <a:gd name="T31" fmla="*/ 39 h 254"/>
                <a:gd name="T32" fmla="*/ 208 w 253"/>
                <a:gd name="T33" fmla="*/ 34 h 254"/>
                <a:gd name="T34" fmla="*/ 210 w 253"/>
                <a:gd name="T35" fmla="*/ 32 h 254"/>
                <a:gd name="T36" fmla="*/ 213 w 253"/>
                <a:gd name="T37" fmla="*/ 34 h 254"/>
                <a:gd name="T38" fmla="*/ 253 w 253"/>
                <a:gd name="T39" fmla="*/ 127 h 254"/>
                <a:gd name="T40" fmla="*/ 216 w 253"/>
                <a:gd name="T41" fmla="*/ 217 h 254"/>
                <a:gd name="T42" fmla="*/ 214 w 253"/>
                <a:gd name="T43" fmla="*/ 219 h 254"/>
                <a:gd name="T44" fmla="*/ 211 w 253"/>
                <a:gd name="T45" fmla="*/ 217 h 254"/>
                <a:gd name="T46" fmla="*/ 205 w 253"/>
                <a:gd name="T47" fmla="*/ 214 h 254"/>
                <a:gd name="T48" fmla="*/ 195 w 253"/>
                <a:gd name="T49" fmla="*/ 223 h 254"/>
                <a:gd name="T50" fmla="*/ 197 w 253"/>
                <a:gd name="T51" fmla="*/ 228 h 254"/>
                <a:gd name="T52" fmla="*/ 199 w 253"/>
                <a:gd name="T53" fmla="*/ 231 h 254"/>
                <a:gd name="T54" fmla="*/ 196 w 253"/>
                <a:gd name="T55" fmla="*/ 233 h 254"/>
                <a:gd name="T56" fmla="*/ 127 w 253"/>
                <a:gd name="T57" fmla="*/ 254 h 254"/>
                <a:gd name="T58" fmla="*/ 18 w 253"/>
                <a:gd name="T59" fmla="*/ 179 h 254"/>
                <a:gd name="T60" fmla="*/ 127 w 253"/>
                <a:gd name="T61" fmla="*/ 248 h 254"/>
                <a:gd name="T62" fmla="*/ 191 w 253"/>
                <a:gd name="T63" fmla="*/ 229 h 254"/>
                <a:gd name="T64" fmla="*/ 189 w 253"/>
                <a:gd name="T65" fmla="*/ 223 h 254"/>
                <a:gd name="T66" fmla="*/ 205 w 253"/>
                <a:gd name="T67" fmla="*/ 208 h 254"/>
                <a:gd name="T68" fmla="*/ 214 w 253"/>
                <a:gd name="T69" fmla="*/ 211 h 254"/>
                <a:gd name="T70" fmla="*/ 247 w 253"/>
                <a:gd name="T71" fmla="*/ 127 h 254"/>
                <a:gd name="T72" fmla="*/ 211 w 253"/>
                <a:gd name="T73" fmla="*/ 40 h 254"/>
                <a:gd name="T74" fmla="*/ 198 w 253"/>
                <a:gd name="T75" fmla="*/ 45 h 254"/>
                <a:gd name="T76" fmla="*/ 179 w 253"/>
                <a:gd name="T77" fmla="*/ 26 h 254"/>
                <a:gd name="T78" fmla="*/ 181 w 253"/>
                <a:gd name="T79" fmla="*/ 19 h 254"/>
                <a:gd name="T80" fmla="*/ 127 w 253"/>
                <a:gd name="T81" fmla="*/ 6 h 254"/>
                <a:gd name="T82" fmla="*/ 6 w 253"/>
                <a:gd name="T83" fmla="*/ 127 h 254"/>
                <a:gd name="T84" fmla="*/ 8 w 253"/>
                <a:gd name="T85" fmla="*/ 151 h 254"/>
                <a:gd name="T86" fmla="*/ 25 w 253"/>
                <a:gd name="T87" fmla="*/ 166 h 254"/>
                <a:gd name="T88" fmla="*/ 18 w 253"/>
                <a:gd name="T89" fmla="*/ 179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53" h="254">
                  <a:moveTo>
                    <a:pt x="127" y="254"/>
                  </a:moveTo>
                  <a:cubicBezTo>
                    <a:pt x="77" y="254"/>
                    <a:pt x="32" y="224"/>
                    <a:pt x="11" y="179"/>
                  </a:cubicBezTo>
                  <a:cubicBezTo>
                    <a:pt x="10" y="176"/>
                    <a:pt x="10" y="176"/>
                    <a:pt x="10" y="176"/>
                  </a:cubicBezTo>
                  <a:cubicBezTo>
                    <a:pt x="13" y="175"/>
                    <a:pt x="13" y="175"/>
                    <a:pt x="13" y="175"/>
                  </a:cubicBezTo>
                  <a:cubicBezTo>
                    <a:pt x="16" y="173"/>
                    <a:pt x="19" y="170"/>
                    <a:pt x="19" y="166"/>
                  </a:cubicBezTo>
                  <a:cubicBezTo>
                    <a:pt x="19" y="161"/>
                    <a:pt x="14" y="157"/>
                    <a:pt x="9" y="157"/>
                  </a:cubicBezTo>
                  <a:cubicBezTo>
                    <a:pt x="8" y="157"/>
                    <a:pt x="8" y="157"/>
                    <a:pt x="7" y="157"/>
                  </a:cubicBezTo>
                  <a:cubicBezTo>
                    <a:pt x="4" y="158"/>
                    <a:pt x="4" y="158"/>
                    <a:pt x="4" y="158"/>
                  </a:cubicBezTo>
                  <a:cubicBezTo>
                    <a:pt x="3" y="155"/>
                    <a:pt x="3" y="155"/>
                    <a:pt x="3" y="155"/>
                  </a:cubicBezTo>
                  <a:cubicBezTo>
                    <a:pt x="1" y="145"/>
                    <a:pt x="0" y="136"/>
                    <a:pt x="0" y="127"/>
                  </a:cubicBezTo>
                  <a:cubicBezTo>
                    <a:pt x="0" y="57"/>
                    <a:pt x="57" y="0"/>
                    <a:pt x="127" y="0"/>
                  </a:cubicBezTo>
                  <a:cubicBezTo>
                    <a:pt x="147" y="0"/>
                    <a:pt x="168" y="5"/>
                    <a:pt x="186" y="15"/>
                  </a:cubicBezTo>
                  <a:cubicBezTo>
                    <a:pt x="189" y="16"/>
                    <a:pt x="189" y="16"/>
                    <a:pt x="189" y="16"/>
                  </a:cubicBezTo>
                  <a:cubicBezTo>
                    <a:pt x="187" y="19"/>
                    <a:pt x="187" y="19"/>
                    <a:pt x="187" y="19"/>
                  </a:cubicBezTo>
                  <a:cubicBezTo>
                    <a:pt x="186" y="21"/>
                    <a:pt x="185" y="23"/>
                    <a:pt x="185" y="26"/>
                  </a:cubicBezTo>
                  <a:cubicBezTo>
                    <a:pt x="185" y="33"/>
                    <a:pt x="191" y="39"/>
                    <a:pt x="198" y="39"/>
                  </a:cubicBezTo>
                  <a:cubicBezTo>
                    <a:pt x="202" y="39"/>
                    <a:pt x="206" y="37"/>
                    <a:pt x="208" y="34"/>
                  </a:cubicBezTo>
                  <a:cubicBezTo>
                    <a:pt x="210" y="32"/>
                    <a:pt x="210" y="32"/>
                    <a:pt x="210" y="32"/>
                  </a:cubicBezTo>
                  <a:cubicBezTo>
                    <a:pt x="213" y="34"/>
                    <a:pt x="213" y="34"/>
                    <a:pt x="213" y="34"/>
                  </a:cubicBezTo>
                  <a:cubicBezTo>
                    <a:pt x="239" y="58"/>
                    <a:pt x="253" y="92"/>
                    <a:pt x="253" y="127"/>
                  </a:cubicBezTo>
                  <a:cubicBezTo>
                    <a:pt x="253" y="161"/>
                    <a:pt x="240" y="193"/>
                    <a:pt x="216" y="217"/>
                  </a:cubicBezTo>
                  <a:cubicBezTo>
                    <a:pt x="214" y="219"/>
                    <a:pt x="214" y="219"/>
                    <a:pt x="214" y="219"/>
                  </a:cubicBezTo>
                  <a:cubicBezTo>
                    <a:pt x="211" y="217"/>
                    <a:pt x="211" y="217"/>
                    <a:pt x="211" y="217"/>
                  </a:cubicBezTo>
                  <a:cubicBezTo>
                    <a:pt x="210" y="215"/>
                    <a:pt x="207" y="214"/>
                    <a:pt x="205" y="214"/>
                  </a:cubicBezTo>
                  <a:cubicBezTo>
                    <a:pt x="199" y="214"/>
                    <a:pt x="195" y="218"/>
                    <a:pt x="195" y="223"/>
                  </a:cubicBezTo>
                  <a:cubicBezTo>
                    <a:pt x="195" y="225"/>
                    <a:pt x="196" y="227"/>
                    <a:pt x="197" y="228"/>
                  </a:cubicBezTo>
                  <a:cubicBezTo>
                    <a:pt x="199" y="231"/>
                    <a:pt x="199" y="231"/>
                    <a:pt x="199" y="231"/>
                  </a:cubicBezTo>
                  <a:cubicBezTo>
                    <a:pt x="196" y="233"/>
                    <a:pt x="196" y="233"/>
                    <a:pt x="196" y="233"/>
                  </a:cubicBezTo>
                  <a:cubicBezTo>
                    <a:pt x="176" y="246"/>
                    <a:pt x="151" y="254"/>
                    <a:pt x="127" y="254"/>
                  </a:cubicBezTo>
                  <a:close/>
                  <a:moveTo>
                    <a:pt x="18" y="179"/>
                  </a:moveTo>
                  <a:cubicBezTo>
                    <a:pt x="38" y="221"/>
                    <a:pt x="80" y="248"/>
                    <a:pt x="127" y="248"/>
                  </a:cubicBezTo>
                  <a:cubicBezTo>
                    <a:pt x="149" y="248"/>
                    <a:pt x="171" y="241"/>
                    <a:pt x="191" y="229"/>
                  </a:cubicBezTo>
                  <a:cubicBezTo>
                    <a:pt x="190" y="227"/>
                    <a:pt x="189" y="225"/>
                    <a:pt x="189" y="223"/>
                  </a:cubicBezTo>
                  <a:cubicBezTo>
                    <a:pt x="189" y="214"/>
                    <a:pt x="196" y="208"/>
                    <a:pt x="205" y="208"/>
                  </a:cubicBezTo>
                  <a:cubicBezTo>
                    <a:pt x="208" y="208"/>
                    <a:pt x="211" y="209"/>
                    <a:pt x="214" y="211"/>
                  </a:cubicBezTo>
                  <a:cubicBezTo>
                    <a:pt x="235" y="188"/>
                    <a:pt x="247" y="158"/>
                    <a:pt x="247" y="127"/>
                  </a:cubicBezTo>
                  <a:cubicBezTo>
                    <a:pt x="247" y="94"/>
                    <a:pt x="234" y="63"/>
                    <a:pt x="211" y="40"/>
                  </a:cubicBezTo>
                  <a:cubicBezTo>
                    <a:pt x="207" y="43"/>
                    <a:pt x="203" y="45"/>
                    <a:pt x="198" y="45"/>
                  </a:cubicBezTo>
                  <a:cubicBezTo>
                    <a:pt x="188" y="45"/>
                    <a:pt x="179" y="36"/>
                    <a:pt x="179" y="26"/>
                  </a:cubicBezTo>
                  <a:cubicBezTo>
                    <a:pt x="179" y="23"/>
                    <a:pt x="180" y="21"/>
                    <a:pt x="181" y="19"/>
                  </a:cubicBezTo>
                  <a:cubicBezTo>
                    <a:pt x="164" y="10"/>
                    <a:pt x="145" y="6"/>
                    <a:pt x="127" y="6"/>
                  </a:cubicBezTo>
                  <a:cubicBezTo>
                    <a:pt x="60" y="6"/>
                    <a:pt x="6" y="60"/>
                    <a:pt x="6" y="127"/>
                  </a:cubicBezTo>
                  <a:cubicBezTo>
                    <a:pt x="6" y="135"/>
                    <a:pt x="7" y="143"/>
                    <a:pt x="8" y="151"/>
                  </a:cubicBezTo>
                  <a:cubicBezTo>
                    <a:pt x="17" y="150"/>
                    <a:pt x="25" y="157"/>
                    <a:pt x="25" y="166"/>
                  </a:cubicBezTo>
                  <a:cubicBezTo>
                    <a:pt x="25" y="171"/>
                    <a:pt x="22" y="176"/>
                    <a:pt x="18" y="1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21" name="Freeform 21"/>
            <p:cNvSpPr>
              <a:spLocks/>
            </p:cNvSpPr>
            <p:nvPr/>
          </p:nvSpPr>
          <p:spPr bwMode="auto">
            <a:xfrm>
              <a:off x="6544590" y="2221427"/>
              <a:ext cx="196660" cy="179840"/>
            </a:xfrm>
            <a:custGeom>
              <a:avLst/>
              <a:gdLst>
                <a:gd name="T0" fmla="*/ 30 w 36"/>
                <a:gd name="T1" fmla="*/ 33 h 33"/>
                <a:gd name="T2" fmla="*/ 25 w 36"/>
                <a:gd name="T3" fmla="*/ 29 h 33"/>
                <a:gd name="T4" fmla="*/ 27 w 36"/>
                <a:gd name="T5" fmla="*/ 27 h 33"/>
                <a:gd name="T6" fmla="*/ 30 w 36"/>
                <a:gd name="T7" fmla="*/ 19 h 33"/>
                <a:gd name="T8" fmla="*/ 17 w 36"/>
                <a:gd name="T9" fmla="*/ 6 h 33"/>
                <a:gd name="T10" fmla="*/ 6 w 36"/>
                <a:gd name="T11" fmla="*/ 12 h 33"/>
                <a:gd name="T12" fmla="*/ 5 w 36"/>
                <a:gd name="T13" fmla="*/ 14 h 33"/>
                <a:gd name="T14" fmla="*/ 0 w 36"/>
                <a:gd name="T15" fmla="*/ 11 h 33"/>
                <a:gd name="T16" fmla="*/ 1 w 36"/>
                <a:gd name="T17" fmla="*/ 9 h 33"/>
                <a:gd name="T18" fmla="*/ 17 w 36"/>
                <a:gd name="T19" fmla="*/ 0 h 33"/>
                <a:gd name="T20" fmla="*/ 36 w 36"/>
                <a:gd name="T21" fmla="*/ 19 h 33"/>
                <a:gd name="T22" fmla="*/ 32 w 36"/>
                <a:gd name="T23" fmla="*/ 31 h 33"/>
                <a:gd name="T24" fmla="*/ 30 w 36"/>
                <a:gd name="T25"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 h="33">
                  <a:moveTo>
                    <a:pt x="30" y="33"/>
                  </a:moveTo>
                  <a:cubicBezTo>
                    <a:pt x="25" y="29"/>
                    <a:pt x="25" y="29"/>
                    <a:pt x="25" y="29"/>
                  </a:cubicBezTo>
                  <a:cubicBezTo>
                    <a:pt x="27" y="27"/>
                    <a:pt x="27" y="27"/>
                    <a:pt x="27" y="27"/>
                  </a:cubicBezTo>
                  <a:cubicBezTo>
                    <a:pt x="29" y="25"/>
                    <a:pt x="30" y="22"/>
                    <a:pt x="30" y="19"/>
                  </a:cubicBezTo>
                  <a:cubicBezTo>
                    <a:pt x="30" y="12"/>
                    <a:pt x="24" y="6"/>
                    <a:pt x="17" y="6"/>
                  </a:cubicBezTo>
                  <a:cubicBezTo>
                    <a:pt x="13" y="6"/>
                    <a:pt x="9" y="8"/>
                    <a:pt x="6" y="12"/>
                  </a:cubicBezTo>
                  <a:cubicBezTo>
                    <a:pt x="5" y="14"/>
                    <a:pt x="5" y="14"/>
                    <a:pt x="5" y="14"/>
                  </a:cubicBezTo>
                  <a:cubicBezTo>
                    <a:pt x="0" y="11"/>
                    <a:pt x="0" y="11"/>
                    <a:pt x="0" y="11"/>
                  </a:cubicBezTo>
                  <a:cubicBezTo>
                    <a:pt x="1" y="9"/>
                    <a:pt x="1" y="9"/>
                    <a:pt x="1" y="9"/>
                  </a:cubicBezTo>
                  <a:cubicBezTo>
                    <a:pt x="5" y="3"/>
                    <a:pt x="11" y="0"/>
                    <a:pt x="17" y="0"/>
                  </a:cubicBezTo>
                  <a:cubicBezTo>
                    <a:pt x="28" y="0"/>
                    <a:pt x="36" y="8"/>
                    <a:pt x="36" y="19"/>
                  </a:cubicBezTo>
                  <a:cubicBezTo>
                    <a:pt x="36" y="23"/>
                    <a:pt x="35" y="27"/>
                    <a:pt x="32" y="31"/>
                  </a:cubicBezTo>
                  <a:lnTo>
                    <a:pt x="30"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22" name="Freeform 22"/>
            <p:cNvSpPr>
              <a:spLocks/>
            </p:cNvSpPr>
            <p:nvPr/>
          </p:nvSpPr>
          <p:spPr bwMode="auto">
            <a:xfrm>
              <a:off x="5522478" y="3010653"/>
              <a:ext cx="130675" cy="169489"/>
            </a:xfrm>
            <a:custGeom>
              <a:avLst/>
              <a:gdLst>
                <a:gd name="T0" fmla="*/ 15 w 24"/>
                <a:gd name="T1" fmla="*/ 31 h 31"/>
                <a:gd name="T2" fmla="*/ 0 w 24"/>
                <a:gd name="T3" fmla="*/ 15 h 31"/>
                <a:gd name="T4" fmla="*/ 11 w 24"/>
                <a:gd name="T5" fmla="*/ 1 h 31"/>
                <a:gd name="T6" fmla="*/ 14 w 24"/>
                <a:gd name="T7" fmla="*/ 0 h 31"/>
                <a:gd name="T8" fmla="*/ 16 w 24"/>
                <a:gd name="T9" fmla="*/ 5 h 31"/>
                <a:gd name="T10" fmla="*/ 13 w 24"/>
                <a:gd name="T11" fmla="*/ 6 h 31"/>
                <a:gd name="T12" fmla="*/ 6 w 24"/>
                <a:gd name="T13" fmla="*/ 15 h 31"/>
                <a:gd name="T14" fmla="*/ 19 w 24"/>
                <a:gd name="T15" fmla="*/ 24 h 31"/>
                <a:gd name="T16" fmla="*/ 21 w 24"/>
                <a:gd name="T17" fmla="*/ 23 h 31"/>
                <a:gd name="T18" fmla="*/ 24 w 24"/>
                <a:gd name="T19" fmla="*/ 28 h 31"/>
                <a:gd name="T20" fmla="*/ 21 w 24"/>
                <a:gd name="T21" fmla="*/ 29 h 31"/>
                <a:gd name="T22" fmla="*/ 15 w 24"/>
                <a:gd name="T2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 h="31">
                  <a:moveTo>
                    <a:pt x="15" y="31"/>
                  </a:moveTo>
                  <a:cubicBezTo>
                    <a:pt x="7" y="31"/>
                    <a:pt x="0" y="24"/>
                    <a:pt x="0" y="15"/>
                  </a:cubicBezTo>
                  <a:cubicBezTo>
                    <a:pt x="0" y="8"/>
                    <a:pt x="5" y="2"/>
                    <a:pt x="11" y="1"/>
                  </a:cubicBezTo>
                  <a:cubicBezTo>
                    <a:pt x="14" y="0"/>
                    <a:pt x="14" y="0"/>
                    <a:pt x="14" y="0"/>
                  </a:cubicBezTo>
                  <a:cubicBezTo>
                    <a:pt x="16" y="5"/>
                    <a:pt x="16" y="5"/>
                    <a:pt x="16" y="5"/>
                  </a:cubicBezTo>
                  <a:cubicBezTo>
                    <a:pt x="13" y="6"/>
                    <a:pt x="13" y="6"/>
                    <a:pt x="13" y="6"/>
                  </a:cubicBezTo>
                  <a:cubicBezTo>
                    <a:pt x="9" y="7"/>
                    <a:pt x="6" y="11"/>
                    <a:pt x="6" y="15"/>
                  </a:cubicBezTo>
                  <a:cubicBezTo>
                    <a:pt x="6" y="22"/>
                    <a:pt x="13" y="26"/>
                    <a:pt x="19" y="24"/>
                  </a:cubicBezTo>
                  <a:cubicBezTo>
                    <a:pt x="21" y="23"/>
                    <a:pt x="21" y="23"/>
                    <a:pt x="21" y="23"/>
                  </a:cubicBezTo>
                  <a:cubicBezTo>
                    <a:pt x="24" y="28"/>
                    <a:pt x="24" y="28"/>
                    <a:pt x="24" y="28"/>
                  </a:cubicBezTo>
                  <a:cubicBezTo>
                    <a:pt x="21" y="29"/>
                    <a:pt x="21" y="29"/>
                    <a:pt x="21" y="29"/>
                  </a:cubicBezTo>
                  <a:cubicBezTo>
                    <a:pt x="19" y="30"/>
                    <a:pt x="17" y="31"/>
                    <a:pt x="15"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23" name="Freeform 23"/>
            <p:cNvSpPr>
              <a:spLocks/>
            </p:cNvSpPr>
            <p:nvPr/>
          </p:nvSpPr>
          <p:spPr bwMode="auto">
            <a:xfrm>
              <a:off x="6593755" y="3339281"/>
              <a:ext cx="163020" cy="147495"/>
            </a:xfrm>
            <a:custGeom>
              <a:avLst/>
              <a:gdLst>
                <a:gd name="T0" fmla="*/ 15 w 30"/>
                <a:gd name="T1" fmla="*/ 27 h 27"/>
                <a:gd name="T2" fmla="*/ 2 w 30"/>
                <a:gd name="T3" fmla="*/ 21 h 27"/>
                <a:gd name="T4" fmla="*/ 0 w 30"/>
                <a:gd name="T5" fmla="*/ 18 h 27"/>
                <a:gd name="T6" fmla="*/ 5 w 30"/>
                <a:gd name="T7" fmla="*/ 15 h 27"/>
                <a:gd name="T8" fmla="*/ 7 w 30"/>
                <a:gd name="T9" fmla="*/ 17 h 27"/>
                <a:gd name="T10" fmla="*/ 15 w 30"/>
                <a:gd name="T11" fmla="*/ 21 h 27"/>
                <a:gd name="T12" fmla="*/ 24 w 30"/>
                <a:gd name="T13" fmla="*/ 12 h 27"/>
                <a:gd name="T14" fmla="*/ 21 w 30"/>
                <a:gd name="T15" fmla="*/ 6 h 27"/>
                <a:gd name="T16" fmla="*/ 19 w 30"/>
                <a:gd name="T17" fmla="*/ 4 h 27"/>
                <a:gd name="T18" fmla="*/ 24 w 30"/>
                <a:gd name="T19" fmla="*/ 0 h 27"/>
                <a:gd name="T20" fmla="*/ 26 w 30"/>
                <a:gd name="T21" fmla="*/ 2 h 27"/>
                <a:gd name="T22" fmla="*/ 30 w 30"/>
                <a:gd name="T23" fmla="*/ 12 h 27"/>
                <a:gd name="T24" fmla="*/ 15 w 30"/>
                <a:gd name="T25"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27">
                  <a:moveTo>
                    <a:pt x="15" y="27"/>
                  </a:moveTo>
                  <a:cubicBezTo>
                    <a:pt x="10" y="27"/>
                    <a:pt x="5" y="25"/>
                    <a:pt x="2" y="21"/>
                  </a:cubicBezTo>
                  <a:cubicBezTo>
                    <a:pt x="0" y="18"/>
                    <a:pt x="0" y="18"/>
                    <a:pt x="0" y="18"/>
                  </a:cubicBezTo>
                  <a:cubicBezTo>
                    <a:pt x="5" y="15"/>
                    <a:pt x="5" y="15"/>
                    <a:pt x="5" y="15"/>
                  </a:cubicBezTo>
                  <a:cubicBezTo>
                    <a:pt x="7" y="17"/>
                    <a:pt x="7" y="17"/>
                    <a:pt x="7" y="17"/>
                  </a:cubicBezTo>
                  <a:cubicBezTo>
                    <a:pt x="9" y="20"/>
                    <a:pt x="12" y="21"/>
                    <a:pt x="15" y="21"/>
                  </a:cubicBezTo>
                  <a:cubicBezTo>
                    <a:pt x="20" y="21"/>
                    <a:pt x="24" y="17"/>
                    <a:pt x="24" y="12"/>
                  </a:cubicBezTo>
                  <a:cubicBezTo>
                    <a:pt x="24" y="10"/>
                    <a:pt x="23" y="7"/>
                    <a:pt x="21" y="6"/>
                  </a:cubicBezTo>
                  <a:cubicBezTo>
                    <a:pt x="19" y="4"/>
                    <a:pt x="19" y="4"/>
                    <a:pt x="19" y="4"/>
                  </a:cubicBezTo>
                  <a:cubicBezTo>
                    <a:pt x="24" y="0"/>
                    <a:pt x="24" y="0"/>
                    <a:pt x="24" y="0"/>
                  </a:cubicBezTo>
                  <a:cubicBezTo>
                    <a:pt x="26" y="2"/>
                    <a:pt x="26" y="2"/>
                    <a:pt x="26" y="2"/>
                  </a:cubicBezTo>
                  <a:cubicBezTo>
                    <a:pt x="28" y="5"/>
                    <a:pt x="30" y="8"/>
                    <a:pt x="30" y="12"/>
                  </a:cubicBezTo>
                  <a:cubicBezTo>
                    <a:pt x="30" y="20"/>
                    <a:pt x="23" y="27"/>
                    <a:pt x="15"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24" name="Rectangle 24"/>
            <p:cNvSpPr>
              <a:spLocks noChangeArrowheads="1"/>
            </p:cNvSpPr>
            <p:nvPr/>
          </p:nvSpPr>
          <p:spPr bwMode="auto">
            <a:xfrm>
              <a:off x="6124101" y="2861864"/>
              <a:ext cx="42696" cy="3363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25" name="Rectangle 25"/>
            <p:cNvSpPr>
              <a:spLocks noChangeArrowheads="1"/>
            </p:cNvSpPr>
            <p:nvPr/>
          </p:nvSpPr>
          <p:spPr bwMode="auto">
            <a:xfrm>
              <a:off x="6227606" y="2861864"/>
              <a:ext cx="43990" cy="3363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26" name="Rectangle 26"/>
            <p:cNvSpPr>
              <a:spLocks noChangeArrowheads="1"/>
            </p:cNvSpPr>
            <p:nvPr/>
          </p:nvSpPr>
          <p:spPr bwMode="auto">
            <a:xfrm>
              <a:off x="6325936" y="2861864"/>
              <a:ext cx="43990" cy="3363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grpSp>
      <p:grpSp>
        <p:nvGrpSpPr>
          <p:cNvPr id="83" name="Group 82"/>
          <p:cNvGrpSpPr/>
          <p:nvPr/>
        </p:nvGrpSpPr>
        <p:grpSpPr>
          <a:xfrm>
            <a:off x="3738602" y="2173821"/>
            <a:ext cx="1683250" cy="1441307"/>
            <a:chOff x="9374159" y="2155443"/>
            <a:chExt cx="1683250" cy="1441307"/>
          </a:xfrm>
          <a:solidFill>
            <a:schemeClr val="bg1"/>
          </a:solidFill>
        </p:grpSpPr>
        <p:sp>
          <p:nvSpPr>
            <p:cNvPr id="27" name="Rectangle 27"/>
            <p:cNvSpPr>
              <a:spLocks noChangeArrowheads="1"/>
            </p:cNvSpPr>
            <p:nvPr/>
          </p:nvSpPr>
          <p:spPr bwMode="auto">
            <a:xfrm>
              <a:off x="9374159" y="3075344"/>
              <a:ext cx="1049282" cy="3363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28" name="Freeform 28"/>
            <p:cNvSpPr>
              <a:spLocks noEditPoints="1"/>
            </p:cNvSpPr>
            <p:nvPr/>
          </p:nvSpPr>
          <p:spPr bwMode="auto">
            <a:xfrm>
              <a:off x="9614808" y="2616040"/>
              <a:ext cx="256175" cy="492943"/>
            </a:xfrm>
            <a:custGeom>
              <a:avLst/>
              <a:gdLst>
                <a:gd name="T0" fmla="*/ 198 w 198"/>
                <a:gd name="T1" fmla="*/ 381 h 381"/>
                <a:gd name="T2" fmla="*/ 0 w 198"/>
                <a:gd name="T3" fmla="*/ 381 h 381"/>
                <a:gd name="T4" fmla="*/ 0 w 198"/>
                <a:gd name="T5" fmla="*/ 0 h 381"/>
                <a:gd name="T6" fmla="*/ 198 w 198"/>
                <a:gd name="T7" fmla="*/ 0 h 381"/>
                <a:gd name="T8" fmla="*/ 198 w 198"/>
                <a:gd name="T9" fmla="*/ 381 h 381"/>
                <a:gd name="T10" fmla="*/ 25 w 198"/>
                <a:gd name="T11" fmla="*/ 355 h 381"/>
                <a:gd name="T12" fmla="*/ 173 w 198"/>
                <a:gd name="T13" fmla="*/ 355 h 381"/>
                <a:gd name="T14" fmla="*/ 173 w 198"/>
                <a:gd name="T15" fmla="*/ 25 h 381"/>
                <a:gd name="T16" fmla="*/ 25 w 198"/>
                <a:gd name="T17" fmla="*/ 25 h 381"/>
                <a:gd name="T18" fmla="*/ 25 w 198"/>
                <a:gd name="T19" fmla="*/ 355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381">
                  <a:moveTo>
                    <a:pt x="198" y="381"/>
                  </a:moveTo>
                  <a:lnTo>
                    <a:pt x="0" y="381"/>
                  </a:lnTo>
                  <a:lnTo>
                    <a:pt x="0" y="0"/>
                  </a:lnTo>
                  <a:lnTo>
                    <a:pt x="198" y="0"/>
                  </a:lnTo>
                  <a:lnTo>
                    <a:pt x="198" y="381"/>
                  </a:lnTo>
                  <a:close/>
                  <a:moveTo>
                    <a:pt x="25" y="355"/>
                  </a:moveTo>
                  <a:lnTo>
                    <a:pt x="173" y="355"/>
                  </a:lnTo>
                  <a:lnTo>
                    <a:pt x="173" y="25"/>
                  </a:lnTo>
                  <a:lnTo>
                    <a:pt x="25" y="25"/>
                  </a:lnTo>
                  <a:lnTo>
                    <a:pt x="25" y="3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29" name="Freeform 29"/>
            <p:cNvSpPr>
              <a:spLocks noEditPoints="1"/>
            </p:cNvSpPr>
            <p:nvPr/>
          </p:nvSpPr>
          <p:spPr bwMode="auto">
            <a:xfrm>
              <a:off x="9964138" y="2418087"/>
              <a:ext cx="262644" cy="690896"/>
            </a:xfrm>
            <a:custGeom>
              <a:avLst/>
              <a:gdLst>
                <a:gd name="T0" fmla="*/ 203 w 203"/>
                <a:gd name="T1" fmla="*/ 534 h 534"/>
                <a:gd name="T2" fmla="*/ 0 w 203"/>
                <a:gd name="T3" fmla="*/ 534 h 534"/>
                <a:gd name="T4" fmla="*/ 0 w 203"/>
                <a:gd name="T5" fmla="*/ 0 h 534"/>
                <a:gd name="T6" fmla="*/ 203 w 203"/>
                <a:gd name="T7" fmla="*/ 0 h 534"/>
                <a:gd name="T8" fmla="*/ 203 w 203"/>
                <a:gd name="T9" fmla="*/ 534 h 534"/>
                <a:gd name="T10" fmla="*/ 26 w 203"/>
                <a:gd name="T11" fmla="*/ 508 h 534"/>
                <a:gd name="T12" fmla="*/ 178 w 203"/>
                <a:gd name="T13" fmla="*/ 508 h 534"/>
                <a:gd name="T14" fmla="*/ 178 w 203"/>
                <a:gd name="T15" fmla="*/ 26 h 534"/>
                <a:gd name="T16" fmla="*/ 26 w 203"/>
                <a:gd name="T17" fmla="*/ 26 h 534"/>
                <a:gd name="T18" fmla="*/ 26 w 203"/>
                <a:gd name="T19" fmla="*/ 508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3" h="534">
                  <a:moveTo>
                    <a:pt x="203" y="534"/>
                  </a:moveTo>
                  <a:lnTo>
                    <a:pt x="0" y="534"/>
                  </a:lnTo>
                  <a:lnTo>
                    <a:pt x="0" y="0"/>
                  </a:lnTo>
                  <a:lnTo>
                    <a:pt x="203" y="0"/>
                  </a:lnTo>
                  <a:lnTo>
                    <a:pt x="203" y="534"/>
                  </a:lnTo>
                  <a:close/>
                  <a:moveTo>
                    <a:pt x="26" y="508"/>
                  </a:moveTo>
                  <a:lnTo>
                    <a:pt x="178" y="508"/>
                  </a:lnTo>
                  <a:lnTo>
                    <a:pt x="178" y="26"/>
                  </a:lnTo>
                  <a:lnTo>
                    <a:pt x="26" y="26"/>
                  </a:lnTo>
                  <a:lnTo>
                    <a:pt x="26" y="5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30" name="Freeform 30"/>
            <p:cNvSpPr>
              <a:spLocks/>
            </p:cNvSpPr>
            <p:nvPr/>
          </p:nvSpPr>
          <p:spPr bwMode="auto">
            <a:xfrm>
              <a:off x="10314761" y="2155443"/>
              <a:ext cx="261350" cy="953540"/>
            </a:xfrm>
            <a:custGeom>
              <a:avLst/>
              <a:gdLst>
                <a:gd name="T0" fmla="*/ 25 w 202"/>
                <a:gd name="T1" fmla="*/ 737 h 737"/>
                <a:gd name="T2" fmla="*/ 0 w 202"/>
                <a:gd name="T3" fmla="*/ 737 h 737"/>
                <a:gd name="T4" fmla="*/ 0 w 202"/>
                <a:gd name="T5" fmla="*/ 0 h 737"/>
                <a:gd name="T6" fmla="*/ 202 w 202"/>
                <a:gd name="T7" fmla="*/ 0 h 737"/>
                <a:gd name="T8" fmla="*/ 202 w 202"/>
                <a:gd name="T9" fmla="*/ 381 h 737"/>
                <a:gd name="T10" fmla="*/ 177 w 202"/>
                <a:gd name="T11" fmla="*/ 381 h 737"/>
                <a:gd name="T12" fmla="*/ 177 w 202"/>
                <a:gd name="T13" fmla="*/ 25 h 737"/>
                <a:gd name="T14" fmla="*/ 25 w 202"/>
                <a:gd name="T15" fmla="*/ 25 h 737"/>
                <a:gd name="T16" fmla="*/ 25 w 202"/>
                <a:gd name="T17" fmla="*/ 737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2" h="737">
                  <a:moveTo>
                    <a:pt x="25" y="737"/>
                  </a:moveTo>
                  <a:lnTo>
                    <a:pt x="0" y="737"/>
                  </a:lnTo>
                  <a:lnTo>
                    <a:pt x="0" y="0"/>
                  </a:lnTo>
                  <a:lnTo>
                    <a:pt x="202" y="0"/>
                  </a:lnTo>
                  <a:lnTo>
                    <a:pt x="202" y="381"/>
                  </a:lnTo>
                  <a:lnTo>
                    <a:pt x="177" y="381"/>
                  </a:lnTo>
                  <a:lnTo>
                    <a:pt x="177" y="25"/>
                  </a:lnTo>
                  <a:lnTo>
                    <a:pt x="25" y="25"/>
                  </a:lnTo>
                  <a:lnTo>
                    <a:pt x="25" y="7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31" name="Freeform 31"/>
            <p:cNvSpPr>
              <a:spLocks noEditPoints="1"/>
            </p:cNvSpPr>
            <p:nvPr/>
          </p:nvSpPr>
          <p:spPr bwMode="auto">
            <a:xfrm>
              <a:off x="10325111" y="2560406"/>
              <a:ext cx="732298" cy="707715"/>
            </a:xfrm>
            <a:custGeom>
              <a:avLst/>
              <a:gdLst>
                <a:gd name="T0" fmla="*/ 67 w 134"/>
                <a:gd name="T1" fmla="*/ 129 h 129"/>
                <a:gd name="T2" fmla="*/ 24 w 134"/>
                <a:gd name="T3" fmla="*/ 111 h 129"/>
                <a:gd name="T4" fmla="*/ 24 w 134"/>
                <a:gd name="T5" fmla="*/ 24 h 129"/>
                <a:gd name="T6" fmla="*/ 111 w 134"/>
                <a:gd name="T7" fmla="*/ 24 h 129"/>
                <a:gd name="T8" fmla="*/ 111 w 134"/>
                <a:gd name="T9" fmla="*/ 111 h 129"/>
                <a:gd name="T10" fmla="*/ 111 w 134"/>
                <a:gd name="T11" fmla="*/ 111 h 129"/>
                <a:gd name="T12" fmla="*/ 111 w 134"/>
                <a:gd name="T13" fmla="*/ 111 h 129"/>
                <a:gd name="T14" fmla="*/ 67 w 134"/>
                <a:gd name="T15" fmla="*/ 129 h 129"/>
                <a:gd name="T16" fmla="*/ 67 w 134"/>
                <a:gd name="T17" fmla="*/ 12 h 129"/>
                <a:gd name="T18" fmla="*/ 28 w 134"/>
                <a:gd name="T19" fmla="*/ 28 h 129"/>
                <a:gd name="T20" fmla="*/ 28 w 134"/>
                <a:gd name="T21" fmla="*/ 106 h 129"/>
                <a:gd name="T22" fmla="*/ 67 w 134"/>
                <a:gd name="T23" fmla="*/ 123 h 129"/>
                <a:gd name="T24" fmla="*/ 106 w 134"/>
                <a:gd name="T25" fmla="*/ 106 h 129"/>
                <a:gd name="T26" fmla="*/ 106 w 134"/>
                <a:gd name="T27" fmla="*/ 106 h 129"/>
                <a:gd name="T28" fmla="*/ 106 w 134"/>
                <a:gd name="T29" fmla="*/ 28 h 129"/>
                <a:gd name="T30" fmla="*/ 67 w 134"/>
                <a:gd name="T31" fmla="*/ 12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4" h="129">
                  <a:moveTo>
                    <a:pt x="67" y="129"/>
                  </a:moveTo>
                  <a:cubicBezTo>
                    <a:pt x="51" y="129"/>
                    <a:pt x="35" y="122"/>
                    <a:pt x="24" y="111"/>
                  </a:cubicBezTo>
                  <a:cubicBezTo>
                    <a:pt x="0" y="87"/>
                    <a:pt x="0" y="48"/>
                    <a:pt x="24" y="24"/>
                  </a:cubicBezTo>
                  <a:cubicBezTo>
                    <a:pt x="48" y="0"/>
                    <a:pt x="87" y="0"/>
                    <a:pt x="111" y="24"/>
                  </a:cubicBezTo>
                  <a:cubicBezTo>
                    <a:pt x="134" y="48"/>
                    <a:pt x="134" y="87"/>
                    <a:pt x="111" y="111"/>
                  </a:cubicBezTo>
                  <a:cubicBezTo>
                    <a:pt x="111" y="111"/>
                    <a:pt x="111" y="111"/>
                    <a:pt x="111" y="111"/>
                  </a:cubicBezTo>
                  <a:cubicBezTo>
                    <a:pt x="111" y="111"/>
                    <a:pt x="111" y="111"/>
                    <a:pt x="111" y="111"/>
                  </a:cubicBezTo>
                  <a:cubicBezTo>
                    <a:pt x="99" y="122"/>
                    <a:pt x="84" y="129"/>
                    <a:pt x="67" y="129"/>
                  </a:cubicBezTo>
                  <a:close/>
                  <a:moveTo>
                    <a:pt x="67" y="12"/>
                  </a:moveTo>
                  <a:cubicBezTo>
                    <a:pt x="53" y="12"/>
                    <a:pt x="39" y="17"/>
                    <a:pt x="28" y="28"/>
                  </a:cubicBezTo>
                  <a:cubicBezTo>
                    <a:pt x="6" y="50"/>
                    <a:pt x="6" y="85"/>
                    <a:pt x="28" y="106"/>
                  </a:cubicBezTo>
                  <a:cubicBezTo>
                    <a:pt x="39" y="117"/>
                    <a:pt x="52" y="123"/>
                    <a:pt x="67" y="123"/>
                  </a:cubicBezTo>
                  <a:cubicBezTo>
                    <a:pt x="82" y="123"/>
                    <a:pt x="96" y="117"/>
                    <a:pt x="106" y="106"/>
                  </a:cubicBezTo>
                  <a:cubicBezTo>
                    <a:pt x="106" y="106"/>
                    <a:pt x="106" y="106"/>
                    <a:pt x="106" y="106"/>
                  </a:cubicBezTo>
                  <a:cubicBezTo>
                    <a:pt x="128" y="85"/>
                    <a:pt x="128" y="50"/>
                    <a:pt x="106" y="28"/>
                  </a:cubicBezTo>
                  <a:cubicBezTo>
                    <a:pt x="96" y="17"/>
                    <a:pt x="81" y="12"/>
                    <a:pt x="6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919" name="Freeform 32"/>
            <p:cNvSpPr>
              <a:spLocks noEditPoints="1"/>
            </p:cNvSpPr>
            <p:nvPr/>
          </p:nvSpPr>
          <p:spPr bwMode="auto">
            <a:xfrm>
              <a:off x="10445436" y="2702726"/>
              <a:ext cx="469654" cy="450247"/>
            </a:xfrm>
            <a:custGeom>
              <a:avLst/>
              <a:gdLst>
                <a:gd name="T0" fmla="*/ 45 w 86"/>
                <a:gd name="T1" fmla="*/ 82 h 82"/>
                <a:gd name="T2" fmla="*/ 16 w 86"/>
                <a:gd name="T3" fmla="*/ 70 h 82"/>
                <a:gd name="T4" fmla="*/ 16 w 86"/>
                <a:gd name="T5" fmla="*/ 12 h 82"/>
                <a:gd name="T6" fmla="*/ 45 w 86"/>
                <a:gd name="T7" fmla="*/ 0 h 82"/>
                <a:gd name="T8" fmla="*/ 74 w 86"/>
                <a:gd name="T9" fmla="*/ 12 h 82"/>
                <a:gd name="T10" fmla="*/ 86 w 86"/>
                <a:gd name="T11" fmla="*/ 41 h 82"/>
                <a:gd name="T12" fmla="*/ 74 w 86"/>
                <a:gd name="T13" fmla="*/ 70 h 82"/>
                <a:gd name="T14" fmla="*/ 45 w 86"/>
                <a:gd name="T15" fmla="*/ 82 h 82"/>
                <a:gd name="T16" fmla="*/ 45 w 86"/>
                <a:gd name="T17" fmla="*/ 6 h 82"/>
                <a:gd name="T18" fmla="*/ 21 w 86"/>
                <a:gd name="T19" fmla="*/ 17 h 82"/>
                <a:gd name="T20" fmla="*/ 21 w 86"/>
                <a:gd name="T21" fmla="*/ 66 h 82"/>
                <a:gd name="T22" fmla="*/ 70 w 86"/>
                <a:gd name="T23" fmla="*/ 66 h 82"/>
                <a:gd name="T24" fmla="*/ 80 w 86"/>
                <a:gd name="T25" fmla="*/ 41 h 82"/>
                <a:gd name="T26" fmla="*/ 70 w 86"/>
                <a:gd name="T27" fmla="*/ 17 h 82"/>
                <a:gd name="T28" fmla="*/ 45 w 86"/>
                <a:gd name="T29" fmla="*/ 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6" h="82">
                  <a:moveTo>
                    <a:pt x="45" y="82"/>
                  </a:moveTo>
                  <a:cubicBezTo>
                    <a:pt x="35" y="82"/>
                    <a:pt x="24" y="78"/>
                    <a:pt x="16" y="70"/>
                  </a:cubicBezTo>
                  <a:cubicBezTo>
                    <a:pt x="0" y="54"/>
                    <a:pt x="0" y="28"/>
                    <a:pt x="16" y="12"/>
                  </a:cubicBezTo>
                  <a:cubicBezTo>
                    <a:pt x="24" y="5"/>
                    <a:pt x="34" y="0"/>
                    <a:pt x="45" y="0"/>
                  </a:cubicBezTo>
                  <a:cubicBezTo>
                    <a:pt x="56" y="0"/>
                    <a:pt x="66" y="5"/>
                    <a:pt x="74" y="12"/>
                  </a:cubicBezTo>
                  <a:cubicBezTo>
                    <a:pt x="82" y="20"/>
                    <a:pt x="86" y="30"/>
                    <a:pt x="86" y="41"/>
                  </a:cubicBezTo>
                  <a:cubicBezTo>
                    <a:pt x="86" y="52"/>
                    <a:pt x="82" y="62"/>
                    <a:pt x="74" y="70"/>
                  </a:cubicBezTo>
                  <a:cubicBezTo>
                    <a:pt x="66" y="78"/>
                    <a:pt x="56" y="82"/>
                    <a:pt x="45" y="82"/>
                  </a:cubicBezTo>
                  <a:close/>
                  <a:moveTo>
                    <a:pt x="45" y="6"/>
                  </a:moveTo>
                  <a:cubicBezTo>
                    <a:pt x="36" y="6"/>
                    <a:pt x="27" y="10"/>
                    <a:pt x="21" y="17"/>
                  </a:cubicBezTo>
                  <a:cubicBezTo>
                    <a:pt x="7" y="30"/>
                    <a:pt x="7" y="52"/>
                    <a:pt x="21" y="66"/>
                  </a:cubicBezTo>
                  <a:cubicBezTo>
                    <a:pt x="34" y="80"/>
                    <a:pt x="56" y="80"/>
                    <a:pt x="70" y="66"/>
                  </a:cubicBezTo>
                  <a:cubicBezTo>
                    <a:pt x="76" y="59"/>
                    <a:pt x="80" y="51"/>
                    <a:pt x="80" y="41"/>
                  </a:cubicBezTo>
                  <a:cubicBezTo>
                    <a:pt x="80" y="32"/>
                    <a:pt x="76" y="23"/>
                    <a:pt x="70" y="17"/>
                  </a:cubicBezTo>
                  <a:cubicBezTo>
                    <a:pt x="63" y="10"/>
                    <a:pt x="54" y="6"/>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920" name="Freeform 33"/>
            <p:cNvSpPr>
              <a:spLocks/>
            </p:cNvSpPr>
            <p:nvPr/>
          </p:nvSpPr>
          <p:spPr bwMode="auto">
            <a:xfrm>
              <a:off x="10347106" y="3108983"/>
              <a:ext cx="169489" cy="164314"/>
            </a:xfrm>
            <a:custGeom>
              <a:avLst/>
              <a:gdLst>
                <a:gd name="T0" fmla="*/ 76 w 131"/>
                <a:gd name="T1" fmla="*/ 127 h 127"/>
                <a:gd name="T2" fmla="*/ 0 w 131"/>
                <a:gd name="T3" fmla="*/ 55 h 127"/>
                <a:gd name="T4" fmla="*/ 55 w 131"/>
                <a:gd name="T5" fmla="*/ 0 h 127"/>
                <a:gd name="T6" fmla="*/ 72 w 131"/>
                <a:gd name="T7" fmla="*/ 17 h 127"/>
                <a:gd name="T8" fmla="*/ 38 w 131"/>
                <a:gd name="T9" fmla="*/ 55 h 127"/>
                <a:gd name="T10" fmla="*/ 76 w 131"/>
                <a:gd name="T11" fmla="*/ 93 h 127"/>
                <a:gd name="T12" fmla="*/ 114 w 131"/>
                <a:gd name="T13" fmla="*/ 55 h 127"/>
                <a:gd name="T14" fmla="*/ 131 w 131"/>
                <a:gd name="T15" fmla="*/ 72 h 127"/>
                <a:gd name="T16" fmla="*/ 76 w 131"/>
                <a:gd name="T17"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127">
                  <a:moveTo>
                    <a:pt x="76" y="127"/>
                  </a:moveTo>
                  <a:lnTo>
                    <a:pt x="0" y="55"/>
                  </a:lnTo>
                  <a:lnTo>
                    <a:pt x="55" y="0"/>
                  </a:lnTo>
                  <a:lnTo>
                    <a:pt x="72" y="17"/>
                  </a:lnTo>
                  <a:lnTo>
                    <a:pt x="38" y="55"/>
                  </a:lnTo>
                  <a:lnTo>
                    <a:pt x="76" y="93"/>
                  </a:lnTo>
                  <a:lnTo>
                    <a:pt x="114" y="55"/>
                  </a:lnTo>
                  <a:lnTo>
                    <a:pt x="131" y="72"/>
                  </a:lnTo>
                  <a:lnTo>
                    <a:pt x="76" y="1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921" name="Freeform 34"/>
            <p:cNvSpPr>
              <a:spLocks noEditPoints="1"/>
            </p:cNvSpPr>
            <p:nvPr/>
          </p:nvSpPr>
          <p:spPr bwMode="auto">
            <a:xfrm>
              <a:off x="10018478" y="3130977"/>
              <a:ext cx="470948" cy="465773"/>
            </a:xfrm>
            <a:custGeom>
              <a:avLst/>
              <a:gdLst>
                <a:gd name="T0" fmla="*/ 21 w 86"/>
                <a:gd name="T1" fmla="*/ 85 h 85"/>
                <a:gd name="T2" fmla="*/ 11 w 86"/>
                <a:gd name="T3" fmla="*/ 81 h 85"/>
                <a:gd name="T4" fmla="*/ 6 w 86"/>
                <a:gd name="T5" fmla="*/ 76 h 85"/>
                <a:gd name="T6" fmla="*/ 6 w 86"/>
                <a:gd name="T7" fmla="*/ 55 h 85"/>
                <a:gd name="T8" fmla="*/ 60 w 86"/>
                <a:gd name="T9" fmla="*/ 0 h 85"/>
                <a:gd name="T10" fmla="*/ 86 w 86"/>
                <a:gd name="T11" fmla="*/ 26 h 85"/>
                <a:gd name="T12" fmla="*/ 32 w 86"/>
                <a:gd name="T13" fmla="*/ 81 h 85"/>
                <a:gd name="T14" fmla="*/ 21 w 86"/>
                <a:gd name="T15" fmla="*/ 85 h 85"/>
                <a:gd name="T16" fmla="*/ 60 w 86"/>
                <a:gd name="T17" fmla="*/ 9 h 85"/>
                <a:gd name="T18" fmla="*/ 10 w 86"/>
                <a:gd name="T19" fmla="*/ 59 h 85"/>
                <a:gd name="T20" fmla="*/ 10 w 86"/>
                <a:gd name="T21" fmla="*/ 72 h 85"/>
                <a:gd name="T22" fmla="*/ 15 w 86"/>
                <a:gd name="T23" fmla="*/ 77 h 85"/>
                <a:gd name="T24" fmla="*/ 28 w 86"/>
                <a:gd name="T25" fmla="*/ 77 h 85"/>
                <a:gd name="T26" fmla="*/ 78 w 86"/>
                <a:gd name="T27" fmla="*/ 26 h 85"/>
                <a:gd name="T28" fmla="*/ 60 w 86"/>
                <a:gd name="T29" fmla="*/ 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6" h="85">
                  <a:moveTo>
                    <a:pt x="21" y="85"/>
                  </a:moveTo>
                  <a:cubicBezTo>
                    <a:pt x="17" y="85"/>
                    <a:pt x="14" y="84"/>
                    <a:pt x="11" y="81"/>
                  </a:cubicBezTo>
                  <a:cubicBezTo>
                    <a:pt x="6" y="76"/>
                    <a:pt x="6" y="76"/>
                    <a:pt x="6" y="76"/>
                  </a:cubicBezTo>
                  <a:cubicBezTo>
                    <a:pt x="0" y="70"/>
                    <a:pt x="0" y="60"/>
                    <a:pt x="6" y="55"/>
                  </a:cubicBezTo>
                  <a:cubicBezTo>
                    <a:pt x="60" y="0"/>
                    <a:pt x="60" y="0"/>
                    <a:pt x="60" y="0"/>
                  </a:cubicBezTo>
                  <a:cubicBezTo>
                    <a:pt x="86" y="26"/>
                    <a:pt x="86" y="26"/>
                    <a:pt x="86" y="26"/>
                  </a:cubicBezTo>
                  <a:cubicBezTo>
                    <a:pt x="32" y="81"/>
                    <a:pt x="32" y="81"/>
                    <a:pt x="32" y="81"/>
                  </a:cubicBezTo>
                  <a:cubicBezTo>
                    <a:pt x="29" y="84"/>
                    <a:pt x="25" y="85"/>
                    <a:pt x="21" y="85"/>
                  </a:cubicBezTo>
                  <a:close/>
                  <a:moveTo>
                    <a:pt x="60" y="9"/>
                  </a:moveTo>
                  <a:cubicBezTo>
                    <a:pt x="10" y="59"/>
                    <a:pt x="10" y="59"/>
                    <a:pt x="10" y="59"/>
                  </a:cubicBezTo>
                  <a:cubicBezTo>
                    <a:pt x="6" y="62"/>
                    <a:pt x="6" y="68"/>
                    <a:pt x="10" y="72"/>
                  </a:cubicBezTo>
                  <a:cubicBezTo>
                    <a:pt x="15" y="77"/>
                    <a:pt x="15" y="77"/>
                    <a:pt x="15" y="77"/>
                  </a:cubicBezTo>
                  <a:cubicBezTo>
                    <a:pt x="18" y="80"/>
                    <a:pt x="24" y="80"/>
                    <a:pt x="28" y="77"/>
                  </a:cubicBezTo>
                  <a:cubicBezTo>
                    <a:pt x="78" y="26"/>
                    <a:pt x="78" y="26"/>
                    <a:pt x="78" y="26"/>
                  </a:cubicBezTo>
                  <a:lnTo>
                    <a:pt x="6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sp>
          <p:nvSpPr>
            <p:cNvPr id="922" name="Freeform 35"/>
            <p:cNvSpPr>
              <a:spLocks/>
            </p:cNvSpPr>
            <p:nvPr/>
          </p:nvSpPr>
          <p:spPr bwMode="auto">
            <a:xfrm>
              <a:off x="10811585" y="2861864"/>
              <a:ext cx="49165" cy="115149"/>
            </a:xfrm>
            <a:custGeom>
              <a:avLst/>
              <a:gdLst>
                <a:gd name="T0" fmla="*/ 5 w 9"/>
                <a:gd name="T1" fmla="*/ 21 h 21"/>
                <a:gd name="T2" fmla="*/ 4 w 9"/>
                <a:gd name="T3" fmla="*/ 21 h 21"/>
                <a:gd name="T4" fmla="*/ 2 w 9"/>
                <a:gd name="T5" fmla="*/ 17 h 21"/>
                <a:gd name="T6" fmla="*/ 1 w 9"/>
                <a:gd name="T7" fmla="*/ 4 h 21"/>
                <a:gd name="T8" fmla="*/ 2 w 9"/>
                <a:gd name="T9" fmla="*/ 0 h 21"/>
                <a:gd name="T10" fmla="*/ 6 w 9"/>
                <a:gd name="T11" fmla="*/ 2 h 21"/>
                <a:gd name="T12" fmla="*/ 8 w 9"/>
                <a:gd name="T13" fmla="*/ 18 h 21"/>
                <a:gd name="T14" fmla="*/ 5 w 9"/>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1">
                  <a:moveTo>
                    <a:pt x="5" y="21"/>
                  </a:moveTo>
                  <a:cubicBezTo>
                    <a:pt x="5" y="21"/>
                    <a:pt x="4" y="21"/>
                    <a:pt x="4" y="21"/>
                  </a:cubicBezTo>
                  <a:cubicBezTo>
                    <a:pt x="3" y="20"/>
                    <a:pt x="2" y="19"/>
                    <a:pt x="2" y="17"/>
                  </a:cubicBezTo>
                  <a:cubicBezTo>
                    <a:pt x="3" y="10"/>
                    <a:pt x="1" y="4"/>
                    <a:pt x="1" y="4"/>
                  </a:cubicBezTo>
                  <a:cubicBezTo>
                    <a:pt x="0" y="3"/>
                    <a:pt x="1" y="1"/>
                    <a:pt x="2" y="0"/>
                  </a:cubicBezTo>
                  <a:cubicBezTo>
                    <a:pt x="4" y="0"/>
                    <a:pt x="6" y="0"/>
                    <a:pt x="6" y="2"/>
                  </a:cubicBezTo>
                  <a:cubicBezTo>
                    <a:pt x="6" y="2"/>
                    <a:pt x="9" y="10"/>
                    <a:pt x="8" y="18"/>
                  </a:cubicBezTo>
                  <a:cubicBezTo>
                    <a:pt x="7" y="20"/>
                    <a:pt x="6" y="21"/>
                    <a:pt x="5"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Regular"/>
              </a:endParaRPr>
            </a:p>
          </p:txBody>
        </p:sp>
      </p:grpSp>
    </p:spTree>
    <p:extLst>
      <p:ext uri="{BB962C8B-B14F-4D97-AF65-F5344CB8AC3E}">
        <p14:creationId xmlns:p14="http://schemas.microsoft.com/office/powerpoint/2010/main" val="4229394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G-CGAF designers Master">
  <a:themeElements>
    <a:clrScheme name="CG 2018 Palette">
      <a:dk1>
        <a:srgbClr val="000000"/>
      </a:dk1>
      <a:lt1>
        <a:srgbClr val="FFFFFF"/>
      </a:lt1>
      <a:dk2>
        <a:srgbClr val="009CDC"/>
      </a:dk2>
      <a:lt2>
        <a:srgbClr val="E3E1DC"/>
      </a:lt2>
      <a:accent1>
        <a:srgbClr val="005F9E"/>
      </a:accent1>
      <a:accent2>
        <a:srgbClr val="009CDC"/>
      </a:accent2>
      <a:accent3>
        <a:srgbClr val="00AEA9"/>
      </a:accent3>
      <a:accent4>
        <a:srgbClr val="762157"/>
      </a:accent4>
      <a:accent5>
        <a:srgbClr val="554742"/>
      </a:accent5>
      <a:accent6>
        <a:srgbClr val="D5D0CA"/>
      </a:accent6>
      <a:hlink>
        <a:srgbClr val="0000FF"/>
      </a:hlink>
      <a:folHlink>
        <a:srgbClr val="FF00FF"/>
      </a:folHlink>
    </a:clrScheme>
    <a:fontScheme name="CG Preferred Fonts 2018">
      <a:majorFont>
        <a:latin typeface="AvenirNext LT Com Regular"/>
        <a:ea typeface=""/>
        <a:cs typeface=""/>
      </a:majorFont>
      <a:minorFont>
        <a:latin typeface="AvenirNext LT Com Regular"/>
        <a:ea typeface=""/>
        <a:cs typefac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91440" tIns="91440" rIns="91440" bIns="91440" numCol="1" spcCol="38100" rtlCol="0" anchor="ctr">
        <a:noAutofit/>
      </a:bodyPr>
      <a:lstStyle>
        <a:defPPr marL="0" marR="0" indent="0" algn="ctr" defTabSz="457200" rtl="0" fontAlgn="auto" latinLnBrk="0" hangingPunct="0">
          <a:lnSpc>
            <a:spcPct val="100000"/>
          </a:lnSpc>
          <a:spcBef>
            <a:spcPts val="0"/>
          </a:spcBef>
          <a:spcAft>
            <a:spcPts val="0"/>
          </a:spcAft>
          <a:buClrTx/>
          <a:buSzTx/>
          <a:buFontTx/>
          <a:buNone/>
          <a:tabLst/>
          <a:defRPr kumimoji="0" sz="1600" b="0" i="0" u="none" strike="noStrike" cap="none" spc="0" normalizeH="0" baseline="0" dirty="0">
            <a:ln>
              <a:noFill/>
            </a:ln>
            <a:solidFill>
              <a:schemeClr val="bg1"/>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defRPr>
        </a:defPPr>
      </a:lstStyle>
      <a:style>
        <a:lnRef idx="0">
          <a:scrgbClr r="0" g="0" b="0"/>
        </a:lnRef>
        <a:fillRef idx="0">
          <a:scrgbClr r="0" g="0" b="0"/>
        </a:fillRef>
        <a:effectRef idx="0">
          <a:scrgbClr r="0" g="0" b="0"/>
        </a:effectRef>
        <a:fontRef idx="none"/>
      </a:style>
    </a:spDef>
    <a:lnDef>
      <a:spPr>
        <a:noFill/>
        <a:ln w="9525" cap="flat">
          <a:solidFill>
            <a:srgbClr val="000000"/>
          </a:solidFill>
          <a:prstDash val="solid"/>
          <a:miter lim="400000"/>
        </a:ln>
        <a:effectLst/>
        <a:sp3d/>
      </a:spPr>
      <a:bodyPr/>
      <a:lstStyle/>
      <a:style>
        <a:lnRef idx="0">
          <a:scrgbClr r="0" g="0" b="0"/>
        </a:lnRef>
        <a:fillRef idx="0">
          <a:scrgbClr r="0" g="0" b="0"/>
        </a:fillRef>
        <a:effectRef idx="0">
          <a:scrgbClr r="0" g="0" b="0"/>
        </a:effectRef>
        <a:fontRef idx="none"/>
      </a:style>
    </a:lnDef>
    <a:txDef>
      <a:spPr>
        <a:ln w="12700">
          <a:miter lim="400000"/>
        </a:ln>
      </a:spPr>
      <a:bodyPr wrap="square" lIns="0" tIns="0" rIns="0" bIns="0" rtlCol="0">
        <a:noAutofit/>
      </a:bodyPr>
      <a:lstStyle>
        <a:defPPr>
          <a:defRPr sz="1400" b="1" dirty="0" err="1" smtClean="0">
            <a:solidFill>
              <a:schemeClr val="tx1"/>
            </a:solidFill>
            <a:latin typeface="+mn-lt"/>
          </a:defRPr>
        </a:defPPr>
      </a:lstStyle>
    </a:txDef>
  </a:objectDefaults>
  <a:extraClrSchemeLst/>
  <a:extLst>
    <a:ext uri="{05A4C25C-085E-4340-85A3-A5531E510DB2}">
      <thm15:themeFamily xmlns:thm15="http://schemas.microsoft.com/office/thememl/2012/main" name="Presentation1" id="{5830D8AF-96F1-4059-9D7C-2C5CD2B4FB37}" vid="{FB43160B-0AB9-484A-B801-BD635702EDED}"/>
    </a:ext>
  </a:extLst>
</a:theme>
</file>

<file path=ppt/theme/theme2.xml><?xml version="1.0" encoding="utf-8"?>
<a:theme xmlns:a="http://schemas.openxmlformats.org/drawingml/2006/main" name="White">
  <a:themeElements>
    <a:clrScheme name="CG Color Palette 2018">
      <a:dk1>
        <a:srgbClr val="005F9E"/>
      </a:dk1>
      <a:lt1>
        <a:srgbClr val="FFFFFF"/>
      </a:lt1>
      <a:dk2>
        <a:srgbClr val="009CDC"/>
      </a:dk2>
      <a:lt2>
        <a:srgbClr val="E3E1DC"/>
      </a:lt2>
      <a:accent1>
        <a:srgbClr val="005F9E"/>
      </a:accent1>
      <a:accent2>
        <a:srgbClr val="009CDC"/>
      </a:accent2>
      <a:accent3>
        <a:srgbClr val="00AEA9"/>
      </a:accent3>
      <a:accent4>
        <a:srgbClr val="B42573"/>
      </a:accent4>
      <a:accent5>
        <a:srgbClr val="554742"/>
      </a:accent5>
      <a:accent6>
        <a:srgbClr val="D5D0CA"/>
      </a:accent6>
      <a:hlink>
        <a:srgbClr val="0000FF"/>
      </a:hlink>
      <a:folHlink>
        <a:srgbClr val="FF00FF"/>
      </a:folHlink>
    </a:clrScheme>
    <a:fontScheme name="White">
      <a:majorFont>
        <a:latin typeface="Avenir Next LT Com Demi"/>
        <a:ea typeface="Avenir Next LT Com Demi"/>
        <a:cs typeface="Avenir Next LT Com Demi"/>
      </a:majorFont>
      <a:minorFont>
        <a:latin typeface="Avenir Next LT Com Demi"/>
        <a:ea typeface="Avenir Next LT Com Demi"/>
        <a:cs typeface="Avenir Next LT Com Demi"/>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539F"/>
        </a:solidFill>
        <a:ln w="12700" cap="flat">
          <a:noFill/>
          <a:miter lim="400000"/>
        </a:ln>
        <a:effectLst/>
        <a:sp3d/>
      </a:spPr>
      <a:bodyPr rot="0" spcFirstLastPara="1" vertOverflow="overflow" horzOverflow="overflow" vert="horz" wrap="square" lIns="38100" tIns="38100" rIns="38100" bIns="381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 Next LT Com Regular"/>
            <a:ea typeface="Avenir Next LT Com Regular"/>
            <a:cs typeface="Avenir Next LT Com Regular"/>
            <a:sym typeface="Avenir Next LT Com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CG color test palette">
      <a:dk1>
        <a:srgbClr val="005F9E"/>
      </a:dk1>
      <a:lt1>
        <a:srgbClr val="FFFFFF"/>
      </a:lt1>
      <a:dk2>
        <a:srgbClr val="009CDC"/>
      </a:dk2>
      <a:lt2>
        <a:srgbClr val="E3E1DC"/>
      </a:lt2>
      <a:accent1>
        <a:srgbClr val="005F9E"/>
      </a:accent1>
      <a:accent2>
        <a:srgbClr val="009CDC"/>
      </a:accent2>
      <a:accent3>
        <a:srgbClr val="00AEA9"/>
      </a:accent3>
      <a:accent4>
        <a:srgbClr val="B42573"/>
      </a:accent4>
      <a:accent5>
        <a:srgbClr val="554742"/>
      </a:accent5>
      <a:accent6>
        <a:srgbClr val="D5D0CA"/>
      </a:accent6>
      <a:hlink>
        <a:srgbClr val="0000FF"/>
      </a:hlink>
      <a:folHlink>
        <a:srgbClr val="FF00FF"/>
      </a:folHlink>
    </a:clrScheme>
    <a:fontScheme name="CG Preferred Fonts 2018">
      <a:majorFont>
        <a:latin typeface="AvenirNext LT Com Regular"/>
        <a:ea typeface=""/>
        <a:cs typeface=""/>
      </a:majorFont>
      <a:minorFont>
        <a:latin typeface="AvenirNext LT Com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CG-CGAF-internal-standard-template-v3</Template>
  <TotalTime>11851</TotalTime>
  <Words>6303</Words>
  <Application>Microsoft Office PowerPoint</Application>
  <PresentationFormat>On-screen Show (4:3)</PresentationFormat>
  <Paragraphs>483</Paragraphs>
  <Slides>50</Slides>
  <Notes>46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50</vt:i4>
      </vt:variant>
    </vt:vector>
  </HeadingPairs>
  <TitlesOfParts>
    <vt:vector size="58" baseType="lpstr">
      <vt:lpstr>Arial</vt:lpstr>
      <vt:lpstr>Arial Narrow</vt:lpstr>
      <vt:lpstr>Arial Regular</vt:lpstr>
      <vt:lpstr>Avenir Next LT Com Regular</vt:lpstr>
      <vt:lpstr>AvenirNext LT Com Medium</vt:lpstr>
      <vt:lpstr>AvenirNext LT Com Regular</vt:lpstr>
      <vt:lpstr>AvenirNext LT Pro Regular</vt:lpstr>
      <vt:lpstr>CG-CGAF designers Master</vt:lpstr>
      <vt:lpstr>PowerPoint Presentation</vt:lpstr>
      <vt:lpstr>Fixed income at Capital Group</vt:lpstr>
      <vt:lpstr>Broad fixed income capabilities</vt:lpstr>
      <vt:lpstr>Pursuing durable outcomes for investors</vt:lpstr>
      <vt:lpstr>True diversification</vt:lpstr>
      <vt:lpstr>A process built on experience</vt:lpstr>
      <vt:lpstr>Our research advantage</vt:lpstr>
      <vt:lpstr>Trading experience</vt:lpstr>
      <vt:lpstr>Realities, myths and actionable ideas</vt:lpstr>
      <vt:lpstr>Global growth: Synchronized slowdown?</vt:lpstr>
      <vt:lpstr>U.S. is late cycle</vt:lpstr>
      <vt:lpstr>Monetary policy has driven asset prices</vt:lpstr>
      <vt:lpstr>Easy money has led to stretched valuations and low volatility</vt:lpstr>
      <vt:lpstr>The market expects the Fed to pause (or even cut)</vt:lpstr>
      <vt:lpstr>Lower rates for longer … still</vt:lpstr>
      <vt:lpstr>Short-term yields continue to be relatively attractive</vt:lpstr>
      <vt:lpstr>Emerging markets fundamentals are attractive</vt:lpstr>
      <vt:lpstr>Macro summary</vt:lpstr>
      <vt:lpstr>Myth: I should focus more on interest rate risk than credit</vt:lpstr>
      <vt:lpstr>Myth: In a low-rate environment, I should reach for yield</vt:lpstr>
      <vt:lpstr>Myth: The centerpiece of bond portfolios today is truly core</vt:lpstr>
      <vt:lpstr>Myth: Your bond portfolio will behave like you expect it to</vt:lpstr>
      <vt:lpstr>Myth: Passive strategies = benchmark returns</vt:lpstr>
      <vt:lpstr>Reality check</vt:lpstr>
      <vt:lpstr>Important information</vt:lpstr>
      <vt:lpstr>Back to basics: Fixed income has four key roles</vt:lpstr>
      <vt:lpstr>Balance: We practice what we preach</vt:lpstr>
      <vt:lpstr>Three actionable ideas</vt:lpstr>
      <vt:lpstr>Action: Upgrade your core bond allocation</vt:lpstr>
      <vt:lpstr>Core: The Bond Fund of America</vt:lpstr>
      <vt:lpstr>Core: The Bond Fund of America</vt:lpstr>
      <vt:lpstr>Core: The Bond Fund of America</vt:lpstr>
      <vt:lpstr>Core plus: American Funds Strategic Bond Fund</vt:lpstr>
      <vt:lpstr>Action: Diversify portfolio income </vt:lpstr>
      <vt:lpstr>American Funds that can upgrade your bond portfolio</vt:lpstr>
      <vt:lpstr>Munis: The Tax-Exempt Bond Fund of America</vt:lpstr>
      <vt:lpstr>Action: Own munis for more than just tax-free income</vt:lpstr>
      <vt:lpstr>Appendix</vt:lpstr>
      <vt:lpstr>American Funds investment results</vt:lpstr>
      <vt:lpstr>American Funds investment results</vt:lpstr>
      <vt:lpstr>Thank you.</vt:lpstr>
      <vt:lpstr>Important information</vt:lpstr>
      <vt:lpstr>Important information</vt:lpstr>
      <vt:lpstr>Important information</vt:lpstr>
      <vt:lpstr>Important information</vt:lpstr>
      <vt:lpstr>Important information</vt:lpstr>
      <vt:lpstr>Important information</vt:lpstr>
      <vt:lpstr>Important information</vt:lpstr>
      <vt:lpstr>Important information</vt:lpstr>
      <vt:lpstr>PowerPoint Presentation</vt:lpstr>
    </vt:vector>
  </TitlesOfParts>
  <Company>Capital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FIXED INCOME Realities,  myths and actionable ideas</dc:title>
  <dc:creator>Dolores Rivera (DOLR)</dc:creator>
  <cp:lastModifiedBy>Stephanie Cogan</cp:lastModifiedBy>
  <cp:revision>780</cp:revision>
  <cp:lastPrinted>2019-04-10T16:09:13Z</cp:lastPrinted>
  <dcterms:created xsi:type="dcterms:W3CDTF">2018-11-09T18:09:41Z</dcterms:created>
  <dcterms:modified xsi:type="dcterms:W3CDTF">2019-05-13T13:09:29Z</dcterms:modified>
</cp:coreProperties>
</file>