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4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1"/>
  </p:sldMasterIdLst>
  <p:notesMasterIdLst>
    <p:notesMasterId r:id="rId29"/>
  </p:notesMasterIdLst>
  <p:handoutMasterIdLst>
    <p:handoutMasterId r:id="rId30"/>
  </p:handoutMasterIdLst>
  <p:sldIdLst>
    <p:sldId id="257" r:id="rId2"/>
    <p:sldId id="263" r:id="rId3"/>
    <p:sldId id="272" r:id="rId4"/>
    <p:sldId id="273" r:id="rId5"/>
    <p:sldId id="274" r:id="rId6"/>
    <p:sldId id="312" r:id="rId7"/>
    <p:sldId id="311" r:id="rId8"/>
    <p:sldId id="315" r:id="rId9"/>
    <p:sldId id="314" r:id="rId10"/>
    <p:sldId id="313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30" r:id="rId19"/>
    <p:sldId id="325" r:id="rId20"/>
    <p:sldId id="331" r:id="rId21"/>
    <p:sldId id="332" r:id="rId22"/>
    <p:sldId id="326" r:id="rId23"/>
    <p:sldId id="327" r:id="rId24"/>
    <p:sldId id="328" r:id="rId25"/>
    <p:sldId id="324" r:id="rId26"/>
    <p:sldId id="333" r:id="rId27"/>
    <p:sldId id="271" r:id="rId28"/>
  </p:sldIdLst>
  <p:sldSz cx="9144000" cy="6858000" type="screen4x3"/>
  <p:notesSz cx="6954838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C0C"/>
    <a:srgbClr val="630D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56"/>
    <p:restoredTop sz="94686"/>
  </p:normalViewPr>
  <p:slideViewPr>
    <p:cSldViewPr snapToGrid="0" snapToObjects="1">
      <p:cViewPr varScale="1">
        <p:scale>
          <a:sx n="72" d="100"/>
          <a:sy n="72" d="100"/>
        </p:scale>
        <p:origin x="161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9B38BDD9-8B20-44FD-8D1F-122D6A46F229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CCF13491-0823-4787-A39E-3694409DCB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01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3A5AC9C1-C606-D044-B399-36C7668EFD29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4300" y="1163638"/>
            <a:ext cx="4186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95D140F6-57EC-C34E-8749-3D32E31D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24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9375" y="3518263"/>
            <a:ext cx="7767643" cy="10189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ts val="538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9375" y="4884808"/>
            <a:ext cx="6600451" cy="82801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79374" y="4868091"/>
            <a:ext cx="80594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mplat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342825" y="333460"/>
            <a:ext cx="8478959" cy="70286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Interior Content Template C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42825" y="1642369"/>
            <a:ext cx="4281427" cy="3948703"/>
          </a:xfrm>
          <a:prstGeom prst="rect">
            <a:avLst/>
          </a:prstGeom>
        </p:spPr>
        <p:txBody>
          <a:bodyPr/>
          <a:lstStyle>
            <a:lvl1pPr>
              <a:buClr>
                <a:srgbClr val="630D0C"/>
              </a:buClr>
              <a:defRPr sz="2400">
                <a:latin typeface="Garamond" charset="0"/>
                <a:ea typeface="Garamond" charset="0"/>
                <a:cs typeface="Garamond" charset="0"/>
              </a:defRPr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30D0C"/>
              </a:buClr>
              <a:buSzTx/>
              <a:buFont typeface="Wingdings 3" charset="2"/>
              <a:buChar char=""/>
              <a:tabLst/>
              <a:defRPr sz="1800">
                <a:latin typeface="Garamond" charset="0"/>
                <a:ea typeface="Garamond" charset="0"/>
                <a:cs typeface="Garamond" charset="0"/>
              </a:defRPr>
            </a:lvl2pPr>
            <a:lvl3pPr>
              <a:buClr>
                <a:srgbClr val="630D0C"/>
              </a:buClr>
              <a:defRPr sz="1600">
                <a:latin typeface="Garamond" charset="0"/>
                <a:ea typeface="Garamond" charset="0"/>
                <a:cs typeface="Garamond" charset="0"/>
              </a:defRPr>
            </a:lvl3pPr>
            <a:lvl4pPr>
              <a:buClr>
                <a:srgbClr val="630D0C"/>
              </a:buClr>
              <a:defRPr sz="1400">
                <a:latin typeface="Garamond" charset="0"/>
                <a:ea typeface="Garamond" charset="0"/>
                <a:cs typeface="Garamond" charset="0"/>
              </a:defRPr>
            </a:lvl4pPr>
            <a:lvl5pPr>
              <a:buClr>
                <a:srgbClr val="630D0C"/>
              </a:buClr>
              <a:defRPr sz="1200">
                <a:latin typeface="Garamond" charset="0"/>
                <a:ea typeface="Garamond" charset="0"/>
                <a:cs typeface="Garamond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30D0C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/>
              <a:t>Second level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30D0C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/>
              <a:t>Second level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30D0C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30D0C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/>
              <a:t>Second level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30D0C"/>
              </a:buClr>
              <a:buSzTx/>
              <a:buFont typeface="Wingdings 3" charset="2"/>
              <a:buChar char="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96287" y="1642369"/>
            <a:ext cx="4125497" cy="3948704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rgbClr val="630D0C"/>
              </a:buClr>
              <a:buNone/>
              <a:defRPr sz="2400">
                <a:latin typeface="+mj-lt"/>
                <a:ea typeface="Calibri" charset="0"/>
                <a:cs typeface="Calibri" charset="0"/>
              </a:defRPr>
            </a:lvl1pPr>
            <a:lvl2pPr>
              <a:buClr>
                <a:srgbClr val="630D0C"/>
              </a:buClr>
              <a:defRPr sz="1800">
                <a:latin typeface="Garamond" charset="0"/>
                <a:ea typeface="Garamond" charset="0"/>
                <a:cs typeface="Garamond" charset="0"/>
              </a:defRPr>
            </a:lvl2pPr>
            <a:lvl3pPr>
              <a:buClr>
                <a:srgbClr val="630D0C"/>
              </a:buClr>
              <a:defRPr sz="1600">
                <a:latin typeface="Garamond" charset="0"/>
                <a:ea typeface="Garamond" charset="0"/>
                <a:cs typeface="Garamond" charset="0"/>
              </a:defRPr>
            </a:lvl3pPr>
            <a:lvl4pPr>
              <a:buClr>
                <a:srgbClr val="630D0C"/>
              </a:buClr>
              <a:defRPr sz="1400">
                <a:latin typeface="Garamond" charset="0"/>
                <a:ea typeface="Garamond" charset="0"/>
                <a:cs typeface="Garamond" charset="0"/>
              </a:defRPr>
            </a:lvl4pPr>
            <a:lvl5pPr>
              <a:buClr>
                <a:srgbClr val="630D0C"/>
              </a:buClr>
              <a:defRPr sz="1200">
                <a:latin typeface="Garamond" charset="0"/>
                <a:ea typeface="Garamond" charset="0"/>
                <a:cs typeface="Garamond" charset="0"/>
              </a:defRPr>
            </a:lvl5pPr>
          </a:lstStyle>
          <a:p>
            <a:r>
              <a:rPr lang="en-US" dirty="0"/>
              <a:t>Drag picture or table or click icon to add</a:t>
            </a:r>
          </a:p>
        </p:txBody>
      </p:sp>
      <p:sp>
        <p:nvSpPr>
          <p:cNvPr id="14" name="Freeform 11"/>
          <p:cNvSpPr/>
          <p:nvPr userDrawn="1"/>
        </p:nvSpPr>
        <p:spPr bwMode="auto">
          <a:xfrm rot="10800000" flipV="1">
            <a:off x="8520592" y="6138305"/>
            <a:ext cx="1027610" cy="3843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640C0C"/>
          </a:solidFill>
          <a:ln>
            <a:noFill/>
          </a:ln>
        </p:spPr>
        <p:txBody>
          <a:bodyPr/>
          <a:lstStyle/>
          <a:p>
            <a:endParaRPr lang="en-US" sz="1800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 bwMode="gray">
          <a:xfrm>
            <a:off x="8559022" y="6147899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E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Ovr>
    <a:masterClrMapping/>
  </p:clrMapOvr>
  <p:transition spd="slow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ideba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825" y="281206"/>
            <a:ext cx="5979599" cy="1303752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Sidebar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25" y="2231624"/>
            <a:ext cx="5431323" cy="4160709"/>
          </a:xfrm>
          <a:prstGeom prst="rect">
            <a:avLst/>
          </a:prstGeom>
        </p:spPr>
        <p:txBody>
          <a:bodyPr/>
          <a:lstStyle>
            <a:lvl1pPr>
              <a:buClr>
                <a:srgbClr val="630D0C"/>
              </a:buClr>
              <a:defRPr sz="2400">
                <a:latin typeface="Garamond" charset="0"/>
                <a:ea typeface="Garamond" charset="0"/>
                <a:cs typeface="Garamond" charset="0"/>
              </a:defRPr>
            </a:lvl1pPr>
            <a:lvl2pPr>
              <a:buClr>
                <a:srgbClr val="630D0C"/>
              </a:buClr>
              <a:defRPr sz="1800">
                <a:latin typeface="Garamond" charset="0"/>
                <a:ea typeface="Garamond" charset="0"/>
                <a:cs typeface="Garamond" charset="0"/>
              </a:defRPr>
            </a:lvl2pPr>
            <a:lvl3pPr>
              <a:buClr>
                <a:srgbClr val="630D0C"/>
              </a:buClr>
              <a:defRPr sz="1600">
                <a:latin typeface="Garamond" charset="0"/>
                <a:ea typeface="Garamond" charset="0"/>
                <a:cs typeface="Garamond" charset="0"/>
              </a:defRPr>
            </a:lvl3pPr>
            <a:lvl4pPr>
              <a:buClr>
                <a:srgbClr val="630D0C"/>
              </a:buClr>
              <a:defRPr sz="1400">
                <a:latin typeface="Garamond" charset="0"/>
                <a:ea typeface="Garamond" charset="0"/>
                <a:cs typeface="Garamond" charset="0"/>
              </a:defRPr>
            </a:lvl4pPr>
            <a:lvl5pPr>
              <a:buClr>
                <a:srgbClr val="630D0C"/>
              </a:buClr>
              <a:defRPr sz="1200">
                <a:latin typeface="Garamond" charset="0"/>
                <a:ea typeface="Garamond" charset="0"/>
                <a:cs typeface="Garamond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reeform 11"/>
          <p:cNvSpPr/>
          <p:nvPr userDrawn="1"/>
        </p:nvSpPr>
        <p:spPr bwMode="auto">
          <a:xfrm rot="10800000" flipV="1">
            <a:off x="8520592" y="6138305"/>
            <a:ext cx="1027610" cy="3843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640C0C"/>
          </a:solidFill>
          <a:ln>
            <a:noFill/>
          </a:ln>
        </p:spPr>
        <p:txBody>
          <a:bodyPr/>
          <a:lstStyle/>
          <a:p>
            <a:endParaRPr lang="en-US" sz="1800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 bwMode="gray">
          <a:xfrm>
            <a:off x="8559022" y="6147899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E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Ovr>
    <a:masterClrMapping/>
  </p:clrMapOvr>
  <p:transition spd="slow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ideba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825" y="281206"/>
            <a:ext cx="5979599" cy="1303752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Sidebar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25" y="2231624"/>
            <a:ext cx="5431323" cy="4160709"/>
          </a:xfrm>
          <a:prstGeom prst="rect">
            <a:avLst/>
          </a:prstGeom>
        </p:spPr>
        <p:txBody>
          <a:bodyPr/>
          <a:lstStyle>
            <a:lvl1pPr>
              <a:buClr>
                <a:srgbClr val="630D0C"/>
              </a:buClr>
              <a:defRPr sz="2400">
                <a:latin typeface="Garamond" charset="0"/>
                <a:ea typeface="Garamond" charset="0"/>
                <a:cs typeface="Garamond" charset="0"/>
              </a:defRPr>
            </a:lvl1pPr>
            <a:lvl2pPr>
              <a:buClr>
                <a:srgbClr val="630D0C"/>
              </a:buClr>
              <a:defRPr sz="1800">
                <a:latin typeface="Garamond" charset="0"/>
                <a:ea typeface="Garamond" charset="0"/>
                <a:cs typeface="Garamond" charset="0"/>
              </a:defRPr>
            </a:lvl2pPr>
            <a:lvl3pPr>
              <a:buClr>
                <a:srgbClr val="630D0C"/>
              </a:buClr>
              <a:defRPr sz="1600">
                <a:latin typeface="Garamond" charset="0"/>
                <a:ea typeface="Garamond" charset="0"/>
                <a:cs typeface="Garamond" charset="0"/>
              </a:defRPr>
            </a:lvl3pPr>
            <a:lvl4pPr>
              <a:buClr>
                <a:srgbClr val="630D0C"/>
              </a:buClr>
              <a:defRPr sz="1400">
                <a:latin typeface="Garamond" charset="0"/>
                <a:ea typeface="Garamond" charset="0"/>
                <a:cs typeface="Garamond" charset="0"/>
              </a:defRPr>
            </a:lvl4pPr>
            <a:lvl5pPr>
              <a:buClr>
                <a:srgbClr val="630D0C"/>
              </a:buClr>
              <a:defRPr sz="1200">
                <a:latin typeface="Garamond" charset="0"/>
                <a:ea typeface="Garamond" charset="0"/>
                <a:cs typeface="Garamond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reeform 11"/>
          <p:cNvSpPr/>
          <p:nvPr userDrawn="1"/>
        </p:nvSpPr>
        <p:spPr bwMode="auto">
          <a:xfrm rot="10800000" flipV="1">
            <a:off x="8520592" y="6138305"/>
            <a:ext cx="1027610" cy="3843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640C0C"/>
          </a:solidFill>
          <a:ln>
            <a:noFill/>
          </a:ln>
        </p:spPr>
        <p:txBody>
          <a:bodyPr/>
          <a:lstStyle/>
          <a:p>
            <a:endParaRPr lang="en-US" sz="1800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 bwMode="gray">
          <a:xfrm>
            <a:off x="8559022" y="6147899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E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418263" y="2405062"/>
            <a:ext cx="2286000" cy="73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enter a statistic or fact</a:t>
            </a:r>
          </a:p>
        </p:txBody>
      </p:sp>
    </p:spTree>
  </p:cSld>
  <p:clrMapOvr>
    <a:masterClrMapping/>
  </p:clrMapOvr>
  <p:transition spd="slow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ideba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825" y="281206"/>
            <a:ext cx="5979599" cy="1303752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Sidebar 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25" y="2231624"/>
            <a:ext cx="5431323" cy="4160709"/>
          </a:xfrm>
          <a:prstGeom prst="rect">
            <a:avLst/>
          </a:prstGeom>
        </p:spPr>
        <p:txBody>
          <a:bodyPr/>
          <a:lstStyle>
            <a:lvl1pPr>
              <a:buClr>
                <a:srgbClr val="630D0C"/>
              </a:buClr>
              <a:defRPr sz="2400">
                <a:latin typeface="Garamond" charset="0"/>
                <a:ea typeface="Garamond" charset="0"/>
                <a:cs typeface="Garamond" charset="0"/>
              </a:defRPr>
            </a:lvl1pPr>
            <a:lvl2pPr>
              <a:buClr>
                <a:srgbClr val="630D0C"/>
              </a:buClr>
              <a:defRPr sz="1800">
                <a:latin typeface="Garamond" charset="0"/>
                <a:ea typeface="Garamond" charset="0"/>
                <a:cs typeface="Garamond" charset="0"/>
              </a:defRPr>
            </a:lvl2pPr>
            <a:lvl3pPr>
              <a:buClr>
                <a:srgbClr val="630D0C"/>
              </a:buClr>
              <a:defRPr sz="1600">
                <a:latin typeface="Garamond" charset="0"/>
                <a:ea typeface="Garamond" charset="0"/>
                <a:cs typeface="Garamond" charset="0"/>
              </a:defRPr>
            </a:lvl3pPr>
            <a:lvl4pPr>
              <a:buClr>
                <a:srgbClr val="630D0C"/>
              </a:buClr>
              <a:defRPr sz="1400">
                <a:latin typeface="Garamond" charset="0"/>
                <a:ea typeface="Garamond" charset="0"/>
                <a:cs typeface="Garamond" charset="0"/>
              </a:defRPr>
            </a:lvl4pPr>
            <a:lvl5pPr>
              <a:buClr>
                <a:srgbClr val="630D0C"/>
              </a:buClr>
              <a:defRPr sz="1200">
                <a:latin typeface="Garamond" charset="0"/>
                <a:ea typeface="Garamond" charset="0"/>
                <a:cs typeface="Garamond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reeform 11"/>
          <p:cNvSpPr/>
          <p:nvPr userDrawn="1"/>
        </p:nvSpPr>
        <p:spPr bwMode="auto">
          <a:xfrm rot="10800000" flipV="1">
            <a:off x="8520592" y="6138305"/>
            <a:ext cx="1027610" cy="3843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640C0C"/>
          </a:solidFill>
          <a:ln>
            <a:noFill/>
          </a:ln>
        </p:spPr>
        <p:txBody>
          <a:bodyPr/>
          <a:lstStyle/>
          <a:p>
            <a:endParaRPr lang="en-US" sz="1800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 bwMode="gray">
          <a:xfrm>
            <a:off x="8559022" y="6147899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E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418263" y="4008820"/>
            <a:ext cx="2286000" cy="73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enter a statistic or fact</a:t>
            </a:r>
          </a:p>
        </p:txBody>
      </p:sp>
    </p:spTree>
  </p:cSld>
  <p:clrMapOvr>
    <a:masterClrMapping/>
  </p:clrMapOvr>
  <p:transition spd="slow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idebar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825" y="281206"/>
            <a:ext cx="5979599" cy="1303752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Sidebar 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25" y="2231624"/>
            <a:ext cx="5431323" cy="4177643"/>
          </a:xfrm>
          <a:prstGeom prst="rect">
            <a:avLst/>
          </a:prstGeom>
        </p:spPr>
        <p:txBody>
          <a:bodyPr/>
          <a:lstStyle>
            <a:lvl1pPr>
              <a:buClr>
                <a:srgbClr val="630D0C"/>
              </a:buClr>
              <a:defRPr sz="2400">
                <a:latin typeface="Garamond" charset="0"/>
                <a:ea typeface="Garamond" charset="0"/>
                <a:cs typeface="Garamond" charset="0"/>
              </a:defRPr>
            </a:lvl1pPr>
            <a:lvl2pPr>
              <a:buClr>
                <a:srgbClr val="630D0C"/>
              </a:buClr>
              <a:defRPr sz="1800">
                <a:latin typeface="Garamond" charset="0"/>
                <a:ea typeface="Garamond" charset="0"/>
                <a:cs typeface="Garamond" charset="0"/>
              </a:defRPr>
            </a:lvl2pPr>
            <a:lvl3pPr>
              <a:buClr>
                <a:srgbClr val="630D0C"/>
              </a:buClr>
              <a:defRPr sz="1600">
                <a:latin typeface="Garamond" charset="0"/>
                <a:ea typeface="Garamond" charset="0"/>
                <a:cs typeface="Garamond" charset="0"/>
              </a:defRPr>
            </a:lvl3pPr>
            <a:lvl4pPr>
              <a:buClr>
                <a:srgbClr val="630D0C"/>
              </a:buClr>
              <a:defRPr sz="1400">
                <a:latin typeface="Garamond" charset="0"/>
                <a:ea typeface="Garamond" charset="0"/>
                <a:cs typeface="Garamond" charset="0"/>
              </a:defRPr>
            </a:lvl4pPr>
            <a:lvl5pPr>
              <a:buClr>
                <a:srgbClr val="630D0C"/>
              </a:buClr>
              <a:defRPr sz="1200">
                <a:latin typeface="Garamond" charset="0"/>
                <a:ea typeface="Garamond" charset="0"/>
                <a:cs typeface="Garamond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reeform 11"/>
          <p:cNvSpPr/>
          <p:nvPr userDrawn="1"/>
        </p:nvSpPr>
        <p:spPr bwMode="auto">
          <a:xfrm rot="10800000" flipV="1">
            <a:off x="8520592" y="6138305"/>
            <a:ext cx="1027610" cy="3843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640C0C"/>
          </a:solidFill>
          <a:ln>
            <a:noFill/>
          </a:ln>
        </p:spPr>
        <p:txBody>
          <a:bodyPr/>
          <a:lstStyle/>
          <a:p>
            <a:endParaRPr lang="en-US" sz="1800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 bwMode="gray">
          <a:xfrm>
            <a:off x="8559022" y="6147899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E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418264" y="5757896"/>
            <a:ext cx="1946804" cy="73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enter a statistic or fact</a:t>
            </a:r>
          </a:p>
        </p:txBody>
      </p:sp>
    </p:spTree>
  </p:cSld>
  <p:clrMapOvr>
    <a:masterClrMapping/>
  </p:clrMapOvr>
  <p:transition spd="slow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2814" y="2449031"/>
            <a:ext cx="6591985" cy="1468800"/>
          </a:xfrm>
          <a:prstGeom prst="rect">
            <a:avLst/>
          </a:prstGeom>
        </p:spPr>
        <p:txBody>
          <a:bodyPr anchor="b"/>
          <a:lstStyle>
            <a:lvl1pPr algn="ctr">
              <a:defRPr sz="40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Interior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32814" y="3955869"/>
            <a:ext cx="6591985" cy="8604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reeform 11"/>
          <p:cNvSpPr/>
          <p:nvPr userDrawn="1"/>
        </p:nvSpPr>
        <p:spPr bwMode="auto">
          <a:xfrm rot="10800000" flipV="1">
            <a:off x="8520592" y="6138305"/>
            <a:ext cx="1027610" cy="3843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640C0C"/>
          </a:solidFill>
          <a:ln>
            <a:noFill/>
          </a:ln>
        </p:spPr>
        <p:txBody>
          <a:bodyPr/>
          <a:lstStyle/>
          <a:p>
            <a:endParaRPr lang="en-US" sz="1800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 bwMode="gray">
          <a:xfrm>
            <a:off x="8559022" y="6147899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E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Ovr>
    <a:masterClrMapping/>
  </p:clrMapOvr>
  <p:transition spd="slow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mplat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825" y="281206"/>
            <a:ext cx="5979599" cy="1303752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Interior Content Template A</a:t>
            </a:r>
            <a:br>
              <a:rPr lang="en-US" dirty="0"/>
            </a:br>
            <a:r>
              <a:rPr lang="en-US" dirty="0"/>
              <a:t>(2 Line Title)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25" y="2231624"/>
            <a:ext cx="5979599" cy="3196046"/>
          </a:xfrm>
          <a:prstGeom prst="rect">
            <a:avLst/>
          </a:prstGeom>
        </p:spPr>
        <p:txBody>
          <a:bodyPr/>
          <a:lstStyle>
            <a:lvl1pPr>
              <a:buClr>
                <a:srgbClr val="630D0C"/>
              </a:buClr>
              <a:defRPr sz="2400">
                <a:latin typeface="Garamond" charset="0"/>
                <a:ea typeface="Garamond" charset="0"/>
                <a:cs typeface="Garamond" charset="0"/>
              </a:defRPr>
            </a:lvl1pPr>
            <a:lvl2pPr>
              <a:buClr>
                <a:srgbClr val="630D0C"/>
              </a:buClr>
              <a:defRPr sz="1800">
                <a:latin typeface="Garamond" charset="0"/>
                <a:ea typeface="Garamond" charset="0"/>
                <a:cs typeface="Garamond" charset="0"/>
              </a:defRPr>
            </a:lvl2pPr>
            <a:lvl3pPr>
              <a:buClr>
                <a:srgbClr val="630D0C"/>
              </a:buClr>
              <a:defRPr sz="1600">
                <a:latin typeface="Garamond" charset="0"/>
                <a:ea typeface="Garamond" charset="0"/>
                <a:cs typeface="Garamond" charset="0"/>
              </a:defRPr>
            </a:lvl3pPr>
            <a:lvl4pPr>
              <a:buClr>
                <a:srgbClr val="630D0C"/>
              </a:buClr>
              <a:defRPr sz="1400">
                <a:latin typeface="Garamond" charset="0"/>
                <a:ea typeface="Garamond" charset="0"/>
                <a:cs typeface="Garamond" charset="0"/>
              </a:defRPr>
            </a:lvl4pPr>
            <a:lvl5pPr>
              <a:buClr>
                <a:srgbClr val="630D0C"/>
              </a:buClr>
              <a:defRPr sz="1200">
                <a:latin typeface="Garamond" charset="0"/>
                <a:ea typeface="Garamond" charset="0"/>
                <a:cs typeface="Garamond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426927" y="2231626"/>
            <a:ext cx="2290354" cy="31960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3" name="Freeform 11"/>
          <p:cNvSpPr/>
          <p:nvPr userDrawn="1"/>
        </p:nvSpPr>
        <p:spPr bwMode="auto">
          <a:xfrm rot="10800000" flipV="1">
            <a:off x="8520592" y="6138305"/>
            <a:ext cx="1027610" cy="3843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640C0C"/>
          </a:solidFill>
          <a:ln>
            <a:noFill/>
          </a:ln>
        </p:spPr>
        <p:txBody>
          <a:bodyPr/>
          <a:lstStyle/>
          <a:p>
            <a:endParaRPr lang="en-US" sz="1800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 bwMode="gray">
          <a:xfrm>
            <a:off x="8559022" y="6147899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E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Ovr>
    <a:masterClrMapping/>
  </p:clrMapOvr>
  <p:transition spd="slow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mplat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346653" y="354146"/>
            <a:ext cx="6585370" cy="734426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Interior Content Template B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05097" y="1625735"/>
            <a:ext cx="8046720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>
                <a:latin typeface="+mj-lt"/>
                <a:ea typeface="Garamond" charset="0"/>
                <a:cs typeface="Garamond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Headings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0"/>
          </p:nvPr>
        </p:nvSpPr>
        <p:spPr>
          <a:xfrm>
            <a:off x="505097" y="2290354"/>
            <a:ext cx="8046720" cy="280415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000" b="0">
                <a:latin typeface="Garamond" charset="0"/>
                <a:ea typeface="Garamond" charset="0"/>
                <a:cs typeface="Garamond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1"/>
          <p:cNvSpPr/>
          <p:nvPr userDrawn="1"/>
        </p:nvSpPr>
        <p:spPr bwMode="auto">
          <a:xfrm rot="10800000" flipV="1">
            <a:off x="8520592" y="6138305"/>
            <a:ext cx="1027610" cy="3843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640C0C"/>
          </a:solidFill>
          <a:ln>
            <a:noFill/>
          </a:ln>
        </p:spPr>
        <p:txBody>
          <a:bodyPr/>
          <a:lstStyle/>
          <a:p>
            <a:endParaRPr lang="en-US" sz="1800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 bwMode="gray">
          <a:xfrm>
            <a:off x="8559022" y="6147899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E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Ovr>
    <a:masterClrMapping/>
  </p:clrMapOvr>
  <p:transition spd="slow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or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 11"/>
          <p:cNvSpPr/>
          <p:nvPr userDrawn="1"/>
        </p:nvSpPr>
        <p:spPr bwMode="auto">
          <a:xfrm rot="10800000" flipV="1">
            <a:off x="8520592" y="6138305"/>
            <a:ext cx="1027610" cy="3843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640C0C"/>
          </a:solidFill>
          <a:ln>
            <a:noFill/>
          </a:ln>
        </p:spPr>
        <p:txBody>
          <a:bodyPr/>
          <a:lstStyle/>
          <a:p>
            <a:endParaRPr lang="en-US" sz="1800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 bwMode="gray">
          <a:xfrm>
            <a:off x="8559022" y="6147899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E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3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071" y="0"/>
            <a:ext cx="9139930" cy="5730242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rgbClr val="630D0C"/>
              </a:buClr>
              <a:buNone/>
              <a:defRPr sz="2400">
                <a:latin typeface="+mj-lt"/>
                <a:ea typeface="Calibri" charset="0"/>
                <a:cs typeface="Calibri" charset="0"/>
              </a:defRPr>
            </a:lvl1pPr>
            <a:lvl2pPr>
              <a:buClr>
                <a:srgbClr val="630D0C"/>
              </a:buClr>
              <a:defRPr sz="1800">
                <a:latin typeface="Garamond" charset="0"/>
                <a:ea typeface="Garamond" charset="0"/>
                <a:cs typeface="Garamond" charset="0"/>
              </a:defRPr>
            </a:lvl2pPr>
            <a:lvl3pPr>
              <a:buClr>
                <a:srgbClr val="630D0C"/>
              </a:buClr>
              <a:defRPr sz="1600">
                <a:latin typeface="Garamond" charset="0"/>
                <a:ea typeface="Garamond" charset="0"/>
                <a:cs typeface="Garamond" charset="0"/>
              </a:defRPr>
            </a:lvl3pPr>
            <a:lvl4pPr>
              <a:buClr>
                <a:srgbClr val="630D0C"/>
              </a:buClr>
              <a:defRPr sz="1400">
                <a:latin typeface="Garamond" charset="0"/>
                <a:ea typeface="Garamond" charset="0"/>
                <a:cs typeface="Garamond" charset="0"/>
              </a:defRPr>
            </a:lvl4pPr>
            <a:lvl5pPr>
              <a:buClr>
                <a:srgbClr val="630D0C"/>
              </a:buClr>
              <a:defRPr sz="1200">
                <a:latin typeface="Garamond" charset="0"/>
                <a:ea typeface="Garamond" charset="0"/>
                <a:cs typeface="Garamond" charset="0"/>
              </a:defRPr>
            </a:lvl5pPr>
          </a:lstStyle>
          <a:p>
            <a:r>
              <a:rPr lang="en-US" dirty="0"/>
              <a:t>Drag picture or table or click icon to add</a:t>
            </a:r>
          </a:p>
        </p:txBody>
      </p:sp>
    </p:spTree>
  </p:cSld>
  <p:clrMapOvr>
    <a:masterClrMapping/>
  </p:clrMapOvr>
  <p:transition spd="slow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00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80" r:id="rId2"/>
    <p:sldLayoutId id="2147483681" r:id="rId3"/>
    <p:sldLayoutId id="2147483682" r:id="rId4"/>
    <p:sldLayoutId id="2147483683" r:id="rId5"/>
    <p:sldLayoutId id="2147483668" r:id="rId6"/>
    <p:sldLayoutId id="2147483667" r:id="rId7"/>
    <p:sldLayoutId id="2147483669" r:id="rId8"/>
    <p:sldLayoutId id="2147483674" r:id="rId9"/>
    <p:sldLayoutId id="2147483679" r:id="rId10"/>
    <p:sldLayoutId id="2147483688" r:id="rId11"/>
  </p:sldLayoutIdLst>
  <p:transition spd="slow">
    <p:push dir="r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5" y="3518263"/>
            <a:ext cx="8168679" cy="1018900"/>
          </a:xfrm>
        </p:spPr>
        <p:txBody>
          <a:bodyPr>
            <a:normAutofit/>
          </a:bodyPr>
          <a:lstStyle/>
          <a:p>
            <a:r>
              <a:rPr lang="en-US" dirty="0"/>
              <a:t>Peeling the LTC Insurance Onion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374" y="4884808"/>
            <a:ext cx="7282139" cy="828017"/>
          </a:xfrm>
        </p:spPr>
        <p:txBody>
          <a:bodyPr>
            <a:normAutofit/>
          </a:bodyPr>
          <a:lstStyle/>
          <a:p>
            <a:r>
              <a:rPr lang="en-US" dirty="0"/>
              <a:t>FPA of NENY – May 16,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1" y="2651487"/>
            <a:ext cx="247650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13635"/>
      </p:ext>
    </p:extLst>
  </p:cSld>
  <p:clrMapOvr>
    <a:masterClrMapping/>
  </p:clrMapOvr>
  <p:transition spd="slow"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Peeling the LTC Insurance Onion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altLang="en-US" sz="2800" b="1" dirty="0">
                <a:solidFill>
                  <a:schemeClr val="tx2"/>
                </a:solidFill>
              </a:rPr>
              <a:t>Monthly vs. Daily Home Care</a:t>
            </a:r>
            <a:endParaRPr lang="en-US" altLang="en-US" sz="2800" dirty="0">
              <a:solidFill>
                <a:schemeClr val="tx2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59007756"/>
      </p:ext>
    </p:extLst>
  </p:cSld>
  <p:clrMapOvr>
    <a:masterClrMapping/>
  </p:clrMapOvr>
  <p:transition spd="slow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Monthly vs. Daily Home Care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</a:rPr>
              <a:t> Most </a:t>
            </a:r>
            <a:r>
              <a:rPr lang="en-US" altLang="en-US" sz="2400" dirty="0" err="1">
                <a:solidFill>
                  <a:schemeClr val="tx2"/>
                </a:solidFill>
              </a:rPr>
              <a:t>LTCi</a:t>
            </a:r>
            <a:r>
              <a:rPr lang="en-US" altLang="en-US" sz="2400" dirty="0">
                <a:solidFill>
                  <a:schemeClr val="tx2"/>
                </a:solidFill>
              </a:rPr>
              <a:t> plans have a cap per day for home care.  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400" dirty="0">
                <a:solidFill>
                  <a:schemeClr val="tx2"/>
                </a:solidFill>
              </a:rPr>
              <a:t>      </a:t>
            </a:r>
            <a:r>
              <a:rPr lang="en-US" altLang="en-US" sz="2400" b="0" dirty="0">
                <a:solidFill>
                  <a:schemeClr val="tx2"/>
                </a:solidFill>
                <a:latin typeface="Garamond" panose="02020404030301010803" pitchFamily="18" charset="0"/>
              </a:rPr>
              <a:t>For example - $200/day is the limit for each day that home                                                                                           	care is received.</a:t>
            </a:r>
          </a:p>
          <a:p>
            <a:pPr>
              <a:lnSpc>
                <a:spcPct val="80000"/>
              </a:lnSpc>
              <a:defRPr/>
            </a:pPr>
            <a:endParaRPr lang="en-US" altLang="en-US" sz="1100" b="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  <a:latin typeface="Garamond" panose="02020404030301010803" pitchFamily="18" charset="0"/>
              </a:rPr>
              <a:t>Other  </a:t>
            </a:r>
            <a:r>
              <a:rPr lang="en-US" altLang="en-US" sz="2400" b="0" dirty="0">
                <a:solidFill>
                  <a:schemeClr val="tx2"/>
                </a:solidFill>
                <a:latin typeface="Garamond" panose="02020404030301010803" pitchFamily="18" charset="0"/>
              </a:rPr>
              <a:t>carriers can have Monthly Home Care built in (or offered as a rider).  So, instead of capping at $200/day one has $6,000 for the month to dice up how they need to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240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b="0" dirty="0">
                <a:solidFill>
                  <a:schemeClr val="tx2"/>
                </a:solidFill>
                <a:latin typeface="Garamond" panose="02020404030301010803" pitchFamily="18" charset="0"/>
              </a:rPr>
              <a:t>This feature provides greater flexibility while receiving home care</a:t>
            </a:r>
          </a:p>
          <a:p>
            <a:pPr marL="800100" lvl="1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2400" dirty="0">
              <a:solidFill>
                <a:schemeClr val="tx2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989739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Peeling the LTC Insurance Onion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altLang="en-US" sz="2800" b="1" dirty="0">
                <a:solidFill>
                  <a:schemeClr val="tx2"/>
                </a:solidFill>
              </a:rPr>
              <a:t>Shared Care</a:t>
            </a:r>
            <a:endParaRPr lang="en-US" altLang="en-US" sz="2800" dirty="0">
              <a:solidFill>
                <a:schemeClr val="tx2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64081251"/>
      </p:ext>
    </p:extLst>
  </p:cSld>
  <p:clrMapOvr>
    <a:masterClrMapping/>
  </p:clrMapOvr>
  <p:transition spd="slow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Shared Care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</a:rPr>
              <a:t>A Shared Care rider provides 2 great advantages to couples:</a:t>
            </a:r>
          </a:p>
          <a:p>
            <a:pPr>
              <a:lnSpc>
                <a:spcPct val="80000"/>
              </a:lnSpc>
              <a:defRPr/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800100" lvl="1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200" b="0" dirty="0">
                <a:solidFill>
                  <a:schemeClr val="tx2"/>
                </a:solidFill>
                <a:latin typeface="Garamond" panose="02020404030301010803" pitchFamily="18" charset="0"/>
              </a:rPr>
              <a:t>If one spouse runs out of benefits they can dip into their spouse’s policy and use some or all of their pool of money</a:t>
            </a:r>
          </a:p>
          <a:p>
            <a:pPr lvl="1">
              <a:lnSpc>
                <a:spcPct val="80000"/>
              </a:lnSpc>
              <a:defRPr/>
            </a:pPr>
            <a:endParaRPr lang="en-US" altLang="en-US" sz="200" b="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en-US" altLang="en-US" sz="2200" b="0" dirty="0">
                <a:solidFill>
                  <a:schemeClr val="tx2"/>
                </a:solidFill>
                <a:latin typeface="Garamond" panose="02020404030301010803" pitchFamily="18" charset="0"/>
              </a:rPr>
              <a:t>And . . . </a:t>
            </a:r>
          </a:p>
          <a:p>
            <a:pPr lvl="1">
              <a:lnSpc>
                <a:spcPct val="80000"/>
              </a:lnSpc>
              <a:defRPr/>
            </a:pPr>
            <a:endParaRPr lang="en-US" altLang="en-US" sz="200" b="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marL="800100" lvl="1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200" b="0" dirty="0">
                <a:solidFill>
                  <a:schemeClr val="tx2"/>
                </a:solidFill>
                <a:latin typeface="Garamond" panose="02020404030301010803" pitchFamily="18" charset="0"/>
              </a:rPr>
              <a:t>Upon one spouse’s passing, the surviving spouse will inherit all of the deceased spouse’s unused pool of money</a:t>
            </a:r>
          </a:p>
          <a:p>
            <a:pPr>
              <a:lnSpc>
                <a:spcPct val="80000"/>
              </a:lnSpc>
              <a:defRPr/>
            </a:pPr>
            <a:endParaRPr lang="en-US" altLang="en-US" sz="200" b="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200" dirty="0">
                <a:solidFill>
                  <a:schemeClr val="tx2"/>
                </a:solidFill>
                <a:latin typeface="Garamond" panose="02020404030301010803" pitchFamily="18" charset="0"/>
              </a:rPr>
              <a:t>Shared Care creates a bridge to link both policies together.  This is an attractive rider to consider when perhaps one spouse isn’t as onboard as the other spouse.  Rider adds ~15-20%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838162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Peeling the LTC Insurance Onion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altLang="en-US" sz="2800" b="1" dirty="0">
                <a:solidFill>
                  <a:schemeClr val="tx2"/>
                </a:solidFill>
              </a:rPr>
              <a:t>Creative Inflation Options</a:t>
            </a:r>
            <a:endParaRPr lang="en-US" altLang="en-US" sz="2800" dirty="0">
              <a:solidFill>
                <a:schemeClr val="tx2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6286559"/>
      </p:ext>
    </p:extLst>
  </p:cSld>
  <p:clrMapOvr>
    <a:masterClrMapping/>
  </p:clrMapOvr>
  <p:transition spd="slow"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Creative Inflation Options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442960" cy="3899647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dirty="0">
                <a:solidFill>
                  <a:schemeClr val="tx2"/>
                </a:solidFill>
              </a:rPr>
              <a:t>Naturally Inflation protection is the most expensive </a:t>
            </a:r>
            <a:r>
              <a:rPr lang="en-US" altLang="en-US" dirty="0" err="1">
                <a:solidFill>
                  <a:schemeClr val="tx2"/>
                </a:solidFill>
              </a:rPr>
              <a:t>LTCi</a:t>
            </a:r>
            <a:r>
              <a:rPr lang="en-US" altLang="en-US" dirty="0">
                <a:solidFill>
                  <a:schemeClr val="tx2"/>
                </a:solidFill>
              </a:rPr>
              <a:t> rider so looking for ways to save premium is paramount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dirty="0">
                <a:solidFill>
                  <a:schemeClr val="tx2"/>
                </a:solidFill>
              </a:rPr>
              <a:t>The industry “norm” today is 3% Compound but if the client intends to use their policy in more of a rural area consider 2% Compound (savings of ~20% over 3% Compound)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dirty="0">
                <a:solidFill>
                  <a:schemeClr val="tx2"/>
                </a:solidFill>
              </a:rPr>
              <a:t>Also consider capping the back end of the inflation.  One carrier offers a 10yr, 15yr, &amp; 20yr inflation cap.  A 20yr cap on a 60yr old client can save 20%!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dirty="0">
                <a:solidFill>
                  <a:schemeClr val="tx2"/>
                </a:solidFill>
              </a:rPr>
              <a:t>That same carrier also offers inflation riders with a Buy-up / Buy-down feature.  Allows one to increase their inflation percentage w/o additional underwriting or back down their inflation without losing the growth.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dirty="0">
                <a:solidFill>
                  <a:schemeClr val="tx2"/>
                </a:solidFill>
              </a:rPr>
              <a:t>Another carrier doesn’t offer a fixed 3% option.  They offer a “Tailored” option, which means that through age 60 one grows by 5%, ages 61-75% they grow by 3%, then the growth ceases at ages 76+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24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171006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Peeling the LTC Insurance Onion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altLang="en-US" sz="2800" b="1" dirty="0">
                <a:solidFill>
                  <a:schemeClr val="tx2"/>
                </a:solidFill>
              </a:rPr>
              <a:t>Return of Premium (ROP) Options on </a:t>
            </a:r>
            <a:r>
              <a:rPr lang="en-US" altLang="en-US" sz="2800" b="1" dirty="0" err="1">
                <a:solidFill>
                  <a:schemeClr val="tx2"/>
                </a:solidFill>
              </a:rPr>
              <a:t>LTCi</a:t>
            </a:r>
            <a:endParaRPr lang="en-US" altLang="en-US" sz="2800" dirty="0">
              <a:solidFill>
                <a:schemeClr val="tx2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6818622"/>
      </p:ext>
    </p:extLst>
  </p:cSld>
  <p:clrMapOvr>
    <a:masterClrMapping/>
  </p:clrMapOvr>
  <p:transition spd="slow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ROP Options on </a:t>
            </a:r>
            <a:r>
              <a:rPr lang="en-US" dirty="0" err="1"/>
              <a:t>LTCi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442960" cy="3899647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</a:rPr>
              <a:t>One carrier currently includes an ROP to age 65; another includes an ROP to age 67 at no cost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3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</a:rPr>
              <a:t>One carrier also offers a very affordable “3x MMB” ROP option.  One would receive 3x their max monthly benefit (A $6K/month plan would provide an $18K ROP (less any claims paid out) so long as policy has been inforce for 10+ years.  Rider adds ~12%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3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</a:rPr>
              <a:t>Two carriers currently offer a full ROP less claims paid out rider.  One’s premium is more economical at a rider cost of ~40%, whereas the other carrier’s tends be double the premium.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24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6406806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Peeling the LTCI Onion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 client concern, “what if I never need Long-Term Care?”</a:t>
            </a:r>
          </a:p>
          <a:p>
            <a:r>
              <a:rPr lang="en-US" dirty="0"/>
              <a:t>In other words, are they worried about “use it or lose it?”</a:t>
            </a:r>
          </a:p>
        </p:txBody>
      </p:sp>
    </p:spTree>
    <p:extLst>
      <p:ext uri="{BB962C8B-B14F-4D97-AF65-F5344CB8AC3E}">
        <p14:creationId xmlns:p14="http://schemas.microsoft.com/office/powerpoint/2010/main" val="394901428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ROP Case Study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42825" y="1828800"/>
            <a:ext cx="6232146" cy="3598870"/>
          </a:xfrm>
        </p:spPr>
        <p:txBody>
          <a:bodyPr/>
          <a:lstStyle/>
          <a:p>
            <a:r>
              <a:rPr lang="en-US" dirty="0"/>
              <a:t>Case Study – LTCI vs. Life</a:t>
            </a:r>
          </a:p>
          <a:p>
            <a:r>
              <a:rPr lang="en-US" dirty="0"/>
              <a:t>55 year old male</a:t>
            </a:r>
          </a:p>
          <a:p>
            <a:r>
              <a:rPr lang="en-US" dirty="0"/>
              <a:t>NT user, preferred (life); standard (LTCI)</a:t>
            </a:r>
          </a:p>
          <a:p>
            <a:r>
              <a:rPr lang="en-US" dirty="0"/>
              <a:t>$6,000 per month; $300,000 lifetime LTC/Chronic benefit</a:t>
            </a:r>
          </a:p>
          <a:p>
            <a:r>
              <a:rPr lang="en-US" dirty="0"/>
              <a:t>100% HHC benefit</a:t>
            </a:r>
          </a:p>
          <a:p>
            <a:r>
              <a:rPr lang="en-US" dirty="0"/>
              <a:t>Non-inflated benefit</a:t>
            </a:r>
          </a:p>
          <a:p>
            <a:pPr lvl="1"/>
            <a:r>
              <a:rPr lang="en-US" dirty="0"/>
              <a:t>Level death benefit on life; no inflation on LTCI</a:t>
            </a:r>
          </a:p>
          <a:p>
            <a:pPr lvl="1"/>
            <a:r>
              <a:rPr lang="en-US" dirty="0"/>
              <a:t>This is important, as that’s not always the comparison</a:t>
            </a:r>
          </a:p>
        </p:txBody>
      </p:sp>
      <p:pic>
        <p:nvPicPr>
          <p:cNvPr id="8194" name="Picture 2" descr="C:\Users\Bvandy\AppData\Local\Microsoft\Windows\Temporary Internet Files\Content.IE5\JBH7NIG5\case-studie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089" y="3041876"/>
            <a:ext cx="2016442" cy="167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50616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25" y="281206"/>
            <a:ext cx="6431199" cy="1303752"/>
          </a:xfrm>
        </p:spPr>
        <p:txBody>
          <a:bodyPr/>
          <a:lstStyle/>
          <a:p>
            <a:r>
              <a:rPr lang="en-US" dirty="0"/>
              <a:t>Peeling the LTC Insurance Onion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25" y="1801906"/>
            <a:ext cx="5431323" cy="4688541"/>
          </a:xfrm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800" dirty="0"/>
              <a:t>A closer look into the often overlooked </a:t>
            </a:r>
            <a:r>
              <a:rPr lang="en-US" sz="2800" dirty="0" err="1"/>
              <a:t>LTCi</a:t>
            </a:r>
            <a:r>
              <a:rPr lang="en-US" sz="2800" dirty="0"/>
              <a:t> design features   that can save premium or make         a big difference come claim time!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44807087"/>
      </p:ext>
    </p:extLst>
  </p:cSld>
  <p:clrMapOvr>
    <a:masterClrMapping/>
  </p:clrMapOvr>
  <p:transition spd="slow">
    <p:push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Peeling the LTCI Onion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25" y="1894114"/>
            <a:ext cx="5979599" cy="3744686"/>
          </a:xfrm>
        </p:spPr>
        <p:txBody>
          <a:bodyPr/>
          <a:lstStyle/>
          <a:p>
            <a:r>
              <a:rPr lang="en-US" dirty="0"/>
              <a:t>Just what is “Linked Benefit?”</a:t>
            </a:r>
          </a:p>
          <a:p>
            <a:pPr lvl="1"/>
            <a:r>
              <a:rPr lang="en-US" dirty="0"/>
              <a:t>Usually single premium (maybe able to spread out over 3,5,7 or 10 years in NY)</a:t>
            </a:r>
          </a:p>
          <a:p>
            <a:pPr lvl="1"/>
            <a:r>
              <a:rPr lang="en-US" dirty="0"/>
              <a:t>Single premium buys death benefit and LTCI benefit pool</a:t>
            </a:r>
          </a:p>
          <a:p>
            <a:pPr lvl="1"/>
            <a:r>
              <a:rPr lang="en-US" dirty="0"/>
              <a:t>The “1-2-5 plan” (depending on age, etc.) as some call it</a:t>
            </a:r>
          </a:p>
          <a:p>
            <a:pPr lvl="2"/>
            <a:r>
              <a:rPr lang="en-US" dirty="0"/>
              <a:t>E.g. $1 of premium buys $2 of death benefit and $5 benefit pool for LTCI</a:t>
            </a:r>
          </a:p>
          <a:p>
            <a:r>
              <a:rPr lang="en-US" dirty="0"/>
              <a:t>Life insurance with an LTCI </a:t>
            </a:r>
            <a:r>
              <a:rPr lang="en-US" u="sng" dirty="0"/>
              <a:t>rider</a:t>
            </a:r>
            <a:r>
              <a:rPr lang="en-US" dirty="0"/>
              <a:t> is different!</a:t>
            </a:r>
          </a:p>
          <a:p>
            <a:pPr lvl="1"/>
            <a:r>
              <a:rPr lang="en-US" dirty="0"/>
              <a:t>With those, the death benefit is being “accelerated”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" b="19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6384557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Peeling the LTCI Onion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which one is “best?”</a:t>
            </a:r>
            <a:br>
              <a:rPr lang="en-US" dirty="0"/>
            </a:br>
            <a:endParaRPr lang="en-US" dirty="0"/>
          </a:p>
          <a:p>
            <a:r>
              <a:rPr lang="en-US" dirty="0"/>
              <a:t>It depends!</a:t>
            </a:r>
          </a:p>
        </p:txBody>
      </p:sp>
      <p:pic>
        <p:nvPicPr>
          <p:cNvPr id="9218" name="Picture 2" descr="C:\Users\Bvandy\AppData\Local\Microsoft\Windows\Temporary Internet Files\Content.IE5\JBH7NIG5\comparison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098" y="2440214"/>
            <a:ext cx="2261507" cy="214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16257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216" y="219755"/>
            <a:ext cx="6438690" cy="54081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86743" y="544286"/>
            <a:ext cx="1992086" cy="304800"/>
          </a:xfrm>
          <a:prstGeom prst="rect">
            <a:avLst/>
          </a:prstGeom>
          <a:noFill/>
          <a:ln w="28575">
            <a:solidFill>
              <a:srgbClr val="640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63486" y="3755571"/>
            <a:ext cx="2209800" cy="27214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63486" y="5029200"/>
            <a:ext cx="2209800" cy="21771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63486" y="2242458"/>
            <a:ext cx="2171700" cy="304800"/>
          </a:xfrm>
          <a:prstGeom prst="rect">
            <a:avLst/>
          </a:prstGeom>
          <a:noFill/>
          <a:ln w="28575">
            <a:solidFill>
              <a:srgbClr val="640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87486" y="544286"/>
            <a:ext cx="1338943" cy="152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786743" y="696686"/>
            <a:ext cx="1992086" cy="1524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4290925">
            <a:off x="4423775" y="1052297"/>
            <a:ext cx="593375" cy="206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68951"/>
      </p:ext>
    </p:extLst>
  </p:cSld>
  <p:clrMapOvr>
    <a:masterClrMapping/>
  </p:clrMapOvr>
  <p:transition spd="slow">
    <p:push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77" y="892629"/>
            <a:ext cx="7679055" cy="42889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13514" y="2079171"/>
            <a:ext cx="816429" cy="664029"/>
          </a:xfrm>
          <a:prstGeom prst="rect">
            <a:avLst/>
          </a:prstGeom>
          <a:noFill/>
          <a:ln w="28575">
            <a:solidFill>
              <a:srgbClr val="640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60171" y="4354286"/>
            <a:ext cx="3407229" cy="185057"/>
          </a:xfrm>
          <a:prstGeom prst="rect">
            <a:avLst/>
          </a:prstGeom>
          <a:noFill/>
          <a:ln w="28575">
            <a:solidFill>
              <a:srgbClr val="640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89804" y="4680857"/>
            <a:ext cx="1290510" cy="2394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722915" y="5258191"/>
            <a:ext cx="486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And we added one additional feature…</a:t>
            </a:r>
          </a:p>
        </p:txBody>
      </p:sp>
      <p:sp>
        <p:nvSpPr>
          <p:cNvPr id="9" name="Rectangle 8"/>
          <p:cNvSpPr/>
          <p:nvPr/>
        </p:nvSpPr>
        <p:spPr>
          <a:xfrm>
            <a:off x="3722915" y="968829"/>
            <a:ext cx="1807028" cy="2068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82776" y="4920343"/>
            <a:ext cx="1807028" cy="2068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0800000">
            <a:off x="5780314" y="4695751"/>
            <a:ext cx="593375" cy="206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42229"/>
      </p:ext>
    </p:extLst>
  </p:cSld>
  <p:clrMapOvr>
    <a:masterClrMapping/>
  </p:clrMapOvr>
  <p:transition spd="slow">
    <p:push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77" y="892629"/>
            <a:ext cx="7679055" cy="42889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13514" y="2079171"/>
            <a:ext cx="816429" cy="664029"/>
          </a:xfrm>
          <a:prstGeom prst="rect">
            <a:avLst/>
          </a:prstGeom>
          <a:noFill/>
          <a:ln w="28575">
            <a:solidFill>
              <a:srgbClr val="640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60171" y="4354286"/>
            <a:ext cx="3407229" cy="185057"/>
          </a:xfrm>
          <a:prstGeom prst="rect">
            <a:avLst/>
          </a:prstGeom>
          <a:noFill/>
          <a:ln w="28575">
            <a:solidFill>
              <a:srgbClr val="640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89804" y="4680857"/>
            <a:ext cx="1290510" cy="2394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722915" y="5258191"/>
            <a:ext cx="486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And we added one additional feature…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164771" y="3396343"/>
            <a:ext cx="4474029" cy="28302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722915" y="968829"/>
            <a:ext cx="1807028" cy="2068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82776" y="4920343"/>
            <a:ext cx="1807028" cy="2068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51216"/>
      </p:ext>
    </p:extLst>
  </p:cSld>
  <p:clrMapOvr>
    <a:masterClrMapping/>
  </p:clrMapOvr>
  <p:transition spd="slow">
    <p:push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LTCI vs. Life with a Rider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Life w/Rider may be best client solution for:</a:t>
            </a:r>
          </a:p>
          <a:p>
            <a:r>
              <a:rPr lang="en-US" dirty="0"/>
              <a:t>Maximization of death benefit</a:t>
            </a:r>
          </a:p>
          <a:p>
            <a:r>
              <a:rPr lang="en-US" dirty="0"/>
              <a:t>Guarantee of future premiums</a:t>
            </a:r>
          </a:p>
          <a:p>
            <a:r>
              <a:rPr lang="en-US" dirty="0"/>
              <a:t>Ability to plan for multiple events</a:t>
            </a:r>
          </a:p>
          <a:p>
            <a:r>
              <a:rPr lang="en-US" dirty="0"/>
              <a:t>Those who may want to have third party ownership of policy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idx="1"/>
          </p:nvPr>
        </p:nvSpPr>
        <p:spPr>
          <a:xfrm>
            <a:off x="4624252" y="1642369"/>
            <a:ext cx="4281427" cy="3948703"/>
          </a:xfrm>
        </p:spPr>
        <p:txBody>
          <a:bodyPr/>
          <a:lstStyle/>
          <a:p>
            <a:r>
              <a:rPr lang="en-US" dirty="0"/>
              <a:t>LTCI w/ROP rider may be best client solution for:</a:t>
            </a:r>
          </a:p>
          <a:p>
            <a:r>
              <a:rPr lang="en-US" dirty="0"/>
              <a:t>Most cost effective LTC benefit per premium dollar</a:t>
            </a:r>
          </a:p>
          <a:p>
            <a:r>
              <a:rPr lang="en-US" dirty="0"/>
              <a:t>Those less/not concerned with premium return at death can exclude rider</a:t>
            </a:r>
          </a:p>
          <a:p>
            <a:r>
              <a:rPr lang="en-US" dirty="0"/>
              <a:t>Those more comfortable with current LTCI premium levels</a:t>
            </a:r>
          </a:p>
        </p:txBody>
      </p:sp>
    </p:spTree>
    <p:extLst>
      <p:ext uri="{BB962C8B-B14F-4D97-AF65-F5344CB8AC3E}">
        <p14:creationId xmlns:p14="http://schemas.microsoft.com/office/powerpoint/2010/main" val="287954912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ONE solution is “best” for everyone</a:t>
            </a:r>
          </a:p>
          <a:p>
            <a:r>
              <a:rPr lang="en-US" dirty="0"/>
              <a:t>Consider financial logic vs. human emotion – e.g.:</a:t>
            </a:r>
          </a:p>
          <a:p>
            <a:pPr lvl="1"/>
            <a:r>
              <a:rPr lang="en-US" dirty="0"/>
              <a:t>What if I never use it?</a:t>
            </a:r>
          </a:p>
          <a:p>
            <a:pPr lvl="1"/>
            <a:r>
              <a:rPr lang="en-US" dirty="0"/>
              <a:t>Concern over rate increases on LTCI</a:t>
            </a:r>
          </a:p>
          <a:p>
            <a:r>
              <a:rPr lang="en-US" dirty="0"/>
              <a:t>P.s. November 217 SOA LTCI Pricing Study</a:t>
            </a:r>
          </a:p>
          <a:p>
            <a:pPr lvl="1"/>
            <a:r>
              <a:rPr lang="en-US" dirty="0"/>
              <a:t>The “rear view mirror” vs, the “windshield”</a:t>
            </a:r>
          </a:p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1224560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439332"/>
      </p:ext>
    </p:extLst>
  </p:cSld>
  <p:clrMapOvr>
    <a:masterClrMapping/>
  </p:clrMapOvr>
  <p:transition spd="slow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32375"/>
            <a:ext cx="8492548" cy="734426"/>
          </a:xfrm>
        </p:spPr>
        <p:txBody>
          <a:bodyPr/>
          <a:lstStyle/>
          <a:p>
            <a:r>
              <a:rPr lang="en-US" dirty="0"/>
              <a:t>Agenda	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chemeClr val="tx2"/>
                </a:solidFill>
              </a:rPr>
              <a:t>Independent vs. Agency Home Care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chemeClr val="tx2"/>
                </a:solidFill>
              </a:rPr>
              <a:t>Cash Benefit Options for Informal Care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chemeClr val="tx2"/>
                </a:solidFill>
              </a:rPr>
              <a:t>Elimination Period Enhancements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chemeClr val="tx2"/>
                </a:solidFill>
              </a:rPr>
              <a:t>Monthly vs. Daily Home Care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chemeClr val="tx2"/>
                </a:solidFill>
              </a:rPr>
              <a:t>Shared Care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chemeClr val="tx2"/>
                </a:solidFill>
              </a:rPr>
              <a:t>Creative Inflation Options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chemeClr val="tx2"/>
                </a:solidFill>
              </a:rPr>
              <a:t>ROP options on Traditional </a:t>
            </a:r>
            <a:r>
              <a:rPr lang="en-US" altLang="en-US" sz="2200" dirty="0" err="1">
                <a:solidFill>
                  <a:schemeClr val="tx2"/>
                </a:solidFill>
              </a:rPr>
              <a:t>LTCi</a:t>
            </a:r>
            <a:endParaRPr lang="en-US" altLang="en-US" sz="22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>
                <a:solidFill>
                  <a:schemeClr val="tx2"/>
                </a:solidFill>
              </a:rPr>
              <a:t>Traditional </a:t>
            </a:r>
            <a:r>
              <a:rPr lang="en-US" altLang="en-US" sz="2200" dirty="0" err="1">
                <a:solidFill>
                  <a:schemeClr val="tx2"/>
                </a:solidFill>
              </a:rPr>
              <a:t>LTCi</a:t>
            </a:r>
            <a:r>
              <a:rPr lang="en-US" altLang="en-US" sz="2200" dirty="0">
                <a:solidFill>
                  <a:schemeClr val="tx2"/>
                </a:solidFill>
              </a:rPr>
              <a:t> vs. Linked Benefit options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57256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Peeling the LTC Insurance Onion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altLang="en-US" sz="2800" b="1" dirty="0">
                <a:solidFill>
                  <a:schemeClr val="tx2"/>
                </a:solidFill>
              </a:rPr>
              <a:t>Independent vs. Agency Home Care</a:t>
            </a:r>
            <a:endParaRPr lang="en-US" altLang="en-US" sz="2800" dirty="0">
              <a:solidFill>
                <a:schemeClr val="tx2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323055"/>
      </p:ext>
    </p:extLst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Independent vs. Agency Home Care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</a:rPr>
              <a:t>Most </a:t>
            </a:r>
            <a:r>
              <a:rPr lang="en-US" altLang="en-US" sz="2400" dirty="0" err="1">
                <a:solidFill>
                  <a:schemeClr val="tx2"/>
                </a:solidFill>
              </a:rPr>
              <a:t>LTCi</a:t>
            </a:r>
            <a:r>
              <a:rPr lang="en-US" altLang="en-US" sz="2400" dirty="0">
                <a:solidFill>
                  <a:schemeClr val="tx2"/>
                </a:solidFill>
              </a:rPr>
              <a:t> plans today require that the Certified Aide, LPN, RN, or Therapist be employed by a home care agency</a:t>
            </a:r>
            <a:endParaRPr lang="en-US" altLang="en-US" sz="2400" b="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>
              <a:lnSpc>
                <a:spcPct val="80000"/>
              </a:lnSpc>
              <a:defRPr/>
            </a:pPr>
            <a:endParaRPr lang="en-US" altLang="en-US" sz="1100" b="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  <a:latin typeface="Garamond" panose="02020404030301010803" pitchFamily="18" charset="0"/>
              </a:rPr>
              <a:t>There’s currently one carrier that allows the qualified caregiver to be independent and not employed by an agency</a:t>
            </a:r>
            <a:endParaRPr lang="en-US" altLang="en-US" sz="2400" b="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110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  <a:latin typeface="Garamond" panose="02020404030301010803" pitchFamily="18" charset="0"/>
              </a:rPr>
              <a:t>Allowing Independent aides/nurses is a huge advantage.  The daily/monthly benefit will stretch much further while on claim as naturally independent caregivers can charge less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50115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Peeling the LTC Insurance Onion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altLang="en-US" sz="2800" b="1" dirty="0">
                <a:solidFill>
                  <a:schemeClr val="tx2"/>
                </a:solidFill>
              </a:rPr>
              <a:t>Cash Benefit Options</a:t>
            </a:r>
            <a:endParaRPr lang="en-US" altLang="en-US" sz="2800" dirty="0">
              <a:solidFill>
                <a:schemeClr val="tx2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22551309"/>
      </p:ext>
    </p:extLst>
  </p:cSld>
  <p:clrMapOvr>
    <a:masterClrMapping/>
  </p:clrMapOvr>
  <p:transition spd="slow"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Cash Benefit Options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 err="1">
                <a:solidFill>
                  <a:schemeClr val="tx2"/>
                </a:solidFill>
              </a:rPr>
              <a:t>LTCi</a:t>
            </a:r>
            <a:r>
              <a:rPr lang="en-US" altLang="en-US" sz="2400" dirty="0">
                <a:solidFill>
                  <a:schemeClr val="tx2"/>
                </a:solidFill>
              </a:rPr>
              <a:t> contracts today have an expense reimbursement chassis but some will offer a percentage of cash to be chosen in lieu of expense reimbursement for licensed care</a:t>
            </a:r>
          </a:p>
          <a:p>
            <a:pPr marL="171450" indent="-17145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11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2"/>
                </a:solidFill>
              </a:rPr>
              <a:t>Each month the insured elects whether they’d like 100% reimbursement for licensed care or take 30-40% of the daily or monthly benefit instead.  This is a cash payout to be spent in any way they see fit and is not subject to the elimination period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110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b="0" dirty="0">
                <a:solidFill>
                  <a:schemeClr val="tx2"/>
                </a:solidFill>
                <a:latin typeface="Garamond" panose="02020404030301010803" pitchFamily="18" charset="0"/>
              </a:rPr>
              <a:t>This feature is a great adjustment benefit especially in the beginning of claim when the care may be minimal initially</a:t>
            </a:r>
          </a:p>
          <a:p>
            <a:pPr marL="800100" lvl="1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US" altLang="en-US" sz="2400" dirty="0">
              <a:solidFill>
                <a:schemeClr val="tx2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139040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Peeling the LTC Insurance Onion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7" y="1550894"/>
            <a:ext cx="8046720" cy="3899647"/>
          </a:xfrm>
        </p:spPr>
        <p:txBody>
          <a:bodyPr/>
          <a:lstStyle/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en-US" altLang="en-US" sz="2400" b="1" dirty="0">
              <a:solidFill>
                <a:schemeClr val="tx2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altLang="en-US" sz="2800" b="1" dirty="0">
                <a:solidFill>
                  <a:schemeClr val="tx2"/>
                </a:solidFill>
              </a:rPr>
              <a:t>Elimination Period Enhancements</a:t>
            </a:r>
            <a:endParaRPr lang="en-US" altLang="en-US" sz="2800" dirty="0">
              <a:solidFill>
                <a:schemeClr val="tx2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953275"/>
      </p:ext>
    </p:extLst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52" y="354146"/>
            <a:ext cx="8492548" cy="734426"/>
          </a:xfrm>
        </p:spPr>
        <p:txBody>
          <a:bodyPr/>
          <a:lstStyle/>
          <a:p>
            <a:r>
              <a:rPr lang="en-US" dirty="0"/>
              <a:t>Elimination Period Enhancements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505096" y="1550894"/>
            <a:ext cx="8452291" cy="3899647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200" b="1" dirty="0">
                <a:solidFill>
                  <a:schemeClr val="tx2"/>
                </a:solidFill>
              </a:rPr>
              <a:t>Service Day EP </a:t>
            </a:r>
            <a:r>
              <a:rPr lang="en-US" altLang="en-US" sz="2200" dirty="0">
                <a:solidFill>
                  <a:schemeClr val="tx2"/>
                </a:solidFill>
              </a:rPr>
              <a:t>- For many years the core chassis of </a:t>
            </a:r>
            <a:r>
              <a:rPr lang="en-US" altLang="en-US" sz="2200" dirty="0" err="1">
                <a:solidFill>
                  <a:schemeClr val="tx2"/>
                </a:solidFill>
              </a:rPr>
              <a:t>LTCi</a:t>
            </a:r>
            <a:r>
              <a:rPr lang="en-US" altLang="en-US" sz="2200" dirty="0">
                <a:solidFill>
                  <a:schemeClr val="tx2"/>
                </a:solidFill>
              </a:rPr>
              <a:t> policies had a service day elimination period (only days of licensed care is credited towards the elimination period)</a:t>
            </a:r>
            <a:endParaRPr lang="en-US" altLang="en-US" sz="2200" b="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>
              <a:lnSpc>
                <a:spcPct val="80000"/>
              </a:lnSpc>
              <a:defRPr/>
            </a:pPr>
            <a:endParaRPr lang="en-US" altLang="en-US" sz="500" b="0" dirty="0">
              <a:solidFill>
                <a:schemeClr val="tx2"/>
              </a:solidFill>
              <a:latin typeface="Garamond" panose="02020404030301010803" pitchFamily="18" charset="0"/>
            </a:endParaRP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200" b="1" dirty="0">
                <a:solidFill>
                  <a:schemeClr val="tx2"/>
                </a:solidFill>
                <a:latin typeface="Garamond" panose="02020404030301010803" pitchFamily="18" charset="0"/>
              </a:rPr>
              <a:t>Calendar Day EP </a:t>
            </a:r>
            <a:r>
              <a:rPr lang="en-US" altLang="en-US" sz="2200" dirty="0">
                <a:solidFill>
                  <a:schemeClr val="tx2"/>
                </a:solidFill>
                <a:latin typeface="Garamond" panose="02020404030301010803" pitchFamily="18" charset="0"/>
              </a:rPr>
              <a:t>- One enhancement option is a Calendar Day EP.  </a:t>
            </a:r>
            <a:r>
              <a:rPr lang="en-US" altLang="en-US" sz="2200" dirty="0">
                <a:solidFill>
                  <a:schemeClr val="tx2"/>
                </a:solidFill>
              </a:rPr>
              <a:t>Works more like a “waiting period” than a “deductible” – unlike service day EP.  No out of pocket expense typically required as loved ones can provide care during the EP.  Rider can cost ~3%</a:t>
            </a:r>
          </a:p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5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200" b="1" dirty="0">
                <a:solidFill>
                  <a:schemeClr val="tx2"/>
                </a:solidFill>
              </a:rPr>
              <a:t>Waiver of HC EP </a:t>
            </a:r>
            <a:r>
              <a:rPr lang="en-US" altLang="en-US" sz="2200" dirty="0">
                <a:solidFill>
                  <a:schemeClr val="tx2"/>
                </a:solidFill>
              </a:rPr>
              <a:t>- Another enhancement is Waiver of HC EP.  This removes the deductible for a home care claim &amp; often the carrier will allow days of home care as credit towards the facility EP.  Rider can cost ~12-15%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3441267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Wisp">
  <a:themeElements>
    <a:clrScheme name="Custom 2">
      <a:dk1>
        <a:srgbClr val="000000"/>
      </a:dk1>
      <a:lt1>
        <a:srgbClr val="FFFFFF"/>
      </a:lt1>
      <a:dk2>
        <a:srgbClr val="646368"/>
      </a:dk2>
      <a:lt2>
        <a:srgbClr val="BABBBA"/>
      </a:lt2>
      <a:accent1>
        <a:srgbClr val="630B0B"/>
      </a:accent1>
      <a:accent2>
        <a:srgbClr val="004C45"/>
      </a:accent2>
      <a:accent3>
        <a:srgbClr val="548F8A"/>
      </a:accent3>
      <a:accent4>
        <a:srgbClr val="28736D"/>
      </a:accent4>
      <a:accent5>
        <a:srgbClr val="656469"/>
      </a:accent5>
      <a:accent6>
        <a:srgbClr val="BABBBA"/>
      </a:accent6>
      <a:hlink>
        <a:srgbClr val="004C45"/>
      </a:hlink>
      <a:folHlink>
        <a:srgbClr val="28736D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1838</TotalTime>
  <Words>1241</Words>
  <Application>Microsoft Office PowerPoint</Application>
  <PresentationFormat>On-screen Show (4:3)</PresentationFormat>
  <Paragraphs>148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Calibri</vt:lpstr>
      <vt:lpstr>Calibri Light</vt:lpstr>
      <vt:lpstr>Garamond</vt:lpstr>
      <vt:lpstr>Wingdings</vt:lpstr>
      <vt:lpstr>Wingdings 3</vt:lpstr>
      <vt:lpstr>Wisp</vt:lpstr>
      <vt:lpstr>Peeling the LTC Insurance Onion</vt:lpstr>
      <vt:lpstr>Peeling the LTC Insurance Onion</vt:lpstr>
      <vt:lpstr>Agenda </vt:lpstr>
      <vt:lpstr>Peeling the LTC Insurance Onion</vt:lpstr>
      <vt:lpstr>Independent vs. Agency Home Care</vt:lpstr>
      <vt:lpstr>Peeling the LTC Insurance Onion</vt:lpstr>
      <vt:lpstr>Cash Benefit Options</vt:lpstr>
      <vt:lpstr>Peeling the LTC Insurance Onion</vt:lpstr>
      <vt:lpstr>Elimination Period Enhancements</vt:lpstr>
      <vt:lpstr>Peeling the LTC Insurance Onion</vt:lpstr>
      <vt:lpstr>Monthly vs. Daily Home Care</vt:lpstr>
      <vt:lpstr>Peeling the LTC Insurance Onion</vt:lpstr>
      <vt:lpstr>Shared Care</vt:lpstr>
      <vt:lpstr>Peeling the LTC Insurance Onion</vt:lpstr>
      <vt:lpstr>Creative Inflation Options</vt:lpstr>
      <vt:lpstr>Peeling the LTC Insurance Onion</vt:lpstr>
      <vt:lpstr>ROP Options on LTCi</vt:lpstr>
      <vt:lpstr>Peeling the LTCI Onion</vt:lpstr>
      <vt:lpstr>ROP Case Study</vt:lpstr>
      <vt:lpstr>Peeling the LTCI Onion</vt:lpstr>
      <vt:lpstr>Peeling the LTCI Onion</vt:lpstr>
      <vt:lpstr>PowerPoint Presentation</vt:lpstr>
      <vt:lpstr>PowerPoint Presentation</vt:lpstr>
      <vt:lpstr>PowerPoint Presentation</vt:lpstr>
      <vt:lpstr>Traditional LTCI vs. Life with a Rider</vt:lpstr>
      <vt:lpstr>Considerations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Brawn Media</dc:creator>
  <cp:lastModifiedBy>Stephanie Cogan</cp:lastModifiedBy>
  <cp:revision>99</cp:revision>
  <cp:lastPrinted>2018-08-21T19:47:57Z</cp:lastPrinted>
  <dcterms:created xsi:type="dcterms:W3CDTF">2017-07-13T17:06:27Z</dcterms:created>
  <dcterms:modified xsi:type="dcterms:W3CDTF">2019-05-13T12:58:40Z</dcterms:modified>
</cp:coreProperties>
</file>